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9"/>
  </p:notesMasterIdLst>
  <p:sldIdLst>
    <p:sldId id="256" r:id="rId2"/>
    <p:sldId id="367" r:id="rId3"/>
    <p:sldId id="369" r:id="rId4"/>
    <p:sldId id="364" r:id="rId5"/>
    <p:sldId id="366" r:id="rId6"/>
    <p:sldId id="372" r:id="rId7"/>
    <p:sldId id="373" r:id="rId8"/>
    <p:sldId id="374" r:id="rId9"/>
    <p:sldId id="375" r:id="rId10"/>
    <p:sldId id="376" r:id="rId11"/>
    <p:sldId id="377" r:id="rId12"/>
    <p:sldId id="378" r:id="rId13"/>
    <p:sldId id="257" r:id="rId14"/>
    <p:sldId id="371" r:id="rId15"/>
    <p:sldId id="381" r:id="rId16"/>
    <p:sldId id="357" r:id="rId17"/>
    <p:sldId id="358" r:id="rId18"/>
    <p:sldId id="359" r:id="rId19"/>
    <p:sldId id="360" r:id="rId20"/>
    <p:sldId id="361" r:id="rId21"/>
    <p:sldId id="363" r:id="rId22"/>
    <p:sldId id="356" r:id="rId23"/>
    <p:sldId id="355" r:id="rId24"/>
    <p:sldId id="258" r:id="rId25"/>
    <p:sldId id="259" r:id="rId26"/>
    <p:sldId id="299" r:id="rId27"/>
    <p:sldId id="305" r:id="rId28"/>
    <p:sldId id="306" r:id="rId29"/>
    <p:sldId id="307" r:id="rId30"/>
    <p:sldId id="262" r:id="rId31"/>
    <p:sldId id="264" r:id="rId32"/>
    <p:sldId id="308" r:id="rId33"/>
    <p:sldId id="309" r:id="rId34"/>
    <p:sldId id="310" r:id="rId35"/>
    <p:sldId id="311" r:id="rId36"/>
    <p:sldId id="312" r:id="rId37"/>
    <p:sldId id="353" r:id="rId38"/>
    <p:sldId id="314" r:id="rId39"/>
    <p:sldId id="315" r:id="rId40"/>
    <p:sldId id="316" r:id="rId41"/>
    <p:sldId id="317" r:id="rId42"/>
    <p:sldId id="318" r:id="rId43"/>
    <p:sldId id="319" r:id="rId44"/>
    <p:sldId id="320" r:id="rId45"/>
    <p:sldId id="321" r:id="rId46"/>
    <p:sldId id="322" r:id="rId47"/>
    <p:sldId id="323" r:id="rId48"/>
    <p:sldId id="324" r:id="rId49"/>
    <p:sldId id="380" r:id="rId50"/>
    <p:sldId id="325" r:id="rId51"/>
    <p:sldId id="326" r:id="rId52"/>
    <p:sldId id="327" r:id="rId53"/>
    <p:sldId id="328" r:id="rId54"/>
    <p:sldId id="329" r:id="rId55"/>
    <p:sldId id="330" r:id="rId56"/>
    <p:sldId id="331" r:id="rId57"/>
    <p:sldId id="332" r:id="rId58"/>
    <p:sldId id="333" r:id="rId59"/>
    <p:sldId id="334" r:id="rId60"/>
    <p:sldId id="335" r:id="rId61"/>
    <p:sldId id="336" r:id="rId62"/>
    <p:sldId id="337" r:id="rId63"/>
    <p:sldId id="338" r:id="rId64"/>
    <p:sldId id="339" r:id="rId65"/>
    <p:sldId id="340" r:id="rId66"/>
    <p:sldId id="341" r:id="rId67"/>
    <p:sldId id="342" r:id="rId68"/>
    <p:sldId id="343" r:id="rId69"/>
    <p:sldId id="344" r:id="rId70"/>
    <p:sldId id="345" r:id="rId71"/>
    <p:sldId id="346" r:id="rId72"/>
    <p:sldId id="347" r:id="rId73"/>
    <p:sldId id="348" r:id="rId74"/>
    <p:sldId id="349" r:id="rId75"/>
    <p:sldId id="351" r:id="rId76"/>
    <p:sldId id="352" r:id="rId77"/>
    <p:sldId id="354" r:id="rId78"/>
  </p:sldIdLst>
  <p:sldSz cx="9144000" cy="6858000" type="screen4x3"/>
  <p:notesSz cx="6858000" cy="9144000"/>
  <p:defaultTextStyle>
    <a:defPPr>
      <a:defRPr lang="tr-TR"/>
    </a:defPPr>
    <a:lvl1pPr algn="l" rtl="0" fontAlgn="base">
      <a:spcBef>
        <a:spcPct val="0"/>
      </a:spcBef>
      <a:spcAft>
        <a:spcPct val="0"/>
      </a:spcAft>
      <a:defRPr sz="16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Arial" pitchFamily="34" charset="0"/>
        <a:ea typeface="+mn-ea"/>
        <a:cs typeface="Arial" pitchFamily="34" charset="0"/>
      </a:defRPr>
    </a:lvl5pPr>
    <a:lvl6pPr marL="2286000" algn="l" defTabSz="914400" rtl="0" eaLnBrk="1" latinLnBrk="0" hangingPunct="1">
      <a:defRPr sz="1600" kern="1200">
        <a:solidFill>
          <a:schemeClr val="tx1"/>
        </a:solidFill>
        <a:latin typeface="Arial" pitchFamily="34" charset="0"/>
        <a:ea typeface="+mn-ea"/>
        <a:cs typeface="Arial" pitchFamily="34" charset="0"/>
      </a:defRPr>
    </a:lvl6pPr>
    <a:lvl7pPr marL="2743200" algn="l" defTabSz="914400" rtl="0" eaLnBrk="1" latinLnBrk="0" hangingPunct="1">
      <a:defRPr sz="1600" kern="1200">
        <a:solidFill>
          <a:schemeClr val="tx1"/>
        </a:solidFill>
        <a:latin typeface="Arial" pitchFamily="34" charset="0"/>
        <a:ea typeface="+mn-ea"/>
        <a:cs typeface="Arial" pitchFamily="34" charset="0"/>
      </a:defRPr>
    </a:lvl7pPr>
    <a:lvl8pPr marL="3200400" algn="l" defTabSz="914400" rtl="0" eaLnBrk="1" latinLnBrk="0" hangingPunct="1">
      <a:defRPr sz="1600" kern="1200">
        <a:solidFill>
          <a:schemeClr val="tx1"/>
        </a:solidFill>
        <a:latin typeface="Arial" pitchFamily="34" charset="0"/>
        <a:ea typeface="+mn-ea"/>
        <a:cs typeface="Arial" pitchFamily="34" charset="0"/>
      </a:defRPr>
    </a:lvl8pPr>
    <a:lvl9pPr marL="3657600" algn="l" defTabSz="914400" rtl="0" eaLnBrk="1" latinLnBrk="0" hangingPunct="1">
      <a:defRPr sz="16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6600"/>
    <a:srgbClr val="FF5050"/>
    <a:srgbClr val="FFF761"/>
    <a:srgbClr val="FFFA8F"/>
    <a:srgbClr val="FF9966"/>
    <a:srgbClr val="FFF75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416" autoAdjust="0"/>
    <p:restoredTop sz="94606" autoAdjust="0"/>
  </p:normalViewPr>
  <p:slideViewPr>
    <p:cSldViewPr>
      <p:cViewPr varScale="1">
        <p:scale>
          <a:sx n="111" d="100"/>
          <a:sy n="111" d="100"/>
        </p:scale>
        <p:origin x="2118" y="84"/>
      </p:cViewPr>
      <p:guideLst>
        <p:guide orient="horz" pos="2160"/>
        <p:guide pos="2880"/>
      </p:guideLst>
    </p:cSldViewPr>
  </p:slideViewPr>
  <p:outlineViewPr>
    <p:cViewPr>
      <p:scale>
        <a:sx n="33" d="100"/>
        <a:sy n="33" d="100"/>
      </p:scale>
      <p:origin x="0" y="5100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tr-TR"/>
          </a:p>
        </p:txBody>
      </p:sp>
      <p:sp>
        <p:nvSpPr>
          <p:cNvPr id="563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tr-TR"/>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563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tr-TR"/>
          </a:p>
        </p:txBody>
      </p:sp>
      <p:sp>
        <p:nvSpPr>
          <p:cNvPr id="563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A8B01538-9203-4CE4-9B6E-DF0CA0C3B1C8}"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10</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134788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11</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4006822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12</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4247648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13</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14</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2398774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15</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3921750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16</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11162479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17</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3735563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18</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33529823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19</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3842602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2</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11204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20</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814327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21</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1479653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22</a:t>
            </a:fld>
            <a:endParaRPr lang="tr-TR"/>
          </a:p>
        </p:txBody>
      </p:sp>
    </p:spTree>
    <p:extLst>
      <p:ext uri="{BB962C8B-B14F-4D97-AF65-F5344CB8AC3E}">
        <p14:creationId xmlns:p14="http://schemas.microsoft.com/office/powerpoint/2010/main" val="2276036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23</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640084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24</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25</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26</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27</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28</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29</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3</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13804605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30</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31</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32</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33</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34</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35</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36</a:t>
            </a:fld>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37</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38</a:t>
            </a:fld>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39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4</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1278110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40</a:t>
            </a:fld>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41</a:t>
            </a:fld>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42</a:t>
            </a:fld>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43</a:t>
            </a:fld>
            <a:endParaRPr 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44</a:t>
            </a:fld>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45</a:t>
            </a:fld>
            <a:endParaRPr 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46</a:t>
            </a:fld>
            <a:endParaRPr 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47</a:t>
            </a:fld>
            <a:endParaRPr 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48</a:t>
            </a:fld>
            <a:endParaRPr 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49</a:t>
            </a:fld>
            <a:endParaRPr lang="tr-TR"/>
          </a:p>
        </p:txBody>
      </p:sp>
    </p:spTree>
    <p:extLst>
      <p:ext uri="{BB962C8B-B14F-4D97-AF65-F5344CB8AC3E}">
        <p14:creationId xmlns:p14="http://schemas.microsoft.com/office/powerpoint/2010/main" val="417953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5</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1411476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50</a:t>
            </a:fld>
            <a:endParaRPr 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51</a:t>
            </a:fld>
            <a:endParaRPr 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A8B01538-9203-4CE4-9B6E-DF0CA0C3B1C8}" type="slidenum">
              <a:rPr lang="tr-TR" smtClean="0"/>
              <a:pPr>
                <a:defRPr/>
              </a:pPr>
              <a:t>52</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6</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3963369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7</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1860253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8</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209478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050D6F9E-E5C1-4E73-A792-C298F77A8692}" type="slidenum">
              <a:rPr lang="tr-TR" smtClean="0">
                <a:latin typeface="Arial" pitchFamily="34" charset="0"/>
              </a:rPr>
              <a:pPr>
                <a:defRPr/>
              </a:pPr>
              <a:t>9</a:t>
            </a:fld>
            <a:endParaRPr lang="tr-TR">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tr-TR">
              <a:latin typeface="Arial" pitchFamily="34" charset="0"/>
            </a:endParaRPr>
          </a:p>
        </p:txBody>
      </p:sp>
    </p:spTree>
    <p:extLst>
      <p:ext uri="{BB962C8B-B14F-4D97-AF65-F5344CB8AC3E}">
        <p14:creationId xmlns:p14="http://schemas.microsoft.com/office/powerpoint/2010/main" val="31593951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1285852" y="142852"/>
            <a:ext cx="7560840" cy="936104"/>
          </a:xfrm>
        </p:spPr>
        <p:txBody>
          <a:bodyPr/>
          <a:lstStyle>
            <a:lvl1pPr>
              <a:defRPr/>
            </a:lvl1pPr>
          </a:lstStyle>
          <a:p>
            <a:r>
              <a:rPr lang="tr-TR" dirty="0"/>
              <a:t>Asıl başlık stili için tıklatın</a:t>
            </a:r>
          </a:p>
        </p:txBody>
      </p:sp>
      <p:sp>
        <p:nvSpPr>
          <p:cNvPr id="3" name="2 Alt Başlık"/>
          <p:cNvSpPr>
            <a:spLocks noGrp="1"/>
          </p:cNvSpPr>
          <p:nvPr>
            <p:ph type="subTitle" idx="1"/>
          </p:nvPr>
        </p:nvSpPr>
        <p:spPr>
          <a:xfrm>
            <a:off x="323528" y="1357298"/>
            <a:ext cx="8568952" cy="4952022"/>
          </a:xfrm>
        </p:spPr>
        <p:txBody>
          <a:bodyPr/>
          <a:lstStyle>
            <a:lvl1pPr marL="0" indent="450850" algn="just">
              <a:buNone/>
              <a:defRPr sz="1800">
                <a:latin typeface="Times New Roman" pitchFamily="18" charset="0"/>
                <a:cs typeface="Times New Roman"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dirty="0"/>
              <a:t>Asıl alt başlık stilini düzenlemek için tıklatın</a:t>
            </a:r>
          </a:p>
        </p:txBody>
      </p:sp>
      <p:sp>
        <p:nvSpPr>
          <p:cNvPr id="4" name="5 Slayt Numarası Yer Tutucusu"/>
          <p:cNvSpPr>
            <a:spLocks noGrp="1"/>
          </p:cNvSpPr>
          <p:nvPr>
            <p:ph type="sldNum" sz="quarter" idx="10"/>
          </p:nvPr>
        </p:nvSpPr>
        <p:spPr/>
        <p:txBody>
          <a:bodyPr/>
          <a:lstStyle>
            <a:lvl1pPr>
              <a:defRPr/>
            </a:lvl1pPr>
          </a:lstStyle>
          <a:p>
            <a:pPr>
              <a:defRPr/>
            </a:pPr>
            <a:fld id="{A7C23869-AE25-47CB-B107-86DAB2953211}" type="slidenum">
              <a:rPr/>
              <a:pPr>
                <a:defRPr/>
              </a:pPr>
              <a:t>‹#›</a:t>
            </a:fld>
            <a:endParaRPr dirty="0"/>
          </a:p>
        </p:txBody>
      </p:sp>
      <p:pic>
        <p:nvPicPr>
          <p:cNvPr id="5" name="Picture 4" descr="D:\Kurtarilan\Pictures1\LOGOLAR - Valilik akdeniz oyunlari\mersin_small.jpg"/>
          <p:cNvPicPr>
            <a:picLocks noChangeAspect="1" noChangeArrowheads="1"/>
          </p:cNvPicPr>
          <p:nvPr userDrawn="1"/>
        </p:nvPicPr>
        <p:blipFill>
          <a:blip r:embed="rId3" cstate="print">
            <a:lum/>
          </a:blip>
          <a:srcRect/>
          <a:stretch>
            <a:fillRect/>
          </a:stretch>
        </p:blipFill>
        <p:spPr bwMode="auto">
          <a:xfrm>
            <a:off x="142844" y="214290"/>
            <a:ext cx="857256" cy="857256"/>
          </a:xfrm>
          <a:prstGeom prst="ellipse">
            <a:avLst/>
          </a:prstGeom>
          <a:noFill/>
          <a:ln w="63500" cap="rnd">
            <a:noFill/>
          </a:ln>
          <a:effectLst>
            <a:outerShdw blurRad="381000" dist="292100" dir="5400000" sx="4000" sy="4000" rotWithShape="0">
              <a:srgbClr val="000000">
                <a:alpha val="0"/>
              </a:srgbClr>
            </a:outerShdw>
          </a:effectLst>
          <a:scene3d>
            <a:camera prst="orthographicFront"/>
            <a:lightRig rig="contrasting" dir="t"/>
          </a:scene3d>
          <a:sp3d contourW="19050" prstMaterial="matte">
            <a:bevelT/>
            <a:bevelB/>
            <a:contourClr>
              <a:srgbClr val="333333"/>
            </a:contourClr>
          </a:sp3d>
        </p:spPr>
      </p:pic>
    </p:spTree>
  </p:cSld>
  <p:clrMapOvr>
    <a:masterClrMapping/>
  </p:clrMapOvr>
  <p:transition spd="slow">
    <p:push dir="u"/>
    <p:sndAc>
      <p:stSnd>
        <p:snd r:embed="rId1" name="arrow.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3" cstate="print"/>
          <a:srcRect/>
          <a:stretch>
            <a:fillRect/>
          </a:stretch>
        </p:blipFill>
        <p:spPr bwMode="auto">
          <a:xfrm>
            <a:off x="1116013" y="-47625"/>
            <a:ext cx="7931150" cy="523875"/>
          </a:xfrm>
          <a:prstGeom prst="rect">
            <a:avLst/>
          </a:prstGeom>
          <a:ln>
            <a:noFill/>
          </a:ln>
          <a:effectLst>
            <a:outerShdw blurRad="292100" dist="139700" dir="2700000" algn="tl" rotWithShape="0">
              <a:srgbClr val="333333">
                <a:alpha val="65000"/>
              </a:srgbClr>
            </a:outerShdw>
          </a:effectLst>
        </p:spPr>
      </p:pic>
      <p:cxnSp>
        <p:nvCxnSpPr>
          <p:cNvPr id="5" name="4 Düz Bağlayıcı"/>
          <p:cNvCxnSpPr/>
          <p:nvPr userDrawn="1"/>
        </p:nvCxnSpPr>
        <p:spPr bwMode="auto">
          <a:xfrm>
            <a:off x="0" y="6597650"/>
            <a:ext cx="9144000" cy="0"/>
          </a:xfrm>
          <a:prstGeom prst="line">
            <a:avLst/>
          </a:prstGeom>
          <a:ln>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611560" y="980728"/>
            <a:ext cx="8208912" cy="5472608"/>
          </a:xfrm>
        </p:spPr>
        <p:txBody>
          <a:bodyPr/>
          <a:lstStyle>
            <a:lvl1pPr marL="0" indent="354013">
              <a:buFontTx/>
              <a:buNone/>
              <a:defRPr sz="1600">
                <a:latin typeface="Times New Roman" pitchFamily="18" charset="0"/>
                <a:cs typeface="Times New Roman" pitchFamily="18" charset="0"/>
              </a:defRPr>
            </a:lvl1pPr>
            <a:lvl2pPr marL="0" indent="354013">
              <a:buFontTx/>
              <a:buNone/>
              <a:defRPr/>
            </a:lvl2pPr>
            <a:lvl3pPr marL="0" indent="354013">
              <a:buFontTx/>
              <a:buNone/>
              <a:defRPr/>
            </a:lvl3pPr>
            <a:lvl4pPr marL="0" indent="354013">
              <a:buFontTx/>
              <a:buNone/>
              <a:defRPr/>
            </a:lvl4pPr>
            <a:lvl5pPr marL="0" indent="354013">
              <a:buFontTx/>
              <a:buNone/>
              <a:defRPr/>
            </a:lvl5pPr>
          </a:lstStyle>
          <a:p>
            <a:pPr lvl="0"/>
            <a:r>
              <a:rPr lang="tr-TR" dirty="0"/>
              <a:t>Asıl metin stillerini düzenlemek için tıklatın</a:t>
            </a:r>
          </a:p>
        </p:txBody>
      </p:sp>
      <p:sp>
        <p:nvSpPr>
          <p:cNvPr id="6" name="5 Slayt Numarası Yer Tutucusu"/>
          <p:cNvSpPr>
            <a:spLocks noGrp="1"/>
          </p:cNvSpPr>
          <p:nvPr>
            <p:ph type="sldNum" sz="quarter" idx="10"/>
          </p:nvPr>
        </p:nvSpPr>
        <p:spPr/>
        <p:txBody>
          <a:bodyPr/>
          <a:lstStyle>
            <a:lvl1pPr algn="l" rtl="0" fontAlgn="base">
              <a:spcBef>
                <a:spcPct val="0"/>
              </a:spcBef>
              <a:spcAft>
                <a:spcPct val="0"/>
              </a:spcAft>
              <a:defRPr lang="tr-TR" sz="1100" i="1" kern="1200">
                <a:solidFill>
                  <a:schemeClr val="accent1">
                    <a:lumMod val="50000"/>
                  </a:schemeClr>
                </a:solidFill>
                <a:latin typeface="Arial" charset="0"/>
                <a:ea typeface="+mn-ea"/>
                <a:cs typeface="+mn-cs"/>
              </a:defRPr>
            </a:lvl1pPr>
          </a:lstStyle>
          <a:p>
            <a:pPr>
              <a:defRPr/>
            </a:pPr>
            <a:fld id="{358AD77C-9DF6-4BF4-B854-3D4955F06347}" type="slidenum">
              <a:rPr/>
              <a:pPr>
                <a:defRPr/>
              </a:pPr>
              <a:t>‹#›</a:t>
            </a:fld>
            <a:endParaRPr dirty="0"/>
          </a:p>
        </p:txBody>
      </p:sp>
      <p:pic>
        <p:nvPicPr>
          <p:cNvPr id="7" name="Picture 4" descr="D:\Kurtarilan\Pictures1\LOGOLAR - Valilik akdeniz oyunlari\mersin_small.jpg"/>
          <p:cNvPicPr>
            <a:picLocks noChangeAspect="1" noChangeArrowheads="1"/>
          </p:cNvPicPr>
          <p:nvPr userDrawn="1"/>
        </p:nvPicPr>
        <p:blipFill>
          <a:blip r:embed="rId4" cstate="print">
            <a:lum/>
          </a:blip>
          <a:srcRect/>
          <a:stretch>
            <a:fillRect/>
          </a:stretch>
        </p:blipFill>
        <p:spPr bwMode="auto">
          <a:xfrm>
            <a:off x="146562" y="146570"/>
            <a:ext cx="714380" cy="714380"/>
          </a:xfrm>
          <a:prstGeom prst="ellipse">
            <a:avLst/>
          </a:prstGeom>
          <a:noFill/>
          <a:ln w="63500" cap="rnd">
            <a:noFill/>
          </a:ln>
          <a:effectLst>
            <a:outerShdw blurRad="381000" dist="292100" dir="5400000" sx="4000" sy="4000" rotWithShape="0">
              <a:srgbClr val="000000">
                <a:alpha val="0"/>
              </a:srgbClr>
            </a:outerShdw>
          </a:effectLst>
          <a:scene3d>
            <a:camera prst="orthographicFront"/>
            <a:lightRig rig="contrasting" dir="t"/>
          </a:scene3d>
          <a:sp3d contourW="19050" prstMaterial="matte">
            <a:bevelT/>
            <a:bevelB/>
            <a:contourClr>
              <a:srgbClr val="333333"/>
            </a:contourClr>
          </a:sp3d>
        </p:spPr>
      </p:pic>
    </p:spTree>
  </p:cSld>
  <p:clrMapOvr>
    <a:masterClrMapping/>
  </p:clrMapOvr>
  <p:transition spd="slow">
    <p:push dir="u"/>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şlık ve İçerik">
    <p:spTree>
      <p:nvGrpSpPr>
        <p:cNvPr id="1" name=""/>
        <p:cNvGrpSpPr/>
        <p:nvPr/>
      </p:nvGrpSpPr>
      <p:grpSpPr>
        <a:xfrm>
          <a:off x="0" y="0"/>
          <a:ext cx="0" cy="0"/>
          <a:chOff x="0" y="0"/>
          <a:chExt cx="0" cy="0"/>
        </a:xfrm>
      </p:grpSpPr>
      <p:cxnSp>
        <p:nvCxnSpPr>
          <p:cNvPr id="5" name="4 Düz Bağlayıcı"/>
          <p:cNvCxnSpPr/>
          <p:nvPr userDrawn="1"/>
        </p:nvCxnSpPr>
        <p:spPr bwMode="auto">
          <a:xfrm>
            <a:off x="0" y="6597650"/>
            <a:ext cx="9144000" cy="0"/>
          </a:xfrm>
          <a:prstGeom prst="line">
            <a:avLst/>
          </a:prstGeom>
          <a:ln>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611560" y="980728"/>
            <a:ext cx="8208912" cy="5472608"/>
          </a:xfrm>
        </p:spPr>
        <p:txBody>
          <a:bodyPr/>
          <a:lstStyle>
            <a:lvl1pPr marL="0" indent="354013">
              <a:buFontTx/>
              <a:buNone/>
              <a:defRPr sz="1600">
                <a:latin typeface="Times New Roman" pitchFamily="18" charset="0"/>
                <a:cs typeface="Times New Roman" pitchFamily="18" charset="0"/>
              </a:defRPr>
            </a:lvl1pPr>
            <a:lvl2pPr marL="0" indent="354013">
              <a:buFontTx/>
              <a:buNone/>
              <a:defRPr/>
            </a:lvl2pPr>
            <a:lvl3pPr marL="0" indent="354013">
              <a:buFontTx/>
              <a:buNone/>
              <a:defRPr/>
            </a:lvl3pPr>
            <a:lvl4pPr marL="0" indent="354013">
              <a:buFontTx/>
              <a:buNone/>
              <a:defRPr/>
            </a:lvl4pPr>
            <a:lvl5pPr marL="0" indent="354013">
              <a:buFontTx/>
              <a:buNone/>
              <a:defRPr/>
            </a:lvl5pPr>
          </a:lstStyle>
          <a:p>
            <a:pPr lvl="0"/>
            <a:r>
              <a:rPr lang="tr-TR" dirty="0"/>
              <a:t>Asıl metin stillerini düzenlemek için tıklatın</a:t>
            </a:r>
          </a:p>
        </p:txBody>
      </p:sp>
      <p:sp>
        <p:nvSpPr>
          <p:cNvPr id="6" name="5 Slayt Numarası Yer Tutucusu"/>
          <p:cNvSpPr>
            <a:spLocks noGrp="1"/>
          </p:cNvSpPr>
          <p:nvPr>
            <p:ph type="sldNum" sz="quarter" idx="10"/>
          </p:nvPr>
        </p:nvSpPr>
        <p:spPr/>
        <p:txBody>
          <a:bodyPr/>
          <a:lstStyle>
            <a:lvl1pPr algn="l" rtl="0" fontAlgn="base">
              <a:spcBef>
                <a:spcPct val="0"/>
              </a:spcBef>
              <a:spcAft>
                <a:spcPct val="0"/>
              </a:spcAft>
              <a:defRPr lang="tr-TR" sz="1100" i="1" kern="1200">
                <a:solidFill>
                  <a:schemeClr val="accent1">
                    <a:lumMod val="50000"/>
                  </a:schemeClr>
                </a:solidFill>
                <a:latin typeface="Arial" charset="0"/>
                <a:ea typeface="+mn-ea"/>
                <a:cs typeface="+mn-cs"/>
              </a:defRPr>
            </a:lvl1pPr>
          </a:lstStyle>
          <a:p>
            <a:pPr>
              <a:defRPr/>
            </a:pPr>
            <a:fld id="{358AD77C-9DF6-4BF4-B854-3D4955F06347}" type="slidenum">
              <a:rPr/>
              <a:pPr>
                <a:defRPr/>
              </a:pPr>
              <a:t>‹#›</a:t>
            </a:fld>
            <a:endParaRPr dirty="0"/>
          </a:p>
        </p:txBody>
      </p:sp>
      <p:pic>
        <p:nvPicPr>
          <p:cNvPr id="7" name="Picture 4" descr="D:\Kurtarilan\Pictures1\LOGOLAR - Valilik akdeniz oyunlari\mersin_small.jpg"/>
          <p:cNvPicPr>
            <a:picLocks noChangeAspect="1" noChangeArrowheads="1"/>
          </p:cNvPicPr>
          <p:nvPr userDrawn="1"/>
        </p:nvPicPr>
        <p:blipFill>
          <a:blip r:embed="rId3" cstate="print">
            <a:lum/>
          </a:blip>
          <a:srcRect/>
          <a:stretch>
            <a:fillRect/>
          </a:stretch>
        </p:blipFill>
        <p:spPr bwMode="auto">
          <a:xfrm>
            <a:off x="146562" y="146570"/>
            <a:ext cx="714380" cy="714380"/>
          </a:xfrm>
          <a:prstGeom prst="ellipse">
            <a:avLst/>
          </a:prstGeom>
          <a:noFill/>
          <a:ln w="63500" cap="rnd">
            <a:noFill/>
          </a:ln>
          <a:effectLst>
            <a:outerShdw blurRad="381000" dist="292100" dir="5400000" sx="4000" sy="4000" rotWithShape="0">
              <a:srgbClr val="000000">
                <a:alpha val="0"/>
              </a:srgbClr>
            </a:outerShdw>
          </a:effectLst>
          <a:scene3d>
            <a:camera prst="orthographicFront"/>
            <a:lightRig rig="contrasting" dir="t"/>
          </a:scene3d>
          <a:sp3d contourW="19050" prstMaterial="matte">
            <a:bevelT/>
            <a:bevelB/>
            <a:contourClr>
              <a:srgbClr val="333333"/>
            </a:contourClr>
          </a:sp3d>
        </p:spPr>
      </p:pic>
    </p:spTree>
    <p:extLst>
      <p:ext uri="{BB962C8B-B14F-4D97-AF65-F5344CB8AC3E}">
        <p14:creationId xmlns:p14="http://schemas.microsoft.com/office/powerpoint/2010/main" val="3697551850"/>
      </p:ext>
    </p:extLst>
  </p:cSld>
  <p:clrMapOvr>
    <a:masterClrMapping/>
  </p:clrMapOvr>
  <p:transition spd="slow">
    <p:push dir="u"/>
    <p:sndAc>
      <p:stSnd>
        <p:snd r:embed="rId1" name="arrow.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sz="2400" b="1"/>
            </a:lvl1pPr>
          </a:lstStyle>
          <a:p>
            <a:r>
              <a:rPr lang="tr-TR" dirty="0"/>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a:t>Asıl metin stillerini düzenlemek için tıklatın</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lgn="ctr">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16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dirty="0"/>
              <a:t>Asıl metin stillerini düzenlemek için tıklatın</a:t>
            </a:r>
          </a:p>
        </p:txBody>
      </p:sp>
      <p:sp>
        <p:nvSpPr>
          <p:cNvPr id="7" name="5 Slayt Numarası Yer Tutucusu"/>
          <p:cNvSpPr>
            <a:spLocks noGrp="1"/>
          </p:cNvSpPr>
          <p:nvPr>
            <p:ph type="sldNum" sz="quarter" idx="10"/>
          </p:nvPr>
        </p:nvSpPr>
        <p:spPr/>
        <p:txBody>
          <a:bodyPr/>
          <a:lstStyle>
            <a:lvl1pPr>
              <a:defRPr/>
            </a:lvl1pPr>
          </a:lstStyle>
          <a:p>
            <a:pPr>
              <a:defRPr/>
            </a:pPr>
            <a:fld id="{24EB713A-8273-41CC-86F1-897122AA35AB}" type="slidenum">
              <a:rPr/>
              <a:pPr>
                <a:defRPr/>
              </a:pPr>
              <a:t>‹#›</a:t>
            </a:fld>
            <a:endParaRPr dirty="0"/>
          </a:p>
        </p:txBody>
      </p:sp>
    </p:spTree>
  </p:cSld>
  <p:clrMapOvr>
    <a:masterClrMapping/>
  </p:clrMapOvr>
  <p:transition spd="slow">
    <p:push dir="u"/>
    <p:sndAc>
      <p:stSnd>
        <p:snd r:embed="rId1" name="arrow.wav"/>
      </p:stSnd>
    </p:sndAc>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66CCFF"/>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333375"/>
            <a:ext cx="7561263" cy="1008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tr-T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dirty="0"/>
              <a:t>Asıl metin stillerini düzenlemek için tıklatın</a:t>
            </a:r>
          </a:p>
        </p:txBody>
      </p:sp>
      <p:sp>
        <p:nvSpPr>
          <p:cNvPr id="11" name="5 Slayt Numarası Yer Tutucusu"/>
          <p:cNvSpPr>
            <a:spLocks noGrp="1"/>
          </p:cNvSpPr>
          <p:nvPr>
            <p:ph type="sldNum" sz="quarter" idx="4"/>
          </p:nvPr>
        </p:nvSpPr>
        <p:spPr>
          <a:xfrm>
            <a:off x="8675688" y="6597650"/>
            <a:ext cx="468312" cy="260350"/>
          </a:xfrm>
          <a:prstGeom prst="rect">
            <a:avLst/>
          </a:prstGeom>
        </p:spPr>
        <p:txBody>
          <a:bodyPr wrap="square">
            <a:spAutoFit/>
          </a:bodyPr>
          <a:lstStyle>
            <a:lvl1pPr algn="l" rtl="0" fontAlgn="base">
              <a:spcBef>
                <a:spcPct val="0"/>
              </a:spcBef>
              <a:spcAft>
                <a:spcPct val="0"/>
              </a:spcAft>
              <a:defRPr lang="tr-TR" sz="1100" i="1" kern="1200">
                <a:solidFill>
                  <a:schemeClr val="accent1">
                    <a:lumMod val="50000"/>
                  </a:schemeClr>
                </a:solidFill>
                <a:latin typeface="Arial" charset="0"/>
                <a:ea typeface="+mn-ea"/>
                <a:cs typeface="+mn-cs"/>
              </a:defRPr>
            </a:lvl1pPr>
          </a:lstStyle>
          <a:p>
            <a:pPr>
              <a:defRPr/>
            </a:pPr>
            <a:fld id="{B736362E-16AB-4D01-B98D-BB1B78BB5DFB}" type="slidenum">
              <a:rPr/>
              <a:pPr>
                <a:defRPr/>
              </a:pPr>
              <a:t>‹#›</a:t>
            </a:fld>
            <a:endParaRPr dirty="0"/>
          </a:p>
        </p:txBody>
      </p:sp>
      <p:sp>
        <p:nvSpPr>
          <p:cNvPr id="12" name="11 Dikdörtgen"/>
          <p:cNvSpPr/>
          <p:nvPr userDrawn="1"/>
        </p:nvSpPr>
        <p:spPr>
          <a:xfrm>
            <a:off x="395288" y="6570663"/>
            <a:ext cx="2700337" cy="287337"/>
          </a:xfrm>
          <a:prstGeom prst="rect">
            <a:avLst/>
          </a:prstGeom>
          <a:ln>
            <a:noFill/>
          </a:ln>
        </p:spPr>
        <p:txBody>
          <a:bodyPr>
            <a:spAutoFit/>
          </a:bodyPr>
          <a:lstStyle/>
          <a:p>
            <a:pPr>
              <a:defRPr/>
            </a:pPr>
            <a:r>
              <a:rPr lang="tr-TR" sz="1200" i="1" dirty="0">
                <a:solidFill>
                  <a:schemeClr val="accent1">
                    <a:lumMod val="50000"/>
                  </a:schemeClr>
                </a:solidFill>
                <a:latin typeface="Times New Roman" pitchFamily="18" charset="0"/>
                <a:cs typeface="Times New Roman" pitchFamily="18" charset="0"/>
              </a:rPr>
              <a:t>Mersin Valiliği, İl Yazı İşleri Müdürlüğü</a:t>
            </a:r>
          </a:p>
        </p:txBody>
      </p:sp>
    </p:spTree>
  </p:cSld>
  <p:clrMap bg1="lt1" tx1="dk1" bg2="lt2" tx2="dk2" accent1="accent1" accent2="accent2" accent3="accent3" accent4="accent4" accent5="accent5" accent6="accent6" hlink="hlink" folHlink="folHlink"/>
  <p:sldLayoutIdLst>
    <p:sldLayoutId id="2147483659" r:id="rId1"/>
    <p:sldLayoutId id="2147483661" r:id="rId2"/>
    <p:sldLayoutId id="2147483662" r:id="rId3"/>
    <p:sldLayoutId id="2147483660" r:id="rId4"/>
  </p:sldLayoutIdLst>
  <p:transition spd="slow">
    <p:push dir="u"/>
    <p:sndAc>
      <p:stSnd>
        <p:snd r:embed="rId6" name="arrow.wav"/>
      </p:stSnd>
    </p:sndAc>
  </p:transition>
  <p:hf hdr="0" ftr="0" dt="0"/>
  <p:txStyles>
    <p:titleStyle>
      <a:lvl1pPr algn="l" rtl="0" eaLnBrk="0" fontAlgn="base" hangingPunct="0">
        <a:spcBef>
          <a:spcPct val="0"/>
        </a:spcBef>
        <a:spcAft>
          <a:spcPct val="0"/>
        </a:spcAft>
        <a:defRPr sz="2000">
          <a:solidFill>
            <a:schemeClr val="tx2"/>
          </a:solidFill>
          <a:latin typeface="+mj-lt"/>
          <a:ea typeface="+mj-ea"/>
          <a:cs typeface="+mj-cs"/>
        </a:defRPr>
      </a:lvl1pPr>
      <a:lvl2pPr algn="l" rtl="0" eaLnBrk="0" fontAlgn="base" hangingPunct="0">
        <a:spcBef>
          <a:spcPct val="0"/>
        </a:spcBef>
        <a:spcAft>
          <a:spcPct val="0"/>
        </a:spcAft>
        <a:defRPr sz="2000">
          <a:solidFill>
            <a:schemeClr val="tx2"/>
          </a:solidFill>
          <a:latin typeface="Arial" charset="0"/>
        </a:defRPr>
      </a:lvl2pPr>
      <a:lvl3pPr algn="l" rtl="0" eaLnBrk="0" fontAlgn="base" hangingPunct="0">
        <a:spcBef>
          <a:spcPct val="0"/>
        </a:spcBef>
        <a:spcAft>
          <a:spcPct val="0"/>
        </a:spcAft>
        <a:defRPr sz="2000">
          <a:solidFill>
            <a:schemeClr val="tx2"/>
          </a:solidFill>
          <a:latin typeface="Arial" charset="0"/>
        </a:defRPr>
      </a:lvl3pPr>
      <a:lvl4pPr algn="l" rtl="0" eaLnBrk="0" fontAlgn="base" hangingPunct="0">
        <a:spcBef>
          <a:spcPct val="0"/>
        </a:spcBef>
        <a:spcAft>
          <a:spcPct val="0"/>
        </a:spcAft>
        <a:defRPr sz="2000">
          <a:solidFill>
            <a:schemeClr val="tx2"/>
          </a:solidFill>
          <a:latin typeface="Arial" charset="0"/>
        </a:defRPr>
      </a:lvl4pPr>
      <a:lvl5pPr algn="l" rtl="0" eaLnBrk="0" fontAlgn="base" hangingPunct="0">
        <a:spcBef>
          <a:spcPct val="0"/>
        </a:spcBef>
        <a:spcAft>
          <a:spcPct val="0"/>
        </a:spcAft>
        <a:defRPr sz="20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0" indent="450850" algn="just" rtl="0" eaLnBrk="0" fontAlgn="base" hangingPunct="0">
        <a:spcBef>
          <a:spcPct val="20000"/>
        </a:spcBef>
        <a:spcAft>
          <a:spcPct val="0"/>
        </a:spcAft>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Dikdörtgen"/>
          <p:cNvSpPr/>
          <p:nvPr/>
        </p:nvSpPr>
        <p:spPr>
          <a:xfrm>
            <a:off x="179512" y="6474822"/>
            <a:ext cx="8856984" cy="307777"/>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1400" i="1" dirty="0">
                <a:solidFill>
                  <a:schemeClr val="bg2">
                    <a:lumMod val="75000"/>
                  </a:schemeClr>
                </a:solidFill>
                <a:effectLst>
                  <a:outerShdw blurRad="50800" dist="38100" dir="16200000" rotWithShape="0">
                    <a:prstClr val="black">
                      <a:alpha val="40000"/>
                    </a:prstClr>
                  </a:outerShdw>
                </a:effectLst>
                <a:latin typeface="Times New Roman" pitchFamily="18" charset="0"/>
                <a:cs typeface="Times New Roman" pitchFamily="18" charset="0"/>
              </a:rPr>
              <a:t>Mersin Valiliği, İl Yazı İşleri Müdürlüğü					25/09/2023</a:t>
            </a:r>
            <a:endParaRPr lang="tr-TR" sz="1400" i="1" dirty="0">
              <a:solidFill>
                <a:schemeClr val="bg2">
                  <a:lumMod val="75000"/>
                </a:schemeClr>
              </a:solidFill>
              <a:effectLst>
                <a:outerShdw blurRad="50800" dist="38100" dir="16200000" rotWithShape="0">
                  <a:prstClr val="black">
                    <a:alpha val="40000"/>
                  </a:prstClr>
                </a:outerShdw>
              </a:effectLst>
            </a:endParaRPr>
          </a:p>
        </p:txBody>
      </p:sp>
      <p:sp>
        <p:nvSpPr>
          <p:cNvPr id="2051" name="Rectangle 3"/>
          <p:cNvSpPr>
            <a:spLocks noGrp="1" noChangeArrowheads="1"/>
          </p:cNvSpPr>
          <p:nvPr>
            <p:ph type="subTitle" idx="1"/>
          </p:nvPr>
        </p:nvSpPr>
        <p:spPr>
          <a:xfrm>
            <a:off x="2808027" y="5096832"/>
            <a:ext cx="4464050" cy="431279"/>
          </a:xfrm>
        </p:spPr>
        <p:txBody>
          <a:bodyPr/>
          <a:lstStyle/>
          <a:p>
            <a:pPr indent="0" algn="ctr" eaLnBrk="1" hangingPunct="1">
              <a:lnSpc>
                <a:spcPct val="80000"/>
              </a:lnSpc>
              <a:defRPr/>
            </a:pPr>
            <a:r>
              <a:rPr lang="tr-TR" sz="2000" b="1" dirty="0">
                <a:solidFill>
                  <a:schemeClr val="accent1">
                    <a:lumMod val="50000"/>
                  </a:schemeClr>
                </a:solidFill>
                <a:effectLst>
                  <a:outerShdw blurRad="50800" dist="38100" dir="16200000" rotWithShape="0">
                    <a:prstClr val="black">
                      <a:alpha val="40000"/>
                    </a:prstClr>
                  </a:outerShdw>
                </a:effectLst>
                <a:latin typeface="Times New Roman" pitchFamily="18" charset="0"/>
                <a:cs typeface="Times New Roman" pitchFamily="18" charset="0"/>
              </a:rPr>
              <a:t>Resmi Gazete : </a:t>
            </a:r>
            <a:r>
              <a:rPr lang="tr-TR" sz="2000" b="1" dirty="0">
                <a:solidFill>
                  <a:schemeClr val="accent1">
                    <a:lumMod val="50000"/>
                  </a:schemeClr>
                </a:solidFill>
                <a:effectLst>
                  <a:outerShdw blurRad="50800" dist="38100" dir="16200000" rotWithShape="0">
                    <a:prstClr val="black">
                      <a:alpha val="40000"/>
                    </a:prstClr>
                  </a:outerShdw>
                </a:effectLst>
              </a:rPr>
              <a:t>10/7/2018	 - 30474</a:t>
            </a:r>
            <a:endParaRPr lang="tr-TR" sz="2000" b="1" dirty="0">
              <a:solidFill>
                <a:schemeClr val="accent1">
                  <a:lumMod val="50000"/>
                </a:schemeClr>
              </a:solidFill>
              <a:effectLst>
                <a:outerShdw blurRad="50800" dist="38100" dir="16200000" rotWithShape="0">
                  <a:prstClr val="black">
                    <a:alpha val="40000"/>
                  </a:prstClr>
                </a:outerShdw>
              </a:effectLst>
              <a:latin typeface="Times New Roman" pitchFamily="18" charset="0"/>
              <a:cs typeface="Times New Roman" pitchFamily="18" charset="0"/>
            </a:endParaRPr>
          </a:p>
        </p:txBody>
      </p:sp>
      <p:sp>
        <p:nvSpPr>
          <p:cNvPr id="18" name="Rectangle 2"/>
          <p:cNvSpPr>
            <a:spLocks noGrp="1" noChangeArrowheads="1"/>
          </p:cNvSpPr>
          <p:nvPr>
            <p:ph type="ctrTitle"/>
          </p:nvPr>
        </p:nvSpPr>
        <p:spPr>
          <a:xfrm>
            <a:off x="1403648" y="1319198"/>
            <a:ext cx="7272809" cy="331236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tr-TR" sz="2400" dirty="0">
                <a:ln w="11430">
                  <a:solidFill>
                    <a:schemeClr val="tx1"/>
                  </a:solidFill>
                </a:ln>
                <a:solidFill>
                  <a:schemeClr val="accent1">
                    <a:lumMod val="25000"/>
                  </a:schemeClr>
                </a:solidFill>
                <a:latin typeface="Times New Roman" pitchFamily="18" charset="0"/>
                <a:cs typeface="Times New Roman" pitchFamily="18" charset="0"/>
              </a:rPr>
              <a:t>1 sayılı</a:t>
            </a:r>
            <a:br>
              <a:rPr lang="tr-TR" sz="4000" b="1" dirty="0">
                <a:ln w="11430">
                  <a:solidFill>
                    <a:schemeClr val="tx1"/>
                  </a:solidFill>
                </a:ln>
                <a:solidFill>
                  <a:schemeClr val="accent1">
                    <a:lumMod val="25000"/>
                  </a:schemeClr>
                </a:solidFill>
                <a:effectLst>
                  <a:outerShdw blurRad="50800" dist="38100" dir="16200000" rotWithShape="0">
                    <a:prstClr val="black">
                      <a:alpha val="40000"/>
                    </a:prstClr>
                  </a:outerShdw>
                </a:effectLst>
                <a:latin typeface="Times New Roman" pitchFamily="18" charset="0"/>
                <a:cs typeface="Times New Roman" pitchFamily="18" charset="0"/>
              </a:rPr>
            </a:br>
            <a:r>
              <a:rPr lang="tr-TR" sz="4000" b="1" dirty="0">
                <a:ln w="11430">
                  <a:solidFill>
                    <a:schemeClr val="tx1"/>
                  </a:solidFill>
                </a:ln>
                <a:solidFill>
                  <a:schemeClr val="accent1">
                    <a:lumMod val="25000"/>
                  </a:schemeClr>
                </a:solidFill>
                <a:effectLst>
                  <a:outerShdw blurRad="50800" dist="38100" dir="16200000" rotWithShape="0">
                    <a:prstClr val="black">
                      <a:alpha val="40000"/>
                    </a:prstClr>
                  </a:outerShdw>
                </a:effectLst>
                <a:latin typeface="Times New Roman" pitchFamily="18" charset="0"/>
                <a:cs typeface="Times New Roman" pitchFamily="18" charset="0"/>
              </a:rPr>
              <a:t>Cumhurbaşkanlığı Teşkilatı Hakkında Cumhurbaşkanlığı Kararnamesi’nden Bazı Hükümler ile</a:t>
            </a:r>
            <a:br>
              <a:rPr lang="tr-TR" sz="4000" b="1" dirty="0">
                <a:ln w="11430">
                  <a:solidFill>
                    <a:schemeClr val="tx1"/>
                  </a:solidFill>
                </a:ln>
                <a:solidFill>
                  <a:schemeClr val="accent1">
                    <a:lumMod val="25000"/>
                  </a:schemeClr>
                </a:solidFill>
                <a:effectLst>
                  <a:outerShdw blurRad="50800" dist="38100" dir="16200000" rotWithShape="0">
                    <a:prstClr val="black">
                      <a:alpha val="40000"/>
                    </a:prstClr>
                  </a:outerShdw>
                </a:effectLst>
                <a:latin typeface="Times New Roman" pitchFamily="18" charset="0"/>
                <a:cs typeface="Times New Roman" pitchFamily="18" charset="0"/>
              </a:rPr>
            </a:br>
            <a:r>
              <a:rPr lang="tr-TR" sz="4000" b="1" dirty="0">
                <a:ln w="11430">
                  <a:solidFill>
                    <a:schemeClr val="tx1"/>
                  </a:solidFill>
                </a:ln>
                <a:solidFill>
                  <a:schemeClr val="accent1">
                    <a:lumMod val="25000"/>
                  </a:schemeClr>
                </a:solidFill>
                <a:effectLst>
                  <a:outerShdw blurRad="50800" dist="38100" dir="16200000" rotWithShape="0">
                    <a:prstClr val="black">
                      <a:alpha val="40000"/>
                    </a:prstClr>
                  </a:outerShdw>
                </a:effectLst>
                <a:latin typeface="Times New Roman" pitchFamily="18" charset="0"/>
                <a:cs typeface="Times New Roman" pitchFamily="18" charset="0"/>
              </a:rPr>
              <a:t>İçişleri Bakanlığı Teşkilatı</a:t>
            </a:r>
          </a:p>
        </p:txBody>
      </p:sp>
      <p:pic>
        <p:nvPicPr>
          <p:cNvPr id="5" name="Picture 4" descr="D:\Kurtarilan\Pictures1\LOGOLAR - Valilik akdeniz oyunlari\mersin_small.jpg"/>
          <p:cNvPicPr>
            <a:picLocks noChangeAspect="1" noChangeArrowheads="1"/>
          </p:cNvPicPr>
          <p:nvPr/>
        </p:nvPicPr>
        <p:blipFill>
          <a:blip r:embed="rId4" cstate="print">
            <a:lum/>
          </a:blip>
          <a:srcRect/>
          <a:stretch>
            <a:fillRect/>
          </a:stretch>
        </p:blipFill>
        <p:spPr bwMode="auto">
          <a:xfrm>
            <a:off x="117444" y="104752"/>
            <a:ext cx="1214446" cy="1214446"/>
          </a:xfrm>
          <a:prstGeom prst="ellipse">
            <a:avLst/>
          </a:prstGeom>
          <a:noFill/>
          <a:ln w="63500" cap="rnd">
            <a:noFill/>
          </a:ln>
          <a:effectLst>
            <a:outerShdw blurRad="381000" dist="292100" dir="5400000" sx="4000" sy="4000" rotWithShape="0">
              <a:srgbClr val="000000">
                <a:alpha val="0"/>
              </a:srgbClr>
            </a:outerShdw>
          </a:effectLst>
          <a:scene3d>
            <a:camera prst="orthographicFront"/>
            <a:lightRig rig="contrasting" dir="t"/>
          </a:scene3d>
          <a:sp3d contourW="19050" prstMaterial="matte">
            <a:bevelT/>
            <a:bevelB/>
            <a:contourClr>
              <a:srgbClr val="333333"/>
            </a:contourClr>
          </a:sp3d>
        </p:spPr>
      </p:pic>
      <p:pic>
        <p:nvPicPr>
          <p:cNvPr id="6" name="Picture 2" descr="Cep Telefonu Yasak..."/>
          <p:cNvPicPr>
            <a:picLocks noChangeAspect="1" noChangeArrowheads="1"/>
          </p:cNvPicPr>
          <p:nvPr/>
        </p:nvPicPr>
        <p:blipFill>
          <a:blip r:embed="rId5" cstate="print">
            <a:clrChange>
              <a:clrFrom>
                <a:srgbClr val="FFFFFF"/>
              </a:clrFrom>
              <a:clrTo>
                <a:srgbClr val="FFFFFF">
                  <a:alpha val="0"/>
                </a:srgbClr>
              </a:clrTo>
            </a:clrChange>
          </a:blip>
          <a:srcRect l="16304" r="15217"/>
          <a:stretch>
            <a:fillRect/>
          </a:stretch>
        </p:blipFill>
        <p:spPr bwMode="auto">
          <a:xfrm>
            <a:off x="8404077" y="5661248"/>
            <a:ext cx="460225" cy="504056"/>
          </a:xfrm>
          <a:prstGeom prst="rect">
            <a:avLst/>
          </a:prstGeom>
          <a:noFill/>
          <a:ln>
            <a:noFill/>
          </a:ln>
        </p:spPr>
      </p:pic>
    </p:spTree>
  </p:cSld>
  <p:clrMapOvr>
    <a:masterClrMapping/>
  </p:clrMapOvr>
  <p:transition spd="slow">
    <p:circle/>
    <p:sndAc>
      <p:stSnd>
        <p:snd r:embed="rId3" name="arrow.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Slayt Numarası Yer Tutucusu"/>
          <p:cNvSpPr>
            <a:spLocks noGrp="1"/>
          </p:cNvSpPr>
          <p:nvPr>
            <p:ph type="sldNum" sz="quarter" idx="10"/>
          </p:nvPr>
        </p:nvSpPr>
        <p:spPr/>
        <p:txBody>
          <a:bodyPr/>
          <a:lstStyle/>
          <a:p>
            <a:pPr>
              <a:defRPr/>
            </a:pPr>
            <a:fld id="{27C0EF29-6A5A-4172-928A-8BEBD19439E1}" type="slidenum">
              <a:rPr/>
              <a:pPr>
                <a:defRPr/>
              </a:pPr>
              <a:t>10</a:t>
            </a:fld>
            <a:endParaRPr dirty="0"/>
          </a:p>
        </p:txBody>
      </p:sp>
      <p:sp>
        <p:nvSpPr>
          <p:cNvPr id="3" name="Dikdörtgen 2">
            <a:extLst>
              <a:ext uri="{FF2B5EF4-FFF2-40B4-BE49-F238E27FC236}">
                <a16:creationId xmlns:a16="http://schemas.microsoft.com/office/drawing/2014/main" id="{D4038721-BF4A-429D-84B1-F1A6CD0C81B5}"/>
              </a:ext>
            </a:extLst>
          </p:cNvPr>
          <p:cNvSpPr/>
          <p:nvPr/>
        </p:nvSpPr>
        <p:spPr>
          <a:xfrm>
            <a:off x="1335553" y="116632"/>
            <a:ext cx="7560841"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chemeClr val="bg1"/>
                </a:solidFill>
                <a:effectLst>
                  <a:outerShdw blurRad="38100" dist="38100" dir="2700000" algn="tl">
                    <a:srgbClr val="000000">
                      <a:alpha val="43137"/>
                    </a:srgbClr>
                  </a:outerShdw>
                </a:effectLst>
              </a:rPr>
              <a:t>Bakanlıklarla İlişkili Teşkilatlar ve Bazı Kamu Kurum ve Kuruluşlar</a:t>
            </a:r>
          </a:p>
        </p:txBody>
      </p:sp>
      <p:graphicFrame>
        <p:nvGraphicFramePr>
          <p:cNvPr id="2" name="Tablo 1">
            <a:extLst>
              <a:ext uri="{FF2B5EF4-FFF2-40B4-BE49-F238E27FC236}">
                <a16:creationId xmlns:a16="http://schemas.microsoft.com/office/drawing/2014/main" id="{367302C6-E7BD-438C-81F4-1E4D07D1EAFC}"/>
              </a:ext>
            </a:extLst>
          </p:cNvPr>
          <p:cNvGraphicFramePr>
            <a:graphicFrameLocks noGrp="1"/>
          </p:cNvGraphicFramePr>
          <p:nvPr>
            <p:extLst>
              <p:ext uri="{D42A27DB-BD31-4B8C-83A1-F6EECF244321}">
                <p14:modId xmlns:p14="http://schemas.microsoft.com/office/powerpoint/2010/main" val="1540075640"/>
              </p:ext>
            </p:extLst>
          </p:nvPr>
        </p:nvGraphicFramePr>
        <p:xfrm>
          <a:off x="1012579" y="548680"/>
          <a:ext cx="8064897" cy="5999904"/>
        </p:xfrm>
        <a:graphic>
          <a:graphicData uri="http://schemas.openxmlformats.org/drawingml/2006/table">
            <a:tbl>
              <a:tblPr/>
              <a:tblGrid>
                <a:gridCol w="902523">
                  <a:extLst>
                    <a:ext uri="{9D8B030D-6E8A-4147-A177-3AD203B41FA5}">
                      <a16:colId xmlns:a16="http://schemas.microsoft.com/office/drawing/2014/main" val="3359314664"/>
                    </a:ext>
                  </a:extLst>
                </a:gridCol>
                <a:gridCol w="4975451">
                  <a:extLst>
                    <a:ext uri="{9D8B030D-6E8A-4147-A177-3AD203B41FA5}">
                      <a16:colId xmlns:a16="http://schemas.microsoft.com/office/drawing/2014/main" val="2617546411"/>
                    </a:ext>
                  </a:extLst>
                </a:gridCol>
                <a:gridCol w="1281990">
                  <a:extLst>
                    <a:ext uri="{9D8B030D-6E8A-4147-A177-3AD203B41FA5}">
                      <a16:colId xmlns:a16="http://schemas.microsoft.com/office/drawing/2014/main" val="3277429006"/>
                    </a:ext>
                  </a:extLst>
                </a:gridCol>
                <a:gridCol w="904933">
                  <a:extLst>
                    <a:ext uri="{9D8B030D-6E8A-4147-A177-3AD203B41FA5}">
                      <a16:colId xmlns:a16="http://schemas.microsoft.com/office/drawing/2014/main" val="3390653396"/>
                    </a:ext>
                  </a:extLst>
                </a:gridCol>
              </a:tblGrid>
              <a:tr h="216024">
                <a:tc>
                  <a:txBody>
                    <a:bodyPr/>
                    <a:lstStyle/>
                    <a:p>
                      <a:pPr algn="l" fontAlgn="ctr"/>
                      <a:r>
                        <a:rPr lang="tr-TR" sz="900" b="1" i="0" u="none" strike="noStrike" dirty="0">
                          <a:effectLst/>
                          <a:latin typeface="Arial Narrow" panose="020B0606020202030204" pitchFamily="34" charset="0"/>
                        </a:rPr>
                        <a:t>  KATEGORİSİ</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r>
                        <a:rPr lang="tr-TR" sz="1000" b="1" i="0" u="none" strike="noStrike" dirty="0">
                          <a:solidFill>
                            <a:srgbClr val="000000"/>
                          </a:solidFill>
                          <a:effectLst/>
                          <a:latin typeface="Arial Narrow" panose="020B0606020202030204" pitchFamily="34" charset="0"/>
                        </a:rPr>
                        <a:t>KURUM ADI</a:t>
                      </a:r>
                    </a:p>
                  </a:txBody>
                  <a:tcPr marL="160685"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r>
                        <a:rPr lang="tr-TR" sz="900" b="1" i="0" u="none" strike="noStrike">
                          <a:effectLst/>
                          <a:latin typeface="Arial Narrow" panose="020B0606020202030204" pitchFamily="34" charset="0"/>
                        </a:rPr>
                        <a:t>BAKANLIK</a:t>
                      </a:r>
                    </a:p>
                  </a:txBody>
                  <a:tcPr marL="160685"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r>
                        <a:rPr lang="tr-TR" sz="900" b="1" i="0" u="none" strike="noStrike">
                          <a:effectLst/>
                          <a:latin typeface="Arial Narrow" panose="020B0606020202030204" pitchFamily="34" charset="0"/>
                        </a:rPr>
                        <a:t>BAĞLILIK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extLst>
                  <a:ext uri="{0D108BD9-81ED-4DB2-BD59-A6C34878D82A}">
                    <a16:rowId xmlns:a16="http://schemas.microsoft.com/office/drawing/2014/main" val="3920884432"/>
                  </a:ext>
                </a:extLst>
              </a:tr>
              <a:tr h="192796">
                <a:tc>
                  <a:txBody>
                    <a:bodyPr/>
                    <a:lstStyle/>
                    <a:p>
                      <a:pPr algn="l" fontAlgn="ctr"/>
                      <a:r>
                        <a:rPr lang="tr-TR" sz="800" b="1" i="0" u="none" strike="noStrike" dirty="0">
                          <a:effectLst/>
                          <a:latin typeface="Arial Narrow" panose="020B0606020202030204" pitchFamily="34" charset="0"/>
                        </a:rPr>
                        <a:t>ASKERİ KURUM</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effectLst/>
                          <a:latin typeface="Arial Narrow" panose="020B0606020202030204" pitchFamily="34" charset="0"/>
                        </a:rPr>
                        <a:t>AKDENİZ BÖLGE ve GARNİZON KOMUTANLIĞI</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Milli Savunma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16152697"/>
                  </a:ext>
                </a:extLst>
              </a:tr>
              <a:tr h="192796">
                <a:tc>
                  <a:txBody>
                    <a:bodyPr/>
                    <a:lstStyle/>
                    <a:p>
                      <a:pPr algn="l" fontAlgn="ctr"/>
                      <a:r>
                        <a:rPr lang="tr-TR" sz="800" b="0" i="0" u="none" strike="noStrike" dirty="0">
                          <a:solidFill>
                            <a:srgbClr val="7030A0"/>
                          </a:solidFill>
                          <a:effectLst/>
                          <a:latin typeface="Arial Narrow" panose="020B0606020202030204" pitchFamily="34" charset="0"/>
                        </a:rPr>
                        <a:t>MAHALLİ İDARE</a:t>
                      </a:r>
                    </a:p>
                  </a:txBody>
                  <a:tcPr marL="7200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7030A0"/>
                          </a:solidFill>
                          <a:effectLst/>
                          <a:latin typeface="Arial Narrow" panose="020B0606020202030204" pitchFamily="34" charset="0"/>
                        </a:rPr>
                        <a:t>BÜYÜKŞEHİR BELEDİYE BAŞKANLIĞI</a:t>
                      </a:r>
                    </a:p>
                  </a:txBody>
                  <a:tcPr marL="80343"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Çevre, Şehir.ve İklim </a:t>
                      </a:r>
                      <a:r>
                        <a:rPr lang="tr-TR" sz="900" b="0" i="0" u="none" strike="noStrike" dirty="0" err="1">
                          <a:effectLst/>
                          <a:latin typeface="Arial Narrow" panose="020B0606020202030204" pitchFamily="34" charset="0"/>
                        </a:rPr>
                        <a:t>Değ.Bak</a:t>
                      </a:r>
                      <a:r>
                        <a:rPr lang="tr-TR" sz="900" b="0" i="0" u="none" strike="noStrike" dirty="0">
                          <a:effectLst/>
                          <a:latin typeface="Arial Narrow" panose="020B060602020203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solidFill>
                            <a:srgbClr val="7030A0"/>
                          </a:solidFill>
                          <a:effectLst/>
                          <a:latin typeface="Arial Narrow" panose="020B0606020202030204" pitchFamily="34" charset="0"/>
                        </a:rPr>
                        <a:t>YEREL YÖNETİM</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26120410"/>
                  </a:ext>
                </a:extLst>
              </a:tr>
              <a:tr h="192796">
                <a:tc>
                  <a:txBody>
                    <a:bodyPr/>
                    <a:lstStyle/>
                    <a:p>
                      <a:pPr algn="l" fontAlgn="ctr"/>
                      <a:r>
                        <a:rPr lang="tr-TR" sz="800" b="0" i="0" u="none" strike="noStrike" dirty="0">
                          <a:solidFill>
                            <a:srgbClr val="7030A0"/>
                          </a:solidFill>
                          <a:effectLst/>
                          <a:latin typeface="Arial Narrow" panose="020B0606020202030204" pitchFamily="34" charset="0"/>
                        </a:rPr>
                        <a:t>MAHALLİ İDARE</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7030A0"/>
                          </a:solidFill>
                          <a:effectLst/>
                          <a:latin typeface="Arial Narrow" panose="020B0606020202030204" pitchFamily="34" charset="0"/>
                        </a:rPr>
                        <a:t>MESKİ GENEL MÜDÜRLÜĞÜ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Çevre, Şehir.ve İklim </a:t>
                      </a:r>
                      <a:r>
                        <a:rPr lang="tr-TR" sz="900" b="0" i="0" u="none" strike="noStrike" dirty="0" err="1">
                          <a:effectLst/>
                          <a:latin typeface="Arial Narrow" panose="020B0606020202030204" pitchFamily="34" charset="0"/>
                        </a:rPr>
                        <a:t>Değ.Bak</a:t>
                      </a:r>
                      <a:r>
                        <a:rPr lang="tr-TR" sz="900" b="0" i="0" u="none" strike="noStrike" dirty="0">
                          <a:effectLst/>
                          <a:latin typeface="Arial Narrow" panose="020B0606020202030204" pitchFamily="34" charset="0"/>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solidFill>
                            <a:srgbClr val="7030A0"/>
                          </a:solidFill>
                          <a:effectLst/>
                          <a:latin typeface="Arial Narrow" panose="020B0606020202030204" pitchFamily="34" charset="0"/>
                        </a:rPr>
                        <a:t>BELEDİYEYE_BAĞLI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27456981"/>
                  </a:ext>
                </a:extLst>
              </a:tr>
              <a:tr h="192796">
                <a:tc>
                  <a:txBody>
                    <a:bodyPr/>
                    <a:lstStyle/>
                    <a:p>
                      <a:pPr algn="l" fontAlgn="ctr"/>
                      <a:r>
                        <a:rPr lang="tr-TR" sz="800" b="0" i="0" u="none" strike="noStrike" dirty="0">
                          <a:solidFill>
                            <a:srgbClr val="FF6600"/>
                          </a:solidFill>
                          <a:effectLst/>
                          <a:latin typeface="Arial Narrow" panose="020B0606020202030204" pitchFamily="34" charset="0"/>
                        </a:rPr>
                        <a:t>YÖK</a:t>
                      </a:r>
                    </a:p>
                  </a:txBody>
                  <a:tcPr marL="7200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FF6600"/>
                          </a:solidFill>
                          <a:effectLst/>
                          <a:latin typeface="Arial Narrow" panose="020B0606020202030204" pitchFamily="34" charset="0"/>
                        </a:rPr>
                        <a:t>ÇAĞ ÜNİVERSİTESİ REKTÖRLÜĞÜ</a:t>
                      </a:r>
                    </a:p>
                  </a:txBody>
                  <a:tcPr marL="80343"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rgbClr val="FF6600"/>
                          </a:solidFill>
                          <a:effectLst/>
                          <a:latin typeface="Arial Narrow" panose="020B0606020202030204" pitchFamily="34" charset="0"/>
                        </a:rPr>
                        <a:t>Yükseköğretim Kurumu</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err="1">
                          <a:solidFill>
                            <a:srgbClr val="FF6600"/>
                          </a:solidFill>
                          <a:effectLst/>
                          <a:latin typeface="Arial Narrow" panose="020B0606020202030204" pitchFamily="34" charset="0"/>
                        </a:rPr>
                        <a:t>YÖKe_BAĞLI</a:t>
                      </a:r>
                      <a:endParaRPr lang="tr-TR" sz="800" b="0" i="0" u="none" strike="noStrike" dirty="0">
                        <a:solidFill>
                          <a:srgbClr val="FF6600"/>
                        </a:solidFill>
                        <a:effectLst/>
                        <a:latin typeface="Arial Narrow" panose="020B060602020203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80134666"/>
                  </a:ext>
                </a:extLst>
              </a:tr>
              <a:tr h="192796">
                <a:tc>
                  <a:txBody>
                    <a:bodyPr/>
                    <a:lstStyle/>
                    <a:p>
                      <a:pPr algn="l" fontAlgn="ctr"/>
                      <a:r>
                        <a:rPr lang="tr-TR" sz="800" b="0" i="0" u="none" strike="noStrike" dirty="0">
                          <a:solidFill>
                            <a:srgbClr val="FF6600"/>
                          </a:solidFill>
                          <a:effectLst/>
                          <a:latin typeface="Arial Narrow" panose="020B0606020202030204" pitchFamily="34" charset="0"/>
                        </a:rPr>
                        <a:t>YÖK</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FF6600"/>
                          </a:solidFill>
                          <a:effectLst/>
                          <a:latin typeface="Arial Narrow" panose="020B0606020202030204" pitchFamily="34" charset="0"/>
                        </a:rPr>
                        <a:t>MERSİN ÜNİVERSİTESİ REKTÖRLÜĞÜ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rgbClr val="FF6600"/>
                          </a:solidFill>
                          <a:effectLst/>
                          <a:latin typeface="Arial Narrow" panose="020B0606020202030204" pitchFamily="34" charset="0"/>
                        </a:rPr>
                        <a:t>Yükseköğretim Kurumu</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solidFill>
                            <a:srgbClr val="FF6600"/>
                          </a:solidFill>
                          <a:effectLst/>
                          <a:latin typeface="Arial Narrow" panose="020B0606020202030204" pitchFamily="34" charset="0"/>
                        </a:rPr>
                        <a:t>YÖKe_BAĞLI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20050926"/>
                  </a:ext>
                </a:extLst>
              </a:tr>
              <a:tr h="192796">
                <a:tc>
                  <a:txBody>
                    <a:bodyPr/>
                    <a:lstStyle/>
                    <a:p>
                      <a:pPr algn="l" fontAlgn="ctr"/>
                      <a:r>
                        <a:rPr lang="tr-TR" sz="800" b="0" i="0" u="none" strike="noStrike" dirty="0">
                          <a:solidFill>
                            <a:srgbClr val="FF6600"/>
                          </a:solidFill>
                          <a:effectLst/>
                          <a:latin typeface="Arial Narrow" panose="020B0606020202030204" pitchFamily="34" charset="0"/>
                        </a:rPr>
                        <a:t>YÖK</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FF6600"/>
                          </a:solidFill>
                          <a:effectLst/>
                          <a:latin typeface="Arial Narrow" panose="020B0606020202030204" pitchFamily="34" charset="0"/>
                        </a:rPr>
                        <a:t>TARSUS ÜNİVERSİTESİ REKTÖRLÜĞÜ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rgbClr val="FF6600"/>
                          </a:solidFill>
                          <a:effectLst/>
                          <a:latin typeface="Arial Narrow" panose="020B0606020202030204" pitchFamily="34" charset="0"/>
                        </a:rPr>
                        <a:t>Yükseköğretim Kurumu</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err="1">
                          <a:solidFill>
                            <a:srgbClr val="FF6600"/>
                          </a:solidFill>
                          <a:effectLst/>
                          <a:latin typeface="Arial Narrow" panose="020B0606020202030204" pitchFamily="34" charset="0"/>
                        </a:rPr>
                        <a:t>YÖKe_BAĞLI</a:t>
                      </a:r>
                      <a:endParaRPr lang="tr-TR" sz="800" b="0" i="0" u="none" strike="noStrike" dirty="0">
                        <a:solidFill>
                          <a:srgbClr val="FF6600"/>
                        </a:solidFill>
                        <a:effectLst/>
                        <a:latin typeface="Arial Narrow" panose="020B0606020202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06464748"/>
                  </a:ext>
                </a:extLst>
              </a:tr>
              <a:tr h="192796">
                <a:tc>
                  <a:txBody>
                    <a:bodyPr/>
                    <a:lstStyle/>
                    <a:p>
                      <a:pPr algn="l" fontAlgn="ctr"/>
                      <a:r>
                        <a:rPr lang="tr-TR" sz="800" b="0" i="0" u="none" strike="noStrike" dirty="0">
                          <a:solidFill>
                            <a:srgbClr val="FF6600"/>
                          </a:solidFill>
                          <a:effectLst/>
                          <a:latin typeface="Arial Narrow" panose="020B0606020202030204" pitchFamily="34" charset="0"/>
                        </a:rPr>
                        <a:t>YÖK</a:t>
                      </a:r>
                    </a:p>
                  </a:txBody>
                  <a:tcPr marL="7200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FF6600"/>
                          </a:solidFill>
                          <a:effectLst/>
                          <a:latin typeface="Arial Narrow" panose="020B0606020202030204" pitchFamily="34" charset="0"/>
                        </a:rPr>
                        <a:t>TOROS ÜNİVERSİTESİ REKTÖRLÜĞÜ</a:t>
                      </a:r>
                    </a:p>
                  </a:txBody>
                  <a:tcPr marL="80343"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rgbClr val="FF6600"/>
                          </a:solidFill>
                          <a:effectLst/>
                          <a:latin typeface="Arial Narrow" panose="020B0606020202030204" pitchFamily="34" charset="0"/>
                        </a:rPr>
                        <a:t>Yükseköğretim Kurumu</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err="1">
                          <a:solidFill>
                            <a:srgbClr val="FF6600"/>
                          </a:solidFill>
                          <a:effectLst/>
                          <a:latin typeface="Arial Narrow" panose="020B0606020202030204" pitchFamily="34" charset="0"/>
                        </a:rPr>
                        <a:t>YÖKe_BAĞLI</a:t>
                      </a:r>
                      <a:endParaRPr lang="tr-TR" sz="800" b="0" i="0" u="none" strike="noStrike" dirty="0">
                        <a:solidFill>
                          <a:srgbClr val="FF6600"/>
                        </a:solidFill>
                        <a:effectLst/>
                        <a:latin typeface="Arial Narrow" panose="020B0606020202030204" pitchFamily="34" charset="0"/>
                      </a:endParaRP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20424985"/>
                  </a:ext>
                </a:extLst>
              </a:tr>
              <a:tr h="192796">
                <a:tc>
                  <a:txBody>
                    <a:bodyPr/>
                    <a:lstStyle/>
                    <a:p>
                      <a:pPr algn="l" fontAlgn="ctr"/>
                      <a:r>
                        <a:rPr lang="tr-TR" sz="800" b="1" i="0" u="none" strike="noStrike" dirty="0">
                          <a:effectLst/>
                          <a:latin typeface="Arial Narrow" panose="020B0606020202030204" pitchFamily="34" charset="0"/>
                        </a:rPr>
                        <a:t>KAMU KUR- İLÇE</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dirty="0">
                          <a:effectLst/>
                          <a:latin typeface="Arial Narrow" panose="020B0606020202030204" pitchFamily="34" charset="0"/>
                        </a:rPr>
                        <a:t>ERDEMLİ ALATA BAHÇE KÜLTÜRLERİ ARAŞTIRMA İSTASYONU MÜDÜRLÜĞÜ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Tarım ve Orman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24632154"/>
                  </a:ext>
                </a:extLst>
              </a:tr>
              <a:tr h="192796">
                <a:tc>
                  <a:txBody>
                    <a:bodyPr/>
                    <a:lstStyle/>
                    <a:p>
                      <a:pPr algn="l" fontAlgn="ctr"/>
                      <a:r>
                        <a:rPr lang="tr-TR" sz="800" b="1" i="0" u="none" strike="noStrike" dirty="0">
                          <a:effectLst/>
                          <a:latin typeface="Arial Narrow" panose="020B0606020202030204" pitchFamily="34" charset="0"/>
                        </a:rPr>
                        <a:t>KAMU KUR- İLÇE</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effectLst/>
                          <a:latin typeface="Arial Narrow" panose="020B0606020202030204" pitchFamily="34" charset="0"/>
                        </a:rPr>
                        <a:t>SİLİFKE ATATÜRK EL SANATLARI EĞİTİM MERKEZİ MÜDÜRLÜĞÜ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Tarım ve Orman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40312255"/>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BARO BAŞKANLIĞI</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Adalet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41145991"/>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BASIN İLAN KURUMU MERSİN ŞUBE MÜDÜRLÜĞÜ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CB – İletişim Başkanlığı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75912075"/>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effectLst/>
                          <a:latin typeface="Arial Narrow" panose="020B0606020202030204" pitchFamily="34" charset="0"/>
                        </a:rPr>
                        <a:t>DEVLET MALZEME OFİSİ MERSİN İRTİBAT BÜROSU MÜDÜRLÜĞÜ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Hazine ve Maliye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66171159"/>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DEVLET OPERA VE BALESİ MÜDÜRLÜĞÜ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Kültür ve Turizm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33469700"/>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effectLst/>
                          <a:latin typeface="Arial Narrow" panose="020B0606020202030204" pitchFamily="34" charset="0"/>
                        </a:rPr>
                        <a:t>HİZMETİÇİ EĞİTİM ENSTİTÜ MÜDÜRLÜĞÜ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Milli Eğitim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90936532"/>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effectLst/>
                          <a:latin typeface="Arial Narrow" panose="020B0606020202030204" pitchFamily="34" charset="0"/>
                        </a:rPr>
                        <a:t>İL GIDA KONTROL LABORATUVAR MÜDÜRLÜĞÜ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Tarım ve Orman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11570523"/>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KÜÇÜK VE ORTA ÖLÇEKLİ SANAYİ İŞLETMELERİ BAŞKANLIĞI-KOSGEB</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Sanayi ve Teknoloji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57509968"/>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effectLst/>
                          <a:latin typeface="Arial Narrow" panose="020B0606020202030204" pitchFamily="34" charset="0"/>
                        </a:rPr>
                        <a:t>MERSİN DEVLET KLASİK TÜRK MÜZİĞİ VE KOROSU MÜDÜRLÜĞÜ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Kültür ve Turizm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41991823"/>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MERSİN ORGANİZE SANAYİ BÖLGESİ (OSB) MÜDÜRÜ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Sanayi ve Teknoloji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24834838"/>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MERSİN TARSUS ORGANİZE SANAYİ BÖLGESİ (MTOSB) YÖN. KUR. BŞK.</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Sanayi ve Teknoloji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74660738"/>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MERSİN TARSUS TARIMSAL ÜRÜN İŞLEME İHTİSAS OSB</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Sanayi ve Teknoloji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60091472"/>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dirty="0">
                          <a:solidFill>
                            <a:srgbClr val="000000"/>
                          </a:solidFill>
                          <a:effectLst/>
                          <a:latin typeface="Arial Narrow" panose="020B0606020202030204" pitchFamily="34" charset="0"/>
                        </a:rPr>
                        <a:t>MERSİN TEKNOLOJİ GELİŞ.BÖL.KUR. VE İŞL.TİC. AŞ. TEKNOPARK GN.MD.LÜĞÜ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Sanayi ve Teknoloji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18130434"/>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effectLst/>
                          <a:latin typeface="Arial Narrow" panose="020B0606020202030204" pitchFamily="34" charset="0"/>
                        </a:rPr>
                        <a:t>NOTER ODASI BAŞKANLIĞI</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Adalet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5210874"/>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TARIM KREDİ KOOP.BÖLGE MÜDÜRLÜĞÜ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Tarım ve Orman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41764658"/>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050" b="0" i="0" u="none" strike="noStrike" dirty="0">
                          <a:solidFill>
                            <a:srgbClr val="000000"/>
                          </a:solidFill>
                          <a:effectLst/>
                          <a:latin typeface="Arial Narrow" panose="020B0606020202030204" pitchFamily="34" charset="0"/>
                        </a:rPr>
                        <a:t>TARIM VE KIRSAL KALKINMAYI DESTEKLEME KURUMU MERSİN İL KOORDİNATÖRLÜĞÜ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Tarım ve Orman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42734771"/>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TC MERKEZ BANKASI ŞUBE MÜDÜRLÜĞÜ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Hazine ve Maliye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32770306"/>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TMO AKDENİZ MERSİN BAŞMÜDÜRLÜĞÜ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Tarım ve Orman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38651077"/>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TÜRKİYE HALKBANKASI ŞUBE MÜDÜRLÜĞÜ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Hazine ve Maliye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56488975"/>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VAKIFLAR BANKASI ŞUBE MÜDÜRLÜĞÜ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Hazine ve Maliye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80920350"/>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ZİRAAT BANKASI ŞUBE MÜDÜRLÜĞÜ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Hazine ve Maliye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27810559"/>
                  </a:ext>
                </a:extLst>
              </a:tr>
              <a:tr h="192796">
                <a:tc>
                  <a:txBody>
                    <a:bodyPr/>
                    <a:lstStyle/>
                    <a:p>
                      <a:pPr algn="l" fontAlgn="ctr"/>
                      <a:r>
                        <a:rPr lang="tr-TR" sz="800" b="0" i="0" u="none" strike="noStrike" dirty="0">
                          <a:effectLst/>
                          <a:latin typeface="Arial Narrow" panose="020B0606020202030204" pitchFamily="34" charset="0"/>
                        </a:rPr>
                        <a:t>KAMU KURULUŞU</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ZİRAİ KARANTİNA MÜDÜRLÜĞÜ</a:t>
                      </a:r>
                    </a:p>
                  </a:txBody>
                  <a:tcPr marL="8034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Tarım ve Orman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35959037"/>
                  </a:ext>
                </a:extLst>
              </a:tr>
            </a:tbl>
          </a:graphicData>
        </a:graphic>
      </p:graphicFrame>
    </p:spTree>
    <p:extLst>
      <p:ext uri="{BB962C8B-B14F-4D97-AF65-F5344CB8AC3E}">
        <p14:creationId xmlns:p14="http://schemas.microsoft.com/office/powerpoint/2010/main" val="3115581000"/>
      </p:ext>
    </p:extLst>
  </p:cSld>
  <p:clrMapOvr>
    <a:masterClrMapping/>
  </p:clrMapOvr>
  <p:transition spd="slow">
    <p:circle/>
    <p:sndAc>
      <p:stSnd>
        <p:snd r:embed="rId3" name="arrow.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Slayt Numarası Yer Tutucusu"/>
          <p:cNvSpPr>
            <a:spLocks noGrp="1"/>
          </p:cNvSpPr>
          <p:nvPr>
            <p:ph type="sldNum" sz="quarter" idx="10"/>
          </p:nvPr>
        </p:nvSpPr>
        <p:spPr/>
        <p:txBody>
          <a:bodyPr/>
          <a:lstStyle/>
          <a:p>
            <a:pPr>
              <a:defRPr/>
            </a:pPr>
            <a:fld id="{27C0EF29-6A5A-4172-928A-8BEBD19439E1}" type="slidenum">
              <a:rPr/>
              <a:pPr>
                <a:defRPr/>
              </a:pPr>
              <a:t>11</a:t>
            </a:fld>
            <a:endParaRPr dirty="0"/>
          </a:p>
        </p:txBody>
      </p:sp>
      <p:sp>
        <p:nvSpPr>
          <p:cNvPr id="3" name="Dikdörtgen 2">
            <a:extLst>
              <a:ext uri="{FF2B5EF4-FFF2-40B4-BE49-F238E27FC236}">
                <a16:creationId xmlns:a16="http://schemas.microsoft.com/office/drawing/2014/main" id="{D4038721-BF4A-429D-84B1-F1A6CD0C81B5}"/>
              </a:ext>
            </a:extLst>
          </p:cNvPr>
          <p:cNvSpPr/>
          <p:nvPr/>
        </p:nvSpPr>
        <p:spPr>
          <a:xfrm>
            <a:off x="1335553" y="116632"/>
            <a:ext cx="7560841"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chemeClr val="bg1"/>
                </a:solidFill>
                <a:effectLst>
                  <a:outerShdw blurRad="38100" dist="38100" dir="2700000" algn="tl">
                    <a:srgbClr val="000000">
                      <a:alpha val="43137"/>
                    </a:srgbClr>
                  </a:outerShdw>
                </a:effectLst>
              </a:rPr>
              <a:t>Bakanlıkların Mersin İli Teşkilatları ve Bazı Özel Kuruluşlar</a:t>
            </a:r>
          </a:p>
        </p:txBody>
      </p:sp>
      <p:graphicFrame>
        <p:nvGraphicFramePr>
          <p:cNvPr id="2" name="Tablo 1">
            <a:extLst>
              <a:ext uri="{FF2B5EF4-FFF2-40B4-BE49-F238E27FC236}">
                <a16:creationId xmlns:a16="http://schemas.microsoft.com/office/drawing/2014/main" id="{41CC092D-4961-44F2-A231-F539E01BD5D0}"/>
              </a:ext>
            </a:extLst>
          </p:cNvPr>
          <p:cNvGraphicFramePr>
            <a:graphicFrameLocks noGrp="1"/>
          </p:cNvGraphicFramePr>
          <p:nvPr>
            <p:extLst>
              <p:ext uri="{D42A27DB-BD31-4B8C-83A1-F6EECF244321}">
                <p14:modId xmlns:p14="http://schemas.microsoft.com/office/powerpoint/2010/main" val="755763739"/>
              </p:ext>
            </p:extLst>
          </p:nvPr>
        </p:nvGraphicFramePr>
        <p:xfrm>
          <a:off x="1335553" y="805879"/>
          <a:ext cx="7560841" cy="5339069"/>
        </p:xfrm>
        <a:graphic>
          <a:graphicData uri="http://schemas.openxmlformats.org/drawingml/2006/table">
            <a:tbl>
              <a:tblPr/>
              <a:tblGrid>
                <a:gridCol w="1174499">
                  <a:extLst>
                    <a:ext uri="{9D8B030D-6E8A-4147-A177-3AD203B41FA5}">
                      <a16:colId xmlns:a16="http://schemas.microsoft.com/office/drawing/2014/main" val="1497418401"/>
                    </a:ext>
                  </a:extLst>
                </a:gridCol>
                <a:gridCol w="5086284">
                  <a:extLst>
                    <a:ext uri="{9D8B030D-6E8A-4147-A177-3AD203B41FA5}">
                      <a16:colId xmlns:a16="http://schemas.microsoft.com/office/drawing/2014/main" val="2902969622"/>
                    </a:ext>
                  </a:extLst>
                </a:gridCol>
                <a:gridCol w="1300058">
                  <a:extLst>
                    <a:ext uri="{9D8B030D-6E8A-4147-A177-3AD203B41FA5}">
                      <a16:colId xmlns:a16="http://schemas.microsoft.com/office/drawing/2014/main" val="3377786587"/>
                    </a:ext>
                  </a:extLst>
                </a:gridCol>
              </a:tblGrid>
              <a:tr h="225077">
                <a:tc>
                  <a:txBody>
                    <a:bodyPr/>
                    <a:lstStyle/>
                    <a:p>
                      <a:pPr algn="l" fontAlgn="ctr"/>
                      <a:r>
                        <a:rPr lang="tr-TR" sz="1050" b="1" i="0" u="none" strike="noStrike">
                          <a:effectLst/>
                          <a:latin typeface="Arial Narrow" panose="020B0606020202030204" pitchFamily="34" charset="0"/>
                        </a:rPr>
                        <a:t>  KATEGORİSİ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r>
                        <a:rPr lang="tr-TR" sz="1200" b="1" i="0" u="none" strike="noStrike">
                          <a:solidFill>
                            <a:srgbClr val="000000"/>
                          </a:solidFill>
                          <a:effectLst/>
                          <a:latin typeface="Arial Narrow" panose="020B0606020202030204" pitchFamily="34" charset="0"/>
                        </a:rPr>
                        <a:t>KURUM ADI</a:t>
                      </a:r>
                    </a:p>
                  </a:txBody>
                  <a:tcPr marL="2286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r>
                        <a:rPr lang="tr-TR" sz="1050" b="1" i="0" u="none" strike="noStrike">
                          <a:effectLst/>
                          <a:latin typeface="Arial Narrow" panose="020B0606020202030204" pitchFamily="34" charset="0"/>
                        </a:rPr>
                        <a:t>BAKANLIK</a:t>
                      </a:r>
                    </a:p>
                  </a:txBody>
                  <a:tcPr marL="2286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extLst>
                  <a:ext uri="{0D108BD9-81ED-4DB2-BD59-A6C34878D82A}">
                    <a16:rowId xmlns:a16="http://schemas.microsoft.com/office/drawing/2014/main" val="350639090"/>
                  </a:ext>
                </a:extLst>
              </a:tr>
              <a:tr h="227988">
                <a:tc>
                  <a:txBody>
                    <a:bodyPr/>
                    <a:lstStyle/>
                    <a:p>
                      <a:pPr algn="l" fontAlgn="ctr"/>
                      <a:r>
                        <a:rPr lang="tr-TR" sz="900" b="0" i="0" u="none" strike="noStrike" dirty="0">
                          <a:effectLst/>
                          <a:latin typeface="Arial Narrow" panose="020B0606020202030204" pitchFamily="34" charset="0"/>
                        </a:rPr>
                        <a:t>ADLİ KURUM</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CUMHURİYET BAŞSAVCILIĞI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Adalet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62307718"/>
                  </a:ext>
                </a:extLst>
              </a:tr>
              <a:tr h="227988">
                <a:tc>
                  <a:txBody>
                    <a:bodyPr/>
                    <a:lstStyle/>
                    <a:p>
                      <a:pPr algn="l" fontAlgn="ctr"/>
                      <a:r>
                        <a:rPr lang="tr-TR" sz="900" b="0" i="0" u="none" strike="noStrike" dirty="0">
                          <a:effectLst/>
                          <a:latin typeface="Arial Narrow" panose="020B0606020202030204" pitchFamily="34" charset="0"/>
                        </a:rPr>
                        <a:t>ADLİ KURUM</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ADLİ YARGI İLK DERECE MAHKEMESİ VE ADALET KOMİSYONU BAŞKANLIĞI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Adalet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45946007"/>
                  </a:ext>
                </a:extLst>
              </a:tr>
              <a:tr h="227988">
                <a:tc>
                  <a:txBody>
                    <a:bodyPr/>
                    <a:lstStyle/>
                    <a:p>
                      <a:pPr algn="l" fontAlgn="ctr"/>
                      <a:r>
                        <a:rPr lang="tr-TR" sz="900" b="0" i="0" u="none" strike="noStrike" dirty="0">
                          <a:effectLst/>
                          <a:latin typeface="Arial Narrow" panose="020B0606020202030204" pitchFamily="34" charset="0"/>
                        </a:rPr>
                        <a:t>ADLİ KURUM</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İL SEÇİM KURULU BAŞKANLIĞI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Adalet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1033634"/>
                  </a:ext>
                </a:extLst>
              </a:tr>
              <a:tr h="227988">
                <a:tc>
                  <a:txBody>
                    <a:bodyPr/>
                    <a:lstStyle/>
                    <a:p>
                      <a:pPr algn="l" fontAlgn="ctr"/>
                      <a:r>
                        <a:rPr lang="tr-TR" sz="900" b="0" i="0" u="none" strike="noStrike" dirty="0">
                          <a:effectLst/>
                          <a:latin typeface="Arial Narrow" panose="020B0606020202030204" pitchFamily="34" charset="0"/>
                        </a:rPr>
                        <a:t>ADLİ KURUM</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1. İDARE MAHKEMESİ BAŞKANLIĞI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Adalet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00219020"/>
                  </a:ext>
                </a:extLst>
              </a:tr>
              <a:tr h="227988">
                <a:tc>
                  <a:txBody>
                    <a:bodyPr/>
                    <a:lstStyle/>
                    <a:p>
                      <a:pPr algn="l" fontAlgn="ctr"/>
                      <a:r>
                        <a:rPr lang="tr-TR" sz="900" b="0" i="0" u="none" strike="noStrike" dirty="0">
                          <a:effectLst/>
                          <a:latin typeface="Arial Narrow" panose="020B0606020202030204" pitchFamily="34" charset="0"/>
                        </a:rPr>
                        <a:t>ADLİ KURUM</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1. VERGİ MAHKEMESİ BAŞKANLIĞI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Adalet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37991370"/>
                  </a:ext>
                </a:extLst>
              </a:tr>
              <a:tr h="227988">
                <a:tc>
                  <a:txBody>
                    <a:bodyPr/>
                    <a:lstStyle/>
                    <a:p>
                      <a:pPr algn="l" fontAlgn="ctr"/>
                      <a:r>
                        <a:rPr lang="tr-TR" sz="900" b="0" i="0" u="none" strike="noStrike" dirty="0">
                          <a:effectLst/>
                          <a:latin typeface="Arial Narrow" panose="020B0606020202030204" pitchFamily="34" charset="0"/>
                        </a:rPr>
                        <a:t>ADLİ KURUM</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2. İDARE MAHKEMESİ BAŞKANLIĞI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Adalet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23501912"/>
                  </a:ext>
                </a:extLst>
              </a:tr>
              <a:tr h="227988">
                <a:tc>
                  <a:txBody>
                    <a:bodyPr/>
                    <a:lstStyle/>
                    <a:p>
                      <a:pPr algn="l" fontAlgn="ctr"/>
                      <a:r>
                        <a:rPr lang="tr-TR" sz="900" b="0" i="0" u="none" strike="noStrike" dirty="0">
                          <a:effectLst/>
                          <a:latin typeface="Arial Narrow" panose="020B0606020202030204" pitchFamily="34" charset="0"/>
                        </a:rPr>
                        <a:t>ADLİ KURUM</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0000"/>
                          </a:solidFill>
                          <a:effectLst/>
                          <a:latin typeface="Arial Narrow" panose="020B0606020202030204" pitchFamily="34" charset="0"/>
                        </a:rPr>
                        <a:t>2. VERGİ MAHKEMESİ BAŞKANLIĞI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Adalet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81833843"/>
                  </a:ext>
                </a:extLst>
              </a:tr>
              <a:tr h="227988">
                <a:tc>
                  <a:txBody>
                    <a:bodyPr/>
                    <a:lstStyle/>
                    <a:p>
                      <a:pPr algn="l" fontAlgn="ctr"/>
                      <a:r>
                        <a:rPr lang="tr-TR" sz="900" b="0" i="0" u="none" strike="noStrike" dirty="0">
                          <a:effectLst/>
                          <a:latin typeface="Arial Narrow" panose="020B0606020202030204" pitchFamily="34" charset="0"/>
                        </a:rPr>
                        <a:t>ADLİ KURUM</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dirty="0">
                          <a:solidFill>
                            <a:srgbClr val="000000"/>
                          </a:solidFill>
                          <a:effectLst/>
                          <a:latin typeface="Arial Narrow" panose="020B0606020202030204" pitchFamily="34" charset="0"/>
                        </a:rPr>
                        <a:t>SİLİFKE ADLİ YARGI İLK DERECE MAHKEMESİ VE ADALET KOMİSYONU BAŞKANLIĞI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Adalet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96536214"/>
                  </a:ext>
                </a:extLst>
              </a:tr>
              <a:tr h="227988">
                <a:tc>
                  <a:txBody>
                    <a:bodyPr/>
                    <a:lstStyle/>
                    <a:p>
                      <a:pPr algn="l" fontAlgn="ctr"/>
                      <a:r>
                        <a:rPr lang="tr-TR" sz="900" b="0" i="0" u="none" strike="noStrike" dirty="0">
                          <a:effectLst/>
                          <a:latin typeface="Arial Narrow" panose="020B0606020202030204" pitchFamily="34" charset="0"/>
                        </a:rPr>
                        <a:t>ADLİ KURUM</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100" b="0" i="0" u="none" strike="noStrike" dirty="0">
                          <a:solidFill>
                            <a:srgbClr val="000000"/>
                          </a:solidFill>
                          <a:effectLst/>
                          <a:latin typeface="Arial Narrow" panose="020B0606020202030204" pitchFamily="34" charset="0"/>
                        </a:rPr>
                        <a:t>TARSUS ADLİ YARGI İLK DERECE MAHKEMESİ VE ADALET KOMİSYONU BAŞKANLIĞI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Adalet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10473504"/>
                  </a:ext>
                </a:extLst>
              </a:tr>
              <a:tr h="307183">
                <a:tc>
                  <a:txBody>
                    <a:bodyPr/>
                    <a:lstStyle/>
                    <a:p>
                      <a:pPr algn="l" fontAlgn="ctr"/>
                      <a:r>
                        <a:rPr lang="tr-TR" sz="900" b="0" i="0" u="none" strike="noStrike" dirty="0">
                          <a:effectLst/>
                          <a:latin typeface="Arial Narrow" panose="020B0606020202030204" pitchFamily="34" charset="0"/>
                        </a:rPr>
                        <a:t>DIŞ ÜLKE TEMSİLCİLERİ</a:t>
                      </a:r>
                    </a:p>
                  </a:txBody>
                  <a:tcPr marL="7200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effectLst/>
                          <a:latin typeface="Arial Narrow" panose="020B0606020202030204" pitchFamily="34" charset="0"/>
                        </a:rPr>
                        <a:t>KKTC BAŞKONSOLOSU</a:t>
                      </a:r>
                    </a:p>
                  </a:txBody>
                  <a:tcPr marL="11430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Dışişleri Bakanlığı</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65172380"/>
                  </a:ext>
                </a:extLst>
              </a:tr>
              <a:tr h="307183">
                <a:tc>
                  <a:txBody>
                    <a:bodyPr/>
                    <a:lstStyle/>
                    <a:p>
                      <a:pPr algn="l" fontAlgn="ctr"/>
                      <a:r>
                        <a:rPr lang="tr-TR" sz="900" b="0" i="0" u="none" strike="noStrike" dirty="0">
                          <a:solidFill>
                            <a:srgbClr val="0070C0"/>
                          </a:solidFill>
                          <a:effectLst/>
                          <a:latin typeface="Arial Narrow" panose="020B0606020202030204" pitchFamily="34" charset="0"/>
                        </a:rPr>
                        <a:t>ÖZEL KURULUŞ</a:t>
                      </a:r>
                    </a:p>
                  </a:txBody>
                  <a:tcPr marL="7200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70C0"/>
                          </a:solidFill>
                          <a:effectLst/>
                          <a:latin typeface="Arial Narrow" panose="020B0606020202030204" pitchFamily="34" charset="0"/>
                        </a:rPr>
                        <a:t>İL TELEKOM MÜDÜRLÜĞÜ</a:t>
                      </a:r>
                    </a:p>
                  </a:txBody>
                  <a:tcPr marL="11430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rgbClr val="0070C0"/>
                          </a:solidFill>
                          <a:effectLst/>
                          <a:latin typeface="Arial Narrow" panose="020B0606020202030204" pitchFamily="34" charset="0"/>
                        </a:rPr>
                        <a:t>Ulaştırma ve Altyapı Bak.</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38985181"/>
                  </a:ext>
                </a:extLst>
              </a:tr>
              <a:tr h="182985">
                <a:tc>
                  <a:txBody>
                    <a:bodyPr/>
                    <a:lstStyle/>
                    <a:p>
                      <a:pPr algn="l" fontAlgn="ctr"/>
                      <a:r>
                        <a:rPr lang="tr-TR" sz="900" b="0" i="0" u="none" strike="noStrike" dirty="0">
                          <a:solidFill>
                            <a:srgbClr val="0070C0"/>
                          </a:solidFill>
                          <a:effectLst/>
                          <a:latin typeface="Arial Narrow" panose="020B0606020202030204" pitchFamily="34" charset="0"/>
                        </a:rPr>
                        <a:t>ÖZEL KURULUŞ</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70C0"/>
                          </a:solidFill>
                          <a:effectLst/>
                          <a:latin typeface="Arial Narrow" panose="020B0606020202030204" pitchFamily="34" charset="0"/>
                        </a:rPr>
                        <a:t>TOROSLAR ELEKTRİK DAĞITIM A.Ş.</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nb-NO" sz="900" b="0" i="0" u="none" strike="noStrike" dirty="0">
                          <a:solidFill>
                            <a:srgbClr val="0070C0"/>
                          </a:solidFill>
                          <a:effectLst/>
                          <a:latin typeface="Arial Narrow" panose="020B0606020202030204" pitchFamily="34" charset="0"/>
                        </a:rPr>
                        <a:t>Enerji ve Tabi Kaynaklar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63802958"/>
                  </a:ext>
                </a:extLst>
              </a:tr>
              <a:tr h="182985">
                <a:tc>
                  <a:txBody>
                    <a:bodyPr/>
                    <a:lstStyle/>
                    <a:p>
                      <a:pPr algn="l" fontAlgn="ctr"/>
                      <a:r>
                        <a:rPr lang="tr-TR" sz="900" b="0" i="0" u="none" strike="noStrike" dirty="0">
                          <a:solidFill>
                            <a:srgbClr val="0070C0"/>
                          </a:solidFill>
                          <a:effectLst/>
                          <a:latin typeface="Arial Narrow" panose="020B0606020202030204" pitchFamily="34" charset="0"/>
                        </a:rPr>
                        <a:t>ÖZEL KURULUŞ</a:t>
                      </a:r>
                    </a:p>
                  </a:txBody>
                  <a:tcPr marL="7200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70C0"/>
                          </a:solidFill>
                          <a:effectLst/>
                          <a:latin typeface="Arial Narrow" panose="020B0606020202030204" pitchFamily="34" charset="0"/>
                        </a:rPr>
                        <a:t>AKKUYU NÜKLEER ELEKTRİK ÜRETİM A.Ş.</a:t>
                      </a:r>
                    </a:p>
                  </a:txBody>
                  <a:tcPr marL="11430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nb-NO" sz="900" b="0" i="0" u="none" strike="noStrike" dirty="0">
                          <a:solidFill>
                            <a:srgbClr val="0070C0"/>
                          </a:solidFill>
                          <a:effectLst/>
                          <a:latin typeface="Arial Narrow" panose="020B0606020202030204" pitchFamily="34" charset="0"/>
                        </a:rPr>
                        <a:t>Enerji ve Tabi Kaynaklar Bak.</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93751230"/>
                  </a:ext>
                </a:extLst>
              </a:tr>
              <a:tr h="227988">
                <a:tc>
                  <a:txBody>
                    <a:bodyPr/>
                    <a:lstStyle/>
                    <a:p>
                      <a:pPr algn="l" fontAlgn="ctr"/>
                      <a:r>
                        <a:rPr lang="tr-TR" sz="900" b="0" i="0" u="none" strike="noStrike" dirty="0">
                          <a:solidFill>
                            <a:srgbClr val="0070C0"/>
                          </a:solidFill>
                          <a:effectLst/>
                          <a:latin typeface="Arial Narrow" panose="020B0606020202030204" pitchFamily="34" charset="0"/>
                        </a:rPr>
                        <a:t>ÖZEL KURULUŞ</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70C0"/>
                          </a:solidFill>
                          <a:effectLst/>
                          <a:latin typeface="Arial Narrow" panose="020B0606020202030204" pitchFamily="34" charset="0"/>
                        </a:rPr>
                        <a:t>AKSA ÇUKUROVA DOĞALGAZ DAĞITIM A.Ş.</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nb-NO" sz="900" b="0" i="0" u="none" strike="noStrike" dirty="0">
                          <a:solidFill>
                            <a:srgbClr val="0070C0"/>
                          </a:solidFill>
                          <a:effectLst/>
                          <a:latin typeface="Arial Narrow" panose="020B0606020202030204" pitchFamily="34" charset="0"/>
                        </a:rPr>
                        <a:t>Enerji ve Tabi Kaynaklar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86822074"/>
                  </a:ext>
                </a:extLst>
              </a:tr>
              <a:tr h="348076">
                <a:tc>
                  <a:txBody>
                    <a:bodyPr/>
                    <a:lstStyle/>
                    <a:p>
                      <a:pPr algn="l" fontAlgn="ctr"/>
                      <a:r>
                        <a:rPr lang="tr-TR" sz="900" b="0" i="0" u="none" strike="noStrike" dirty="0">
                          <a:solidFill>
                            <a:srgbClr val="0070C0"/>
                          </a:solidFill>
                          <a:effectLst/>
                          <a:latin typeface="Arial Narrow" panose="020B0606020202030204" pitchFamily="34" charset="0"/>
                        </a:rPr>
                        <a:t>ODALAR</a:t>
                      </a:r>
                    </a:p>
                  </a:txBody>
                  <a:tcPr marL="7200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70C0"/>
                          </a:solidFill>
                          <a:effectLst/>
                          <a:latin typeface="Arial Narrow" panose="020B0606020202030204" pitchFamily="34" charset="0"/>
                        </a:rPr>
                        <a:t>BAKKALLAR VE BAYİLER ESNAF ODASI</a:t>
                      </a:r>
                    </a:p>
                  </a:txBody>
                  <a:tcPr marL="11430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rgbClr val="0070C0"/>
                          </a:solidFill>
                          <a:effectLst/>
                          <a:latin typeface="Arial Narrow" panose="020B0606020202030204" pitchFamily="34" charset="0"/>
                        </a:rPr>
                        <a:t>Ticaret Bak.</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85822611"/>
                  </a:ext>
                </a:extLst>
              </a:tr>
              <a:tr h="227988">
                <a:tc>
                  <a:txBody>
                    <a:bodyPr/>
                    <a:lstStyle/>
                    <a:p>
                      <a:pPr algn="l" fontAlgn="ctr"/>
                      <a:r>
                        <a:rPr lang="tr-TR" sz="900" b="0" i="0" u="none" strike="noStrike" dirty="0">
                          <a:solidFill>
                            <a:srgbClr val="0070C0"/>
                          </a:solidFill>
                          <a:effectLst/>
                          <a:latin typeface="Arial Narrow" panose="020B0606020202030204" pitchFamily="34" charset="0"/>
                        </a:rPr>
                        <a:t>ODALAR</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70C0"/>
                          </a:solidFill>
                          <a:effectLst/>
                          <a:latin typeface="Arial Narrow" panose="020B0606020202030204" pitchFamily="34" charset="0"/>
                        </a:rPr>
                        <a:t>ESNAF VE SANATKARLAR ODASI BAŞKANLIĞI (ESOB)</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rgbClr val="0070C0"/>
                          </a:solidFill>
                          <a:effectLst/>
                          <a:latin typeface="Arial Narrow" panose="020B0606020202030204" pitchFamily="34" charset="0"/>
                        </a:rPr>
                        <a:t>Ticaret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66206268"/>
                  </a:ext>
                </a:extLst>
              </a:tr>
              <a:tr h="227988">
                <a:tc>
                  <a:txBody>
                    <a:bodyPr/>
                    <a:lstStyle/>
                    <a:p>
                      <a:pPr algn="l" fontAlgn="ctr"/>
                      <a:r>
                        <a:rPr lang="tr-TR" sz="900" b="0" i="0" u="none" strike="noStrike" dirty="0">
                          <a:solidFill>
                            <a:srgbClr val="0070C0"/>
                          </a:solidFill>
                          <a:effectLst/>
                          <a:latin typeface="Arial Narrow" panose="020B0606020202030204" pitchFamily="34" charset="0"/>
                        </a:rPr>
                        <a:t>ODALAR</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70C0"/>
                          </a:solidFill>
                          <a:effectLst/>
                          <a:latin typeface="Arial Narrow" panose="020B0606020202030204" pitchFamily="34" charset="0"/>
                        </a:rPr>
                        <a:t>MERSİN PAZARCILAR ESNAF ODASI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rgbClr val="0070C0"/>
                          </a:solidFill>
                          <a:effectLst/>
                          <a:latin typeface="Arial Narrow" panose="020B0606020202030204" pitchFamily="34" charset="0"/>
                        </a:rPr>
                        <a:t>Ticaret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89088436"/>
                  </a:ext>
                </a:extLst>
              </a:tr>
              <a:tr h="227988">
                <a:tc>
                  <a:txBody>
                    <a:bodyPr/>
                    <a:lstStyle/>
                    <a:p>
                      <a:pPr algn="l" fontAlgn="ctr"/>
                      <a:r>
                        <a:rPr lang="tr-TR" sz="900" b="0" i="0" u="none" strike="noStrike" dirty="0">
                          <a:solidFill>
                            <a:srgbClr val="0070C0"/>
                          </a:solidFill>
                          <a:effectLst/>
                          <a:latin typeface="Arial Narrow" panose="020B0606020202030204" pitchFamily="34" charset="0"/>
                        </a:rPr>
                        <a:t>ODALAR</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70C0"/>
                          </a:solidFill>
                          <a:effectLst/>
                          <a:latin typeface="Arial Narrow" panose="020B0606020202030204" pitchFamily="34" charset="0"/>
                        </a:rPr>
                        <a:t>MERSİN TİCARET VE SANAYİ ODASI BAŞKANLIĞI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rgbClr val="0070C0"/>
                          </a:solidFill>
                          <a:effectLst/>
                          <a:latin typeface="Arial Narrow" panose="020B0606020202030204" pitchFamily="34" charset="0"/>
                        </a:rPr>
                        <a:t>Ticaret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44878843"/>
                  </a:ext>
                </a:extLst>
              </a:tr>
              <a:tr h="227988">
                <a:tc>
                  <a:txBody>
                    <a:bodyPr/>
                    <a:lstStyle/>
                    <a:p>
                      <a:pPr algn="l" fontAlgn="ctr"/>
                      <a:r>
                        <a:rPr lang="tr-TR" sz="900" b="0" i="0" u="none" strike="noStrike" dirty="0">
                          <a:solidFill>
                            <a:srgbClr val="0070C0"/>
                          </a:solidFill>
                          <a:effectLst/>
                          <a:latin typeface="Arial Narrow" panose="020B0606020202030204" pitchFamily="34" charset="0"/>
                        </a:rPr>
                        <a:t>ODALAR</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70C0"/>
                          </a:solidFill>
                          <a:effectLst/>
                          <a:latin typeface="Arial Narrow" panose="020B0606020202030204" pitchFamily="34" charset="0"/>
                        </a:rPr>
                        <a:t>MERSİN ULUSLARARASI LİMAN İŞLETMESİ A.Ş. (MIP)</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rgbClr val="0070C0"/>
                          </a:solidFill>
                          <a:effectLst/>
                          <a:latin typeface="Arial Narrow" panose="020B0606020202030204" pitchFamily="34" charset="0"/>
                        </a:rPr>
                        <a:t>Ulaştırma ve Altyapı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46633672"/>
                  </a:ext>
                </a:extLst>
              </a:tr>
              <a:tr h="227988">
                <a:tc>
                  <a:txBody>
                    <a:bodyPr/>
                    <a:lstStyle/>
                    <a:p>
                      <a:pPr algn="l" fontAlgn="ctr"/>
                      <a:r>
                        <a:rPr lang="tr-TR" sz="900" b="0" i="0" u="none" strike="noStrike" dirty="0">
                          <a:solidFill>
                            <a:srgbClr val="0070C0"/>
                          </a:solidFill>
                          <a:effectLst/>
                          <a:latin typeface="Arial Narrow" panose="020B0606020202030204" pitchFamily="34" charset="0"/>
                        </a:rPr>
                        <a:t>ODALAR</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70C0"/>
                          </a:solidFill>
                          <a:effectLst/>
                          <a:latin typeface="Arial Narrow" panose="020B0606020202030204" pitchFamily="34" charset="0"/>
                        </a:rPr>
                        <a:t>ŞOFÖRLER ODASI BAŞKANLIĞI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rgbClr val="0070C0"/>
                          </a:solidFill>
                          <a:effectLst/>
                          <a:latin typeface="Arial Narrow" panose="020B0606020202030204" pitchFamily="34" charset="0"/>
                        </a:rPr>
                        <a:t>Ticaret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17178460"/>
                  </a:ext>
                </a:extLst>
              </a:tr>
              <a:tr h="227988">
                <a:tc>
                  <a:txBody>
                    <a:bodyPr/>
                    <a:lstStyle/>
                    <a:p>
                      <a:pPr algn="l" fontAlgn="ctr"/>
                      <a:r>
                        <a:rPr lang="tr-TR" sz="900" b="0" i="0" u="none" strike="noStrike" dirty="0">
                          <a:solidFill>
                            <a:srgbClr val="0070C0"/>
                          </a:solidFill>
                          <a:effectLst/>
                          <a:latin typeface="Arial Narrow" panose="020B0606020202030204" pitchFamily="34" charset="0"/>
                        </a:rPr>
                        <a:t>ODALAR</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0070C0"/>
                          </a:solidFill>
                          <a:effectLst/>
                          <a:latin typeface="Arial Narrow" panose="020B0606020202030204" pitchFamily="34" charset="0"/>
                        </a:rPr>
                        <a:t>TMMOB IL KOORDİNASYON SEKRETERİ VE İNŞAAT MÜHENDİSLERİ ODASI BAŞKANLIĞI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rgbClr val="0070C0"/>
                          </a:solidFill>
                          <a:effectLst/>
                          <a:latin typeface="Arial Narrow" panose="020B0606020202030204" pitchFamily="34" charset="0"/>
                        </a:rPr>
                        <a:t>Sanayi ve Teknoloji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59333316"/>
                  </a:ext>
                </a:extLst>
              </a:tr>
            </a:tbl>
          </a:graphicData>
        </a:graphic>
      </p:graphicFrame>
    </p:spTree>
    <p:extLst>
      <p:ext uri="{BB962C8B-B14F-4D97-AF65-F5344CB8AC3E}">
        <p14:creationId xmlns:p14="http://schemas.microsoft.com/office/powerpoint/2010/main" val="2331677491"/>
      </p:ext>
    </p:extLst>
  </p:cSld>
  <p:clrMapOvr>
    <a:masterClrMapping/>
  </p:clrMapOvr>
  <p:transition spd="slow">
    <p:circle/>
    <p:sndAc>
      <p:stSnd>
        <p:snd r:embed="rId3" name="arrow.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Slayt Numarası Yer Tutucusu"/>
          <p:cNvSpPr>
            <a:spLocks noGrp="1"/>
          </p:cNvSpPr>
          <p:nvPr>
            <p:ph type="sldNum" sz="quarter" idx="10"/>
          </p:nvPr>
        </p:nvSpPr>
        <p:spPr/>
        <p:txBody>
          <a:bodyPr/>
          <a:lstStyle/>
          <a:p>
            <a:pPr>
              <a:defRPr/>
            </a:pPr>
            <a:fld id="{27C0EF29-6A5A-4172-928A-8BEBD19439E1}" type="slidenum">
              <a:rPr/>
              <a:pPr>
                <a:defRPr/>
              </a:pPr>
              <a:t>12</a:t>
            </a:fld>
            <a:endParaRPr dirty="0"/>
          </a:p>
        </p:txBody>
      </p:sp>
      <p:sp>
        <p:nvSpPr>
          <p:cNvPr id="3" name="Dikdörtgen 2">
            <a:extLst>
              <a:ext uri="{FF2B5EF4-FFF2-40B4-BE49-F238E27FC236}">
                <a16:creationId xmlns:a16="http://schemas.microsoft.com/office/drawing/2014/main" id="{D4038721-BF4A-429D-84B1-F1A6CD0C81B5}"/>
              </a:ext>
            </a:extLst>
          </p:cNvPr>
          <p:cNvSpPr/>
          <p:nvPr/>
        </p:nvSpPr>
        <p:spPr>
          <a:xfrm>
            <a:off x="1132979" y="188640"/>
            <a:ext cx="7908604" cy="55399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200" dirty="0">
                <a:solidFill>
                  <a:schemeClr val="bg1">
                    <a:lumMod val="50000"/>
                  </a:schemeClr>
                </a:solidFill>
              </a:rPr>
              <a:t>Bakanlıkça Kurulan ve 5442 sayılı İl İdaresi Kanununun Ek-1’inci Maddesi Gereğince Görevlendirme Yapılan</a:t>
            </a:r>
          </a:p>
          <a:p>
            <a:pPr>
              <a:tabLst>
                <a:tab pos="7620000" algn="l"/>
              </a:tabLst>
            </a:pPr>
            <a:r>
              <a:rPr lang="tr-TR" sz="1800" b="1" dirty="0">
                <a:solidFill>
                  <a:schemeClr val="tx1"/>
                </a:solidFill>
              </a:rPr>
              <a:t>Mersin İli Sınır Kapıları Mülki İdare Amirlikleri ve Amirleri</a:t>
            </a:r>
          </a:p>
        </p:txBody>
      </p:sp>
      <p:graphicFrame>
        <p:nvGraphicFramePr>
          <p:cNvPr id="5" name="Tablo 4">
            <a:extLst>
              <a:ext uri="{FF2B5EF4-FFF2-40B4-BE49-F238E27FC236}">
                <a16:creationId xmlns:a16="http://schemas.microsoft.com/office/drawing/2014/main" id="{837E7EAD-2C38-433A-83DE-7CC35A060625}"/>
              </a:ext>
            </a:extLst>
          </p:cNvPr>
          <p:cNvGraphicFramePr>
            <a:graphicFrameLocks noGrp="1"/>
          </p:cNvGraphicFramePr>
          <p:nvPr>
            <p:extLst>
              <p:ext uri="{D42A27DB-BD31-4B8C-83A1-F6EECF244321}">
                <p14:modId xmlns:p14="http://schemas.microsoft.com/office/powerpoint/2010/main" val="710560162"/>
              </p:ext>
            </p:extLst>
          </p:nvPr>
        </p:nvGraphicFramePr>
        <p:xfrm>
          <a:off x="899592" y="1196752"/>
          <a:ext cx="8141991" cy="5264281"/>
        </p:xfrm>
        <a:graphic>
          <a:graphicData uri="http://schemas.openxmlformats.org/drawingml/2006/table">
            <a:tbl>
              <a:tblPr>
                <a:tableStyleId>{616DA210-FB5B-4158-B5E0-FEB733F419BA}</a:tableStyleId>
              </a:tblPr>
              <a:tblGrid>
                <a:gridCol w="360040">
                  <a:extLst>
                    <a:ext uri="{9D8B030D-6E8A-4147-A177-3AD203B41FA5}">
                      <a16:colId xmlns:a16="http://schemas.microsoft.com/office/drawing/2014/main" val="1368959062"/>
                    </a:ext>
                  </a:extLst>
                </a:gridCol>
                <a:gridCol w="5184576">
                  <a:extLst>
                    <a:ext uri="{9D8B030D-6E8A-4147-A177-3AD203B41FA5}">
                      <a16:colId xmlns:a16="http://schemas.microsoft.com/office/drawing/2014/main" val="2215408737"/>
                    </a:ext>
                  </a:extLst>
                </a:gridCol>
                <a:gridCol w="2597375">
                  <a:extLst>
                    <a:ext uri="{9D8B030D-6E8A-4147-A177-3AD203B41FA5}">
                      <a16:colId xmlns:a16="http://schemas.microsoft.com/office/drawing/2014/main" val="3145685897"/>
                    </a:ext>
                  </a:extLst>
                </a:gridCol>
              </a:tblGrid>
              <a:tr h="522095">
                <a:tc>
                  <a:txBody>
                    <a:bodyPr/>
                    <a:lstStyle/>
                    <a:p>
                      <a:pPr algn="ctr" fontAlgn="b"/>
                      <a:r>
                        <a:rPr lang="tr-TR" sz="1100" b="1" u="none" strike="noStrike" dirty="0">
                          <a:effectLst/>
                        </a:rPr>
                        <a:t>Sıra No</a:t>
                      </a:r>
                      <a:endParaRPr lang="tr-TR" sz="1100" b="1" i="0" u="none" strike="noStrike" dirty="0">
                        <a:solidFill>
                          <a:srgbClr val="000000"/>
                        </a:solidFill>
                        <a:effectLst/>
                        <a:latin typeface="Calibri" panose="020F0502020204030204" pitchFamily="34" charset="0"/>
                      </a:endParaRPr>
                    </a:p>
                  </a:txBody>
                  <a:tcPr marL="9525" marR="9525" marT="9525" marB="0" anchor="ctr">
                    <a:solidFill>
                      <a:srgbClr val="66CCFF"/>
                    </a:solidFill>
                  </a:tcPr>
                </a:tc>
                <a:tc>
                  <a:txBody>
                    <a:bodyPr/>
                    <a:lstStyle/>
                    <a:p>
                      <a:pPr marL="216000" lvl="1" algn="l" fontAlgn="b"/>
                      <a:r>
                        <a:rPr lang="tr-TR" sz="1400" b="1" u="none" strike="noStrike" dirty="0">
                          <a:effectLst/>
                        </a:rPr>
                        <a:t>Sınır Kapıları</a:t>
                      </a:r>
                      <a:endParaRPr lang="tr-TR" sz="1400" b="1" i="0" u="none" strike="noStrike" dirty="0">
                        <a:solidFill>
                          <a:srgbClr val="000000"/>
                        </a:solidFill>
                        <a:effectLst/>
                        <a:latin typeface="Calibri" panose="020F0502020204030204" pitchFamily="34" charset="0"/>
                      </a:endParaRPr>
                    </a:p>
                  </a:txBody>
                  <a:tcPr marL="9525" marR="9525" marT="9525" marB="0" anchor="ctr">
                    <a:solidFill>
                      <a:srgbClr val="66CCFF"/>
                    </a:solidFill>
                  </a:tcPr>
                </a:tc>
                <a:tc>
                  <a:txBody>
                    <a:bodyPr/>
                    <a:lstStyle/>
                    <a:p>
                      <a:pPr marL="144000" algn="l" fontAlgn="b"/>
                      <a:r>
                        <a:rPr lang="tr-TR" sz="1400" b="1" u="none" strike="noStrike" dirty="0">
                          <a:effectLst/>
                        </a:rPr>
                        <a:t>Mülki İdare Amiri</a:t>
                      </a:r>
                      <a:endParaRPr lang="tr-TR" sz="1400" b="1" i="0" u="none" strike="noStrike" dirty="0">
                        <a:solidFill>
                          <a:srgbClr val="000000"/>
                        </a:solidFill>
                        <a:effectLst/>
                        <a:latin typeface="Calibri" panose="020F0502020204030204" pitchFamily="34" charset="0"/>
                      </a:endParaRPr>
                    </a:p>
                  </a:txBody>
                  <a:tcPr marL="9525" marR="9525" marT="9525" marB="0" anchor="ctr">
                    <a:solidFill>
                      <a:srgbClr val="66CCFF"/>
                    </a:solidFill>
                  </a:tcPr>
                </a:tc>
                <a:extLst>
                  <a:ext uri="{0D108BD9-81ED-4DB2-BD59-A6C34878D82A}">
                    <a16:rowId xmlns:a16="http://schemas.microsoft.com/office/drawing/2014/main" val="2330678973"/>
                  </a:ext>
                </a:extLst>
              </a:tr>
              <a:tr h="498792">
                <a:tc>
                  <a:txBody>
                    <a:bodyPr/>
                    <a:lstStyle/>
                    <a:p>
                      <a:pPr algn="ctr" fontAlgn="ctr"/>
                      <a:r>
                        <a:rPr lang="tr-TR" sz="1400" u="none" strike="noStrike" dirty="0">
                          <a:effectLst/>
                        </a:rPr>
                        <a:t>1</a:t>
                      </a:r>
                      <a:endParaRPr lang="tr-T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marL="144000" lvl="1" algn="l" rtl="0" fontAlgn="ctr">
                        <a:buClr>
                          <a:srgbClr val="000000"/>
                        </a:buClr>
                        <a:buSzPts val="1200"/>
                        <a:buFont typeface="Arial Narrow" panose="020B0606020202030204" pitchFamily="34" charset="0"/>
                        <a:buNone/>
                      </a:pPr>
                      <a:r>
                        <a:rPr lang="tr-TR" sz="1400" u="none" strike="noStrike" dirty="0">
                          <a:effectLst/>
                        </a:rPr>
                        <a:t>Mersin Limanı, Liman Mülki İdare Amirliği</a:t>
                      </a:r>
                      <a:endParaRPr lang="tr-TR"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marL="144000" algn="l" fontAlgn="b"/>
                      <a:r>
                        <a:rPr lang="tr-TR" sz="1400" u="none" strike="noStrike" dirty="0">
                          <a:effectLst/>
                        </a:rPr>
                        <a:t>İbrahim KÜÇÜK</a:t>
                      </a:r>
                      <a:br>
                        <a:rPr lang="tr-TR" sz="1400" u="none" strike="noStrike" dirty="0">
                          <a:effectLst/>
                        </a:rPr>
                      </a:br>
                      <a:r>
                        <a:rPr lang="tr-TR" sz="1400" u="none" strike="noStrike" dirty="0">
                          <a:effectLst/>
                        </a:rPr>
                        <a:t>Vali Yardımcısı</a:t>
                      </a:r>
                      <a:endParaRPr lang="tr-T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02698471"/>
                  </a:ext>
                </a:extLst>
              </a:tr>
              <a:tr h="498792">
                <a:tc>
                  <a:txBody>
                    <a:bodyPr/>
                    <a:lstStyle/>
                    <a:p>
                      <a:pPr algn="ctr" fontAlgn="ctr"/>
                      <a:r>
                        <a:rPr lang="tr-TR" sz="1400" u="none" strike="noStrike">
                          <a:effectLst/>
                        </a:rPr>
                        <a:t>2</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marL="144000" lvl="1" algn="l" rtl="0" fontAlgn="ctr"/>
                      <a:r>
                        <a:rPr lang="tr-TR" sz="1400" u="none" strike="noStrike" dirty="0">
                          <a:effectLst/>
                        </a:rPr>
                        <a:t>Çukurova Havalimanı, Havalimanı Mülki İdare Amirliği</a:t>
                      </a:r>
                      <a:endParaRPr lang="tr-TR"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marL="144000" algn="l" fontAlgn="b"/>
                      <a:r>
                        <a:rPr lang="tr-TR" sz="1400" u="none" strike="noStrike" dirty="0">
                          <a:effectLst/>
                        </a:rPr>
                        <a:t>Kadir Sertel OTCU</a:t>
                      </a:r>
                      <a:br>
                        <a:rPr lang="tr-TR" sz="1400" u="none" strike="noStrike" dirty="0">
                          <a:effectLst/>
                        </a:rPr>
                      </a:br>
                      <a:r>
                        <a:rPr lang="tr-TR" sz="1400" u="none" strike="noStrike" dirty="0">
                          <a:effectLst/>
                        </a:rPr>
                        <a:t>Tarsus Kaymakamı</a:t>
                      </a:r>
                      <a:endParaRPr lang="tr-T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31538964"/>
                  </a:ext>
                </a:extLst>
              </a:tr>
              <a:tr h="1215741">
                <a:tc>
                  <a:txBody>
                    <a:bodyPr/>
                    <a:lstStyle/>
                    <a:p>
                      <a:pPr algn="ctr" fontAlgn="ctr"/>
                      <a:r>
                        <a:rPr lang="tr-TR" sz="1400" u="none" strike="noStrike">
                          <a:effectLst/>
                        </a:rPr>
                        <a:t>3</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marL="144000" lvl="1" algn="l" rtl="0" fontAlgn="ctr"/>
                      <a:r>
                        <a:rPr lang="tr-TR" sz="1400" u="none" strike="noStrike" dirty="0">
                          <a:effectLst/>
                        </a:rPr>
                        <a:t>Silifke Taşucu Limanı Liman Mülki İdare Amirliği</a:t>
                      </a:r>
                      <a:br>
                        <a:rPr lang="tr-TR" sz="1400" u="none" strike="noStrike" dirty="0">
                          <a:effectLst/>
                        </a:rPr>
                      </a:br>
                      <a:r>
                        <a:rPr lang="tr-TR" sz="1400" u="none" strike="noStrike" dirty="0">
                          <a:effectLst/>
                        </a:rPr>
                        <a:t>Taşucu-</a:t>
                      </a:r>
                      <a:r>
                        <a:rPr lang="tr-TR" sz="1400" u="none" strike="noStrike" dirty="0" err="1">
                          <a:effectLst/>
                        </a:rPr>
                        <a:t>Seka</a:t>
                      </a:r>
                      <a:r>
                        <a:rPr lang="tr-TR" sz="1400" u="none" strike="noStrike" dirty="0">
                          <a:effectLst/>
                        </a:rPr>
                        <a:t> Limanı Liman Mülki İdare Amirliği</a:t>
                      </a:r>
                      <a:br>
                        <a:rPr lang="tr-TR" sz="1400" u="none" strike="noStrike" dirty="0">
                          <a:effectLst/>
                        </a:rPr>
                      </a:br>
                      <a:r>
                        <a:rPr lang="tr-TR" sz="1400" u="none" strike="noStrike" dirty="0">
                          <a:effectLst/>
                        </a:rPr>
                        <a:t>Yeşilovacık Geçici Deniz Hudut Kapısı Limanı Mülki İdare Amirliği</a:t>
                      </a:r>
                      <a:endParaRPr lang="tr-TR"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marL="144000" algn="l" fontAlgn="ctr"/>
                      <a:r>
                        <a:rPr lang="tr-TR" sz="1400" u="none" strike="noStrike" dirty="0">
                          <a:effectLst/>
                        </a:rPr>
                        <a:t>Abdullah ASLANER</a:t>
                      </a:r>
                      <a:br>
                        <a:rPr lang="tr-TR" sz="1400" u="none" strike="noStrike" dirty="0">
                          <a:effectLst/>
                        </a:rPr>
                      </a:br>
                      <a:r>
                        <a:rPr lang="tr-TR" sz="1400" u="none" strike="noStrike" dirty="0">
                          <a:effectLst/>
                        </a:rPr>
                        <a:t>Silifke Kaymakamı</a:t>
                      </a:r>
                      <a:endParaRPr lang="tr-T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09239622"/>
                  </a:ext>
                </a:extLst>
              </a:tr>
              <a:tr h="662147">
                <a:tc>
                  <a:txBody>
                    <a:bodyPr/>
                    <a:lstStyle/>
                    <a:p>
                      <a:pPr algn="ctr" fontAlgn="ctr"/>
                      <a:r>
                        <a:rPr lang="tr-TR" sz="1400" u="none" strike="noStrike">
                          <a:effectLst/>
                        </a:rPr>
                        <a:t>4</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marL="144000" lvl="1" algn="l" rtl="0" fontAlgn="ctr"/>
                      <a:r>
                        <a:rPr lang="tr-TR" sz="1400" u="none" strike="noStrike" dirty="0">
                          <a:effectLst/>
                        </a:rPr>
                        <a:t>Erdemli Kumkuyu Yat Limanı Geçici Deniz Hudut Kapısı Mülki İdare Amirliği</a:t>
                      </a:r>
                      <a:endParaRPr lang="tr-TR"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marL="144000" algn="l" fontAlgn="b"/>
                      <a:r>
                        <a:rPr lang="tr-TR" sz="1400" u="none" strike="noStrike" dirty="0">
                          <a:effectLst/>
                        </a:rPr>
                        <a:t>Aydın TETİKOĞLU</a:t>
                      </a:r>
                      <a:br>
                        <a:rPr lang="tr-TR" sz="1400" u="none" strike="noStrike" dirty="0">
                          <a:effectLst/>
                        </a:rPr>
                      </a:br>
                      <a:r>
                        <a:rPr lang="tr-TR" sz="1400" u="none" strike="noStrike" dirty="0">
                          <a:effectLst/>
                        </a:rPr>
                        <a:t>Erdemli Kaymakamı</a:t>
                      </a:r>
                      <a:endParaRPr lang="tr-T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47792999"/>
                  </a:ext>
                </a:extLst>
              </a:tr>
              <a:tr h="713082">
                <a:tc>
                  <a:txBody>
                    <a:bodyPr/>
                    <a:lstStyle/>
                    <a:p>
                      <a:pPr algn="ctr" fontAlgn="ctr"/>
                      <a:r>
                        <a:rPr lang="tr-TR" sz="1400" u="none" strike="noStrike">
                          <a:effectLst/>
                        </a:rPr>
                        <a:t>5</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marL="144000" lvl="1" algn="l" rtl="0" fontAlgn="ctr"/>
                      <a:r>
                        <a:rPr lang="tr-TR" sz="1400" u="none" strike="noStrike" dirty="0">
                          <a:effectLst/>
                        </a:rPr>
                        <a:t>Aydıncık Geçici Deniz Hudut Kapısı Limanı Mülki İdare Amirliği</a:t>
                      </a:r>
                      <a:endParaRPr lang="tr-TR"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marL="144000" algn="l" fontAlgn="b"/>
                      <a:r>
                        <a:rPr lang="tr-TR" sz="1400" u="none" strike="noStrike" dirty="0">
                          <a:effectLst/>
                        </a:rPr>
                        <a:t>Tuncay TOPSAKALOĞLU Aydıncık Kaymakam V.</a:t>
                      </a:r>
                      <a:endParaRPr lang="tr-T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74005778"/>
                  </a:ext>
                </a:extLst>
              </a:tr>
              <a:tr h="654840">
                <a:tc>
                  <a:txBody>
                    <a:bodyPr/>
                    <a:lstStyle/>
                    <a:p>
                      <a:pPr algn="ctr" fontAlgn="ctr"/>
                      <a:r>
                        <a:rPr lang="tr-TR" sz="1400" u="none" strike="noStrike">
                          <a:effectLst/>
                        </a:rPr>
                        <a:t>6</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marL="144000" lvl="1" algn="l" rtl="0" fontAlgn="ctr"/>
                      <a:r>
                        <a:rPr lang="tr-TR" sz="1400" u="none" strike="noStrike" dirty="0">
                          <a:effectLst/>
                        </a:rPr>
                        <a:t>Anamur Limanı Liman Mülki İdare Amirliği</a:t>
                      </a:r>
                      <a:endParaRPr lang="tr-TR"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marL="144000" algn="l" fontAlgn="b"/>
                      <a:r>
                        <a:rPr lang="tr-TR" sz="1400" u="none" strike="noStrike" dirty="0">
                          <a:effectLst/>
                        </a:rPr>
                        <a:t>Bilal BOZDEMİR</a:t>
                      </a:r>
                      <a:br>
                        <a:rPr lang="tr-TR" sz="1400" u="none" strike="noStrike" dirty="0">
                          <a:effectLst/>
                        </a:rPr>
                      </a:br>
                      <a:r>
                        <a:rPr lang="tr-TR" sz="1400" u="none" strike="noStrike" dirty="0">
                          <a:effectLst/>
                        </a:rPr>
                        <a:t>Anamur Kaymakamı</a:t>
                      </a:r>
                      <a:endParaRPr lang="tr-T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870034"/>
                  </a:ext>
                </a:extLst>
              </a:tr>
              <a:tr h="498792">
                <a:tc>
                  <a:txBody>
                    <a:bodyPr/>
                    <a:lstStyle/>
                    <a:p>
                      <a:pPr algn="ctr" fontAlgn="ctr"/>
                      <a:r>
                        <a:rPr lang="tr-TR" sz="1400" u="none" strike="noStrike">
                          <a:effectLst/>
                        </a:rPr>
                        <a:t>7</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marL="144000" lvl="1" algn="l" rtl="0" fontAlgn="ctr"/>
                      <a:r>
                        <a:rPr lang="tr-TR" sz="1400" u="none" strike="noStrike" dirty="0">
                          <a:effectLst/>
                        </a:rPr>
                        <a:t>Gülnar Akkuyu Çamalan Koyu Geçici Deniz Hudut Kapısı Mülki İdare Amirliği</a:t>
                      </a:r>
                      <a:endParaRPr lang="tr-TR"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marL="144000" algn="l" fontAlgn="b"/>
                      <a:r>
                        <a:rPr lang="tr-TR" sz="1400" u="none" strike="noStrike" dirty="0">
                          <a:effectLst/>
                        </a:rPr>
                        <a:t>Yusuf Ziya YAKTI</a:t>
                      </a:r>
                      <a:br>
                        <a:rPr lang="tr-TR" sz="1400" u="none" strike="noStrike" dirty="0">
                          <a:effectLst/>
                        </a:rPr>
                      </a:br>
                      <a:r>
                        <a:rPr lang="tr-TR" sz="1400" u="none" strike="noStrike" dirty="0">
                          <a:effectLst/>
                        </a:rPr>
                        <a:t>Gülnar Kaymakam V.</a:t>
                      </a:r>
                      <a:endParaRPr lang="tr-T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1884540"/>
                  </a:ext>
                </a:extLst>
              </a:tr>
            </a:tbl>
          </a:graphicData>
        </a:graphic>
      </p:graphicFrame>
    </p:spTree>
    <p:extLst>
      <p:ext uri="{BB962C8B-B14F-4D97-AF65-F5344CB8AC3E}">
        <p14:creationId xmlns:p14="http://schemas.microsoft.com/office/powerpoint/2010/main" val="1668993936"/>
      </p:ext>
    </p:extLst>
  </p:cSld>
  <p:clrMapOvr>
    <a:masterClrMapping/>
  </p:clrMapOvr>
  <p:transition spd="slow">
    <p:circle/>
    <p:sndAc>
      <p:stSnd>
        <p:snd r:embed="rId3" name="arrow.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911769" y="692696"/>
            <a:ext cx="7763919" cy="5904954"/>
          </a:xfrm>
        </p:spPr>
        <p:txBody>
          <a:bodyPr/>
          <a:lstStyle/>
          <a:p>
            <a:pPr algn="ctr">
              <a:spcAft>
                <a:spcPts val="0"/>
              </a:spcAft>
            </a:pPr>
            <a:r>
              <a:rPr lang="tr-TR" b="1" dirty="0">
                <a:ea typeface="Times New Roman" panose="02020603050405020304" pitchFamily="18" charset="0"/>
              </a:rPr>
              <a:t>SEKİZİNCİ BÖLÜM</a:t>
            </a:r>
            <a:endParaRPr lang="tr-TR" dirty="0">
              <a:ea typeface="Times New Roman" panose="02020603050405020304" pitchFamily="18" charset="0"/>
            </a:endParaRPr>
          </a:p>
          <a:p>
            <a:pPr algn="ctr">
              <a:spcBef>
                <a:spcPts val="0"/>
              </a:spcBef>
              <a:spcAft>
                <a:spcPts val="0"/>
              </a:spcAft>
            </a:pPr>
            <a:r>
              <a:rPr lang="tr-TR" b="1" dirty="0">
                <a:solidFill>
                  <a:srgbClr val="C00000"/>
                </a:solidFill>
                <a:ea typeface="Times New Roman" panose="02020603050405020304" pitchFamily="18" charset="0"/>
              </a:rPr>
              <a:t>İçişleri Bakanlığı</a:t>
            </a:r>
            <a:endParaRPr lang="tr-TR" dirty="0">
              <a:ea typeface="Times New Roman" panose="02020603050405020304" pitchFamily="18" charset="0"/>
            </a:endParaRPr>
          </a:p>
          <a:p>
            <a:r>
              <a:rPr lang="tr-TR" b="1" dirty="0"/>
              <a:t>Görev</a:t>
            </a:r>
            <a:endParaRPr lang="tr-TR" dirty="0"/>
          </a:p>
          <a:p>
            <a:r>
              <a:rPr lang="tr-TR" b="1" dirty="0"/>
              <a:t>MADDE 254 – </a:t>
            </a:r>
            <a:r>
              <a:rPr lang="tr-TR" dirty="0"/>
              <a:t>(1)</a:t>
            </a:r>
            <a:r>
              <a:rPr lang="tr-TR" b="1" dirty="0"/>
              <a:t> </a:t>
            </a:r>
            <a:r>
              <a:rPr lang="tr-TR" dirty="0"/>
              <a:t>İçişleri Bakanlığının görev ve yetkileri şunlardır: </a:t>
            </a:r>
          </a:p>
          <a:p>
            <a:r>
              <a:rPr lang="tr-TR" dirty="0"/>
              <a:t>a) Bakanlığa bağlı iç güvenlik kuruluşlarını idare etmek suretiyle ülkesi ve milleti ile bölünmez bütünlüğünü, yurdun </a:t>
            </a:r>
            <a:r>
              <a:rPr lang="tr-TR" dirty="0">
                <a:solidFill>
                  <a:srgbClr val="C00000"/>
                </a:solidFill>
              </a:rPr>
              <a:t>iç güvenliğini ve asayişini</a:t>
            </a:r>
            <a:r>
              <a:rPr lang="tr-TR" dirty="0"/>
              <a:t>, kamu düzenini ve genel ahlakı, </a:t>
            </a:r>
            <a:r>
              <a:rPr lang="tr-TR" dirty="0">
                <a:solidFill>
                  <a:srgbClr val="C00000"/>
                </a:solidFill>
              </a:rPr>
              <a:t>Anayasada yazılı hak ve hürriyetleri korumak</a:t>
            </a:r>
            <a:r>
              <a:rPr lang="tr-TR" dirty="0"/>
              <a:t>, </a:t>
            </a:r>
          </a:p>
          <a:p>
            <a:r>
              <a:rPr lang="tr-TR" dirty="0"/>
              <a:t>b) </a:t>
            </a:r>
            <a:r>
              <a:rPr lang="tr-TR" dirty="0">
                <a:solidFill>
                  <a:srgbClr val="C00000"/>
                </a:solidFill>
              </a:rPr>
              <a:t>Sınır</a:t>
            </a:r>
            <a:r>
              <a:rPr lang="tr-TR" dirty="0"/>
              <a:t>, kıyı ve karasularımızın muhafaza ve emniyetini sağlamak,</a:t>
            </a:r>
          </a:p>
          <a:p>
            <a:r>
              <a:rPr lang="tr-TR" dirty="0"/>
              <a:t>c) Karayollarında </a:t>
            </a:r>
            <a:r>
              <a:rPr lang="tr-TR" dirty="0">
                <a:solidFill>
                  <a:srgbClr val="C00000"/>
                </a:solidFill>
              </a:rPr>
              <a:t>trafik düzenini </a:t>
            </a:r>
            <a:r>
              <a:rPr lang="tr-TR" dirty="0"/>
              <a:t>sağlamak ve denetlemek, </a:t>
            </a:r>
          </a:p>
          <a:p>
            <a:r>
              <a:rPr lang="tr-TR" dirty="0"/>
              <a:t>ç) </a:t>
            </a:r>
            <a:r>
              <a:rPr lang="tr-TR" dirty="0">
                <a:solidFill>
                  <a:srgbClr val="C00000"/>
                </a:solidFill>
              </a:rPr>
              <a:t>Suç işlenmesini önlemek</a:t>
            </a:r>
            <a:r>
              <a:rPr lang="tr-TR" dirty="0"/>
              <a:t>, suçluları takip etmek ve yakalamak, </a:t>
            </a:r>
          </a:p>
          <a:p>
            <a:r>
              <a:rPr lang="tr-TR" dirty="0"/>
              <a:t>d) Her türlü </a:t>
            </a:r>
            <a:r>
              <a:rPr lang="tr-TR" dirty="0">
                <a:solidFill>
                  <a:srgbClr val="C00000"/>
                </a:solidFill>
              </a:rPr>
              <a:t>kaçakçılığı men ve takip </a:t>
            </a:r>
            <a:r>
              <a:rPr lang="tr-TR" dirty="0"/>
              <a:t>etmek,</a:t>
            </a:r>
          </a:p>
          <a:p>
            <a:r>
              <a:rPr lang="tr-TR" dirty="0"/>
              <a:t>e) Yurdun iç politikasına, il ve ilçelerin genel ve özel durumları ile ilgili değerlendirmeler yapmak ve Cumhurbaşkanına tekliflerde bulunmak,</a:t>
            </a:r>
          </a:p>
          <a:p>
            <a:r>
              <a:rPr lang="tr-TR" dirty="0"/>
              <a:t>f) Ülkenin </a:t>
            </a:r>
            <a:r>
              <a:rPr lang="tr-TR" dirty="0">
                <a:solidFill>
                  <a:srgbClr val="C00000"/>
                </a:solidFill>
              </a:rPr>
              <a:t>idari bölümlere ayrılması</a:t>
            </a:r>
            <a:r>
              <a:rPr lang="tr-TR" dirty="0"/>
              <a:t>, il ve ilçelerin genel idarelerini düzenlemek,</a:t>
            </a:r>
            <a:r>
              <a:rPr lang="tr-TR" strike="sngStrike" dirty="0"/>
              <a:t> </a:t>
            </a:r>
            <a:endParaRPr lang="tr-TR" dirty="0"/>
          </a:p>
          <a:p>
            <a:r>
              <a:rPr lang="tr-TR" dirty="0"/>
              <a:t>g) </a:t>
            </a:r>
            <a:r>
              <a:rPr lang="tr-TR" dirty="0">
                <a:solidFill>
                  <a:srgbClr val="C00000"/>
                </a:solidFill>
              </a:rPr>
              <a:t>Nüfus ve vatandaşlık </a:t>
            </a:r>
            <a:r>
              <a:rPr lang="tr-TR" dirty="0"/>
              <a:t>hizmetlerini yürütmek,</a:t>
            </a:r>
          </a:p>
          <a:p>
            <a:r>
              <a:rPr lang="tr-TR" dirty="0"/>
              <a:t>ğ) </a:t>
            </a:r>
            <a:r>
              <a:rPr lang="tr-TR" dirty="0">
                <a:solidFill>
                  <a:srgbClr val="C00000"/>
                </a:solidFill>
              </a:rPr>
              <a:t>Pasaport</a:t>
            </a:r>
            <a:r>
              <a:rPr lang="tr-TR" dirty="0"/>
              <a:t> hizmetlerini yürütmek,</a:t>
            </a:r>
          </a:p>
          <a:p>
            <a:r>
              <a:rPr lang="tr-TR" dirty="0"/>
              <a:t>h) Kanunlarla veya Cumhurbaşkanlığı kararnameleriyle</a:t>
            </a:r>
            <a:r>
              <a:rPr lang="tr-TR" b="1" dirty="0"/>
              <a:t> </a:t>
            </a:r>
            <a:r>
              <a:rPr lang="tr-TR" dirty="0"/>
              <a:t>verilen diğer görevleri yapmak.</a:t>
            </a:r>
          </a:p>
          <a:p>
            <a:endParaRPr lang="tr-TR" b="1" dirty="0"/>
          </a:p>
          <a:p>
            <a:r>
              <a:rPr lang="tr-TR" b="1" dirty="0"/>
              <a:t>Teşkilat</a:t>
            </a:r>
            <a:endParaRPr lang="tr-TR" dirty="0"/>
          </a:p>
          <a:p>
            <a:r>
              <a:rPr lang="tr-TR" b="1" dirty="0"/>
              <a:t>MADDE 255 – </a:t>
            </a:r>
            <a:r>
              <a:rPr lang="tr-TR" dirty="0"/>
              <a:t>(1)</a:t>
            </a:r>
            <a:r>
              <a:rPr lang="tr-TR" b="1" dirty="0"/>
              <a:t> </a:t>
            </a:r>
            <a:r>
              <a:rPr lang="tr-TR" dirty="0"/>
              <a:t>İçişleri Bakanlığı; </a:t>
            </a:r>
            <a:r>
              <a:rPr lang="tr-TR" dirty="0">
                <a:solidFill>
                  <a:srgbClr val="C00000"/>
                </a:solidFill>
              </a:rPr>
              <a:t>merkez</a:t>
            </a:r>
            <a:r>
              <a:rPr lang="tr-TR" dirty="0"/>
              <a:t>, </a:t>
            </a:r>
            <a:r>
              <a:rPr lang="tr-TR" dirty="0">
                <a:solidFill>
                  <a:srgbClr val="C00000"/>
                </a:solidFill>
              </a:rPr>
              <a:t>taşra</a:t>
            </a:r>
            <a:r>
              <a:rPr lang="tr-TR" dirty="0"/>
              <a:t> ve </a:t>
            </a:r>
            <a:r>
              <a:rPr lang="tr-TR" dirty="0">
                <a:solidFill>
                  <a:srgbClr val="C00000"/>
                </a:solidFill>
              </a:rPr>
              <a:t>yurtdışı</a:t>
            </a:r>
            <a:r>
              <a:rPr lang="tr-TR" dirty="0"/>
              <a:t> teşkilatından oluşur.</a:t>
            </a:r>
          </a:p>
        </p:txBody>
      </p:sp>
      <p:sp>
        <p:nvSpPr>
          <p:cNvPr id="8" name="7 Slayt Numarası Yer Tutucusu"/>
          <p:cNvSpPr>
            <a:spLocks noGrp="1"/>
          </p:cNvSpPr>
          <p:nvPr>
            <p:ph type="sldNum" sz="quarter" idx="10"/>
          </p:nvPr>
        </p:nvSpPr>
        <p:spPr/>
        <p:txBody>
          <a:bodyPr/>
          <a:lstStyle/>
          <a:p>
            <a:pPr>
              <a:defRPr/>
            </a:pPr>
            <a:fld id="{27C0EF29-6A5A-4172-928A-8BEBD19439E1}" type="slidenum">
              <a:rPr/>
              <a:pPr>
                <a:defRPr/>
              </a:pPr>
              <a:t>13</a:t>
            </a:fld>
            <a:endParaRPr dirty="0"/>
          </a:p>
        </p:txBody>
      </p:sp>
      <p:sp>
        <p:nvSpPr>
          <p:cNvPr id="3" name="Dikdörtgen 2">
            <a:extLst>
              <a:ext uri="{FF2B5EF4-FFF2-40B4-BE49-F238E27FC236}">
                <a16:creationId xmlns:a16="http://schemas.microsoft.com/office/drawing/2014/main" id="{D4038721-BF4A-429D-84B1-F1A6CD0C81B5}"/>
              </a:ext>
            </a:extLst>
          </p:cNvPr>
          <p:cNvSpPr/>
          <p:nvPr/>
        </p:nvSpPr>
        <p:spPr>
          <a:xfrm>
            <a:off x="1013631" y="116632"/>
            <a:ext cx="7920880"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rgbClr val="0070C0"/>
                </a:solidFill>
                <a:effectLst>
                  <a:outerShdw blurRad="38100" dist="38100" dir="2700000" algn="tl">
                    <a:srgbClr val="000000">
                      <a:alpha val="43137"/>
                    </a:srgbClr>
                  </a:outerShdw>
                </a:effectLst>
              </a:rPr>
              <a:t>İçişleri Bakanlığı Teşkilatı</a:t>
            </a:r>
          </a:p>
        </p:txBody>
      </p:sp>
    </p:spTree>
  </p:cSld>
  <p:clrMapOvr>
    <a:masterClrMapping/>
  </p:clrMapOvr>
  <p:transition spd="slow">
    <p:circle/>
    <p:sndAc>
      <p:stSnd>
        <p:snd r:embed="rId3" name="arrow.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Slayt Numarası Yer Tutucusu"/>
          <p:cNvSpPr>
            <a:spLocks noGrp="1"/>
          </p:cNvSpPr>
          <p:nvPr>
            <p:ph type="sldNum" sz="quarter" idx="10"/>
          </p:nvPr>
        </p:nvSpPr>
        <p:spPr/>
        <p:txBody>
          <a:bodyPr/>
          <a:lstStyle/>
          <a:p>
            <a:pPr>
              <a:defRPr/>
            </a:pPr>
            <a:fld id="{27C0EF29-6A5A-4172-928A-8BEBD19439E1}" type="slidenum">
              <a:rPr/>
              <a:pPr>
                <a:defRPr/>
              </a:pPr>
              <a:t>14</a:t>
            </a:fld>
            <a:endParaRPr dirty="0"/>
          </a:p>
        </p:txBody>
      </p:sp>
      <p:sp>
        <p:nvSpPr>
          <p:cNvPr id="3" name="Dikdörtgen 2">
            <a:extLst>
              <a:ext uri="{FF2B5EF4-FFF2-40B4-BE49-F238E27FC236}">
                <a16:creationId xmlns:a16="http://schemas.microsoft.com/office/drawing/2014/main" id="{D4038721-BF4A-429D-84B1-F1A6CD0C81B5}"/>
              </a:ext>
            </a:extLst>
          </p:cNvPr>
          <p:cNvSpPr/>
          <p:nvPr/>
        </p:nvSpPr>
        <p:spPr>
          <a:xfrm>
            <a:off x="2627783" y="116632"/>
            <a:ext cx="4608513"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chemeClr val="bg1"/>
                </a:solidFill>
                <a:effectLst>
                  <a:outerShdw blurRad="38100" dist="38100" dir="2700000" algn="tl">
                    <a:srgbClr val="000000">
                      <a:alpha val="43137"/>
                    </a:srgbClr>
                  </a:outerShdw>
                </a:effectLst>
              </a:rPr>
              <a:t>İçişleri Bakanlığı Teşkilat Şeması</a:t>
            </a:r>
          </a:p>
        </p:txBody>
      </p:sp>
      <p:pic>
        <p:nvPicPr>
          <p:cNvPr id="2" name="Resim 1">
            <a:extLst>
              <a:ext uri="{FF2B5EF4-FFF2-40B4-BE49-F238E27FC236}">
                <a16:creationId xmlns:a16="http://schemas.microsoft.com/office/drawing/2014/main" id="{FE015C98-D807-4082-973C-5BAB016E6E1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0" y="620688"/>
            <a:ext cx="9144000" cy="5976961"/>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3482304644"/>
      </p:ext>
    </p:extLst>
  </p:cSld>
  <p:clrMapOvr>
    <a:masterClrMapping/>
  </p:clrMapOvr>
  <p:transition spd="slow">
    <p:circle/>
    <p:sndAc>
      <p:stSnd>
        <p:snd r:embed="rId3" name="arrow.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Slayt Numarası Yer Tutucusu"/>
          <p:cNvSpPr>
            <a:spLocks noGrp="1"/>
          </p:cNvSpPr>
          <p:nvPr>
            <p:ph type="sldNum" sz="quarter" idx="10"/>
          </p:nvPr>
        </p:nvSpPr>
        <p:spPr/>
        <p:txBody>
          <a:bodyPr/>
          <a:lstStyle/>
          <a:p>
            <a:pPr>
              <a:defRPr/>
            </a:pPr>
            <a:fld id="{27C0EF29-6A5A-4172-928A-8BEBD19439E1}" type="slidenum">
              <a:rPr/>
              <a:pPr>
                <a:defRPr/>
              </a:pPr>
              <a:t>15</a:t>
            </a:fld>
            <a:endParaRPr dirty="0"/>
          </a:p>
        </p:txBody>
      </p:sp>
      <p:sp>
        <p:nvSpPr>
          <p:cNvPr id="3" name="Dikdörtgen 2">
            <a:extLst>
              <a:ext uri="{FF2B5EF4-FFF2-40B4-BE49-F238E27FC236}">
                <a16:creationId xmlns:a16="http://schemas.microsoft.com/office/drawing/2014/main" id="{D4038721-BF4A-429D-84B1-F1A6CD0C81B5}"/>
              </a:ext>
            </a:extLst>
          </p:cNvPr>
          <p:cNvSpPr/>
          <p:nvPr/>
        </p:nvSpPr>
        <p:spPr>
          <a:xfrm>
            <a:off x="1013631" y="116632"/>
            <a:ext cx="7920880"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chemeClr val="bg1"/>
                </a:solidFill>
                <a:effectLst>
                  <a:outerShdw blurRad="38100" dist="38100" dir="2700000" algn="tl">
                    <a:srgbClr val="000000">
                      <a:alpha val="43137"/>
                    </a:srgbClr>
                  </a:outerShdw>
                </a:effectLst>
              </a:rPr>
              <a:t>İçişleri Bakanlığı Teşkilat Şeması</a:t>
            </a:r>
          </a:p>
        </p:txBody>
      </p:sp>
      <p:pic>
        <p:nvPicPr>
          <p:cNvPr id="4" name="Resim 3">
            <a:extLst>
              <a:ext uri="{FF2B5EF4-FFF2-40B4-BE49-F238E27FC236}">
                <a16:creationId xmlns:a16="http://schemas.microsoft.com/office/drawing/2014/main" id="{CE029500-CB79-4F1F-953E-7643E37A844C}"/>
              </a:ext>
            </a:extLst>
          </p:cNvPr>
          <p:cNvPicPr>
            <a:picLocks noChangeAspect="1"/>
          </p:cNvPicPr>
          <p:nvPr/>
        </p:nvPicPr>
        <p:blipFill rotWithShape="1">
          <a:blip r:embed="rId4">
            <a:extLst>
              <a:ext uri="{28A0092B-C50C-407E-A947-70E740481C1C}">
                <a14:useLocalDpi xmlns:a14="http://schemas.microsoft.com/office/drawing/2010/main" val="0"/>
              </a:ext>
            </a:extLst>
          </a:blip>
          <a:srcRect t="9058"/>
          <a:stretch/>
        </p:blipFill>
        <p:spPr>
          <a:xfrm>
            <a:off x="957532" y="0"/>
            <a:ext cx="8186468" cy="6857498"/>
          </a:xfrm>
          <a:prstGeom prst="rect">
            <a:avLst/>
          </a:prstGeom>
        </p:spPr>
      </p:pic>
    </p:spTree>
    <p:extLst>
      <p:ext uri="{BB962C8B-B14F-4D97-AF65-F5344CB8AC3E}">
        <p14:creationId xmlns:p14="http://schemas.microsoft.com/office/powerpoint/2010/main" val="1223016357"/>
      </p:ext>
    </p:extLst>
  </p:cSld>
  <p:clrMapOvr>
    <a:masterClrMapping/>
  </p:clrMapOvr>
  <p:transition spd="slow">
    <p:circle/>
    <p:sndAc>
      <p:stSnd>
        <p:snd r:embed="rId3" name="arrow.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013631" y="836712"/>
            <a:ext cx="4824536" cy="5616922"/>
          </a:xfrm>
          <a:noFill/>
          <a:ln>
            <a:noFill/>
          </a:ln>
        </p:spPr>
        <p:style>
          <a:lnRef idx="2">
            <a:schemeClr val="accent1"/>
          </a:lnRef>
          <a:fillRef idx="1">
            <a:schemeClr val="lt1"/>
          </a:fillRef>
          <a:effectRef idx="0">
            <a:schemeClr val="accent1"/>
          </a:effectRef>
          <a:fontRef idx="minor">
            <a:schemeClr val="dk1"/>
          </a:fontRef>
        </p:style>
        <p:txBody>
          <a:bodyPr/>
          <a:lstStyle/>
          <a:p>
            <a:pPr indent="180975">
              <a:spcAft>
                <a:spcPts val="0"/>
              </a:spcAft>
            </a:pPr>
            <a:r>
              <a:rPr lang="tr-TR" b="1" dirty="0">
                <a:ea typeface="Times New Roman" panose="02020603050405020304" pitchFamily="18" charset="0"/>
              </a:rPr>
              <a:t>Hizmet birimleri</a:t>
            </a:r>
            <a:endParaRPr lang="tr-TR" dirty="0">
              <a:ea typeface="Times New Roman" panose="02020603050405020304" pitchFamily="18" charset="0"/>
            </a:endParaRPr>
          </a:p>
          <a:p>
            <a:pPr indent="180975">
              <a:spcBef>
                <a:spcPts val="400"/>
              </a:spcBef>
              <a:spcAft>
                <a:spcPts val="0"/>
              </a:spcAft>
            </a:pPr>
            <a:r>
              <a:rPr lang="tr-TR" b="1" dirty="0">
                <a:ea typeface="Times New Roman" panose="02020603050405020304" pitchFamily="18" charset="0"/>
              </a:rPr>
              <a:t>MADDE 256 -</a:t>
            </a:r>
            <a:r>
              <a:rPr lang="tr-TR" dirty="0">
                <a:ea typeface="Times New Roman" panose="02020603050405020304" pitchFamily="18" charset="0"/>
              </a:rPr>
              <a:t> Bakanlığın hizmet birimleri:</a:t>
            </a:r>
          </a:p>
          <a:p>
            <a:pPr marL="342900" indent="-342900" algn="l">
              <a:spcBef>
                <a:spcPts val="400"/>
              </a:spcBef>
              <a:spcAft>
                <a:spcPts val="0"/>
              </a:spcAft>
              <a:buFont typeface="+mj-lt"/>
              <a:buAutoNum type="arabicPeriod"/>
            </a:pPr>
            <a:r>
              <a:rPr lang="tr-TR" dirty="0">
                <a:solidFill>
                  <a:srgbClr val="C00000"/>
                </a:solidFill>
                <a:ea typeface="Arial Unicode MS"/>
              </a:rPr>
              <a:t>İller İdaresi</a:t>
            </a:r>
            <a:r>
              <a:rPr lang="tr-TR" dirty="0">
                <a:solidFill>
                  <a:srgbClr val="000000"/>
                </a:solidFill>
                <a:ea typeface="Times New Roman" panose="02020603050405020304" pitchFamily="18" charset="0"/>
              </a:rPr>
              <a:t> </a:t>
            </a:r>
            <a:r>
              <a:rPr lang="tr-TR" dirty="0">
                <a:solidFill>
                  <a:srgbClr val="C00000"/>
                </a:solidFill>
                <a:ea typeface="Arial Unicode MS"/>
              </a:rPr>
              <a:t>Genel Müdürlüğü,</a:t>
            </a:r>
            <a:endParaRPr lang="tr-TR" dirty="0">
              <a:ea typeface="Times New Roman" panose="02020603050405020304" pitchFamily="18" charset="0"/>
            </a:endParaRPr>
          </a:p>
          <a:p>
            <a:pPr marL="342900" indent="-342900" algn="l">
              <a:spcBef>
                <a:spcPts val="400"/>
              </a:spcBef>
              <a:spcAft>
                <a:spcPts val="0"/>
              </a:spcAft>
              <a:buFont typeface="+mj-lt"/>
              <a:buAutoNum type="arabicPeriod"/>
            </a:pPr>
            <a:r>
              <a:rPr lang="tr-TR" dirty="0">
                <a:solidFill>
                  <a:srgbClr val="C00000"/>
                </a:solidFill>
                <a:ea typeface="Arial Unicode MS"/>
              </a:rPr>
              <a:t>Nüfus ve Vatandaşlık</a:t>
            </a:r>
            <a:r>
              <a:rPr lang="tr-TR" dirty="0">
                <a:solidFill>
                  <a:srgbClr val="000000"/>
                </a:solidFill>
                <a:ea typeface="Times New Roman" panose="02020603050405020304" pitchFamily="18" charset="0"/>
              </a:rPr>
              <a:t> </a:t>
            </a:r>
            <a:r>
              <a:rPr lang="tr-TR" dirty="0">
                <a:solidFill>
                  <a:srgbClr val="C00000"/>
                </a:solidFill>
                <a:ea typeface="Arial Unicode MS"/>
              </a:rPr>
              <a:t>İşleri Genel Müdürlüğü,</a:t>
            </a:r>
            <a:endParaRPr lang="tr-TR" dirty="0">
              <a:ea typeface="Times New Roman" panose="02020603050405020304" pitchFamily="18" charset="0"/>
            </a:endParaRPr>
          </a:p>
          <a:p>
            <a:pPr marL="342900" indent="-342900" algn="l">
              <a:spcBef>
                <a:spcPts val="400"/>
              </a:spcBef>
              <a:spcAft>
                <a:spcPts val="0"/>
              </a:spcAft>
              <a:buFont typeface="+mj-lt"/>
              <a:buAutoNum type="arabicPeriod"/>
            </a:pPr>
            <a:r>
              <a:rPr lang="tr-TR" dirty="0">
                <a:solidFill>
                  <a:srgbClr val="C00000"/>
                </a:solidFill>
                <a:ea typeface="Arial Unicode MS"/>
              </a:rPr>
              <a:t>Sivil Toplumla İlişkiler Genel Müdürlüğü,</a:t>
            </a:r>
            <a:endParaRPr lang="tr-TR" dirty="0">
              <a:ea typeface="Times New Roman" panose="02020603050405020304" pitchFamily="18" charset="0"/>
            </a:endParaRPr>
          </a:p>
          <a:p>
            <a:pPr marL="342900" indent="-342900" algn="l">
              <a:spcBef>
                <a:spcPts val="400"/>
              </a:spcBef>
              <a:spcAft>
                <a:spcPts val="0"/>
              </a:spcAft>
              <a:buFont typeface="+mj-lt"/>
              <a:buAutoNum type="arabicPeriod"/>
            </a:pPr>
            <a:r>
              <a:rPr lang="tr-TR" dirty="0">
                <a:solidFill>
                  <a:srgbClr val="C00000"/>
                </a:solidFill>
                <a:ea typeface="Arial Unicode MS"/>
              </a:rPr>
              <a:t>Personel Genel Müdürlüğü,</a:t>
            </a:r>
            <a:endParaRPr lang="tr-TR" dirty="0">
              <a:ea typeface="Times New Roman" panose="02020603050405020304" pitchFamily="18" charset="0"/>
            </a:endParaRPr>
          </a:p>
          <a:p>
            <a:pPr marL="342900" indent="-342900" algn="l">
              <a:spcBef>
                <a:spcPts val="400"/>
              </a:spcBef>
              <a:spcAft>
                <a:spcPts val="0"/>
              </a:spcAft>
              <a:buFont typeface="+mj-lt"/>
              <a:buAutoNum type="arabicPeriod"/>
            </a:pPr>
            <a:r>
              <a:rPr lang="tr-TR" dirty="0">
                <a:solidFill>
                  <a:srgbClr val="C00000"/>
                </a:solidFill>
                <a:ea typeface="Arial Unicode MS"/>
              </a:rPr>
              <a:t>Hukuk Hizmetleri Genel Müdürlüğü,</a:t>
            </a:r>
            <a:endParaRPr lang="tr-TR" dirty="0">
              <a:ea typeface="Times New Roman" panose="02020603050405020304" pitchFamily="18" charset="0"/>
            </a:endParaRPr>
          </a:p>
          <a:p>
            <a:pPr marL="342900" indent="-342900" algn="l">
              <a:spcBef>
                <a:spcPts val="400"/>
              </a:spcBef>
              <a:spcAft>
                <a:spcPts val="0"/>
              </a:spcAft>
              <a:buFont typeface="+mj-lt"/>
              <a:buAutoNum type="arabicPeriod"/>
            </a:pPr>
            <a:r>
              <a:rPr lang="tr-TR" dirty="0">
                <a:solidFill>
                  <a:srgbClr val="C00000"/>
                </a:solidFill>
                <a:ea typeface="Arial Unicode MS"/>
              </a:rPr>
              <a:t>Bilgi Teknolojileri Genel Müdürlüğü,</a:t>
            </a:r>
            <a:endParaRPr lang="tr-TR" dirty="0">
              <a:ea typeface="Times New Roman" panose="02020603050405020304" pitchFamily="18" charset="0"/>
            </a:endParaRPr>
          </a:p>
          <a:p>
            <a:pPr marL="342900" indent="-342900" algn="l">
              <a:spcBef>
                <a:spcPts val="400"/>
              </a:spcBef>
              <a:spcAft>
                <a:spcPts val="0"/>
              </a:spcAft>
              <a:buFont typeface="+mj-lt"/>
              <a:buAutoNum type="arabicPeriod"/>
            </a:pPr>
            <a:r>
              <a:rPr lang="tr-TR" dirty="0">
                <a:solidFill>
                  <a:srgbClr val="000000"/>
                </a:solidFill>
                <a:ea typeface="Times New Roman" panose="02020603050405020304" pitchFamily="18" charset="0"/>
              </a:rPr>
              <a:t>Teftiş Kurulu Başkanlığı,</a:t>
            </a:r>
            <a:endParaRPr lang="tr-TR" dirty="0">
              <a:ea typeface="Times New Roman" panose="02020603050405020304" pitchFamily="18" charset="0"/>
            </a:endParaRPr>
          </a:p>
          <a:p>
            <a:pPr marL="342900" indent="-342900" algn="l">
              <a:spcBef>
                <a:spcPts val="400"/>
              </a:spcBef>
              <a:spcAft>
                <a:spcPts val="0"/>
              </a:spcAft>
              <a:buFont typeface="+mj-lt"/>
              <a:buAutoNum type="arabicPeriod"/>
            </a:pPr>
            <a:r>
              <a:rPr lang="tr-TR" dirty="0">
                <a:solidFill>
                  <a:srgbClr val="000000"/>
                </a:solidFill>
                <a:ea typeface="Times New Roman" panose="02020603050405020304" pitchFamily="18" charset="0"/>
              </a:rPr>
              <a:t>Strateji Geliştirme Başkanlığı,</a:t>
            </a:r>
          </a:p>
          <a:p>
            <a:pPr marL="342900" indent="-342900" algn="l">
              <a:spcBef>
                <a:spcPts val="400"/>
              </a:spcBef>
              <a:spcAft>
                <a:spcPts val="0"/>
              </a:spcAft>
              <a:buFont typeface="+mj-lt"/>
              <a:buAutoNum type="arabicPeriod"/>
            </a:pPr>
            <a:r>
              <a:rPr lang="tr-TR" dirty="0">
                <a:solidFill>
                  <a:srgbClr val="000000"/>
                </a:solidFill>
                <a:ea typeface="Times New Roman" panose="02020603050405020304" pitchFamily="18" charset="0"/>
              </a:rPr>
              <a:t>Eğitim Dairesi Başkanlığı,</a:t>
            </a:r>
            <a:endParaRPr lang="tr-TR" dirty="0">
              <a:ea typeface="Times New Roman" panose="02020603050405020304" pitchFamily="18" charset="0"/>
            </a:endParaRPr>
          </a:p>
          <a:p>
            <a:pPr marL="342900" indent="-342900" algn="l">
              <a:spcBef>
                <a:spcPts val="400"/>
              </a:spcBef>
              <a:spcAft>
                <a:spcPts val="0"/>
              </a:spcAft>
              <a:buFont typeface="+mj-lt"/>
              <a:buAutoNum type="arabicPeriod"/>
            </a:pPr>
            <a:r>
              <a:rPr lang="tr-TR" dirty="0">
                <a:solidFill>
                  <a:srgbClr val="000000"/>
                </a:solidFill>
                <a:ea typeface="Times New Roman" panose="02020603050405020304" pitchFamily="18" charset="0"/>
              </a:rPr>
              <a:t>Destek Hizmetleri Dairesi Başkanlığı,</a:t>
            </a:r>
            <a:r>
              <a:rPr lang="tr-TR" b="1" dirty="0">
                <a:solidFill>
                  <a:srgbClr val="000000"/>
                </a:solidFill>
                <a:ea typeface="Times New Roman" panose="02020603050405020304" pitchFamily="18" charset="0"/>
              </a:rPr>
              <a:t> </a:t>
            </a:r>
            <a:endParaRPr lang="tr-TR" dirty="0">
              <a:ea typeface="Times New Roman" panose="02020603050405020304" pitchFamily="18" charset="0"/>
            </a:endParaRPr>
          </a:p>
          <a:p>
            <a:pPr marL="342900" indent="-342900" algn="l">
              <a:spcBef>
                <a:spcPts val="400"/>
              </a:spcBef>
              <a:spcAft>
                <a:spcPts val="0"/>
              </a:spcAft>
              <a:buFont typeface="+mj-lt"/>
              <a:buAutoNum type="arabicPeriod"/>
            </a:pPr>
            <a:r>
              <a:rPr lang="tr-TR" dirty="0">
                <a:solidFill>
                  <a:srgbClr val="000000"/>
                </a:solidFill>
                <a:ea typeface="Times New Roman" panose="02020603050405020304" pitchFamily="18" charset="0"/>
              </a:rPr>
              <a:t>Kaçakçılık İstihbarat, Harekat ve Bilgi Toplama </a:t>
            </a:r>
            <a:br>
              <a:rPr lang="tr-TR" dirty="0">
                <a:solidFill>
                  <a:srgbClr val="000000"/>
                </a:solidFill>
                <a:ea typeface="Times New Roman" panose="02020603050405020304" pitchFamily="18" charset="0"/>
              </a:rPr>
            </a:br>
            <a:r>
              <a:rPr lang="tr-TR" dirty="0">
                <a:solidFill>
                  <a:srgbClr val="000000"/>
                </a:solidFill>
              </a:rPr>
              <a:t>Dairesi</a:t>
            </a:r>
            <a:r>
              <a:rPr lang="tr-TR" dirty="0">
                <a:solidFill>
                  <a:srgbClr val="000000"/>
                </a:solidFill>
                <a:ea typeface="Times New Roman" panose="02020603050405020304" pitchFamily="18" charset="0"/>
              </a:rPr>
              <a:t> Başkanlığı (KİHBİ),</a:t>
            </a:r>
            <a:endParaRPr lang="tr-TR" dirty="0">
              <a:ea typeface="Times New Roman" panose="02020603050405020304" pitchFamily="18" charset="0"/>
            </a:endParaRPr>
          </a:p>
          <a:p>
            <a:pPr marL="342900" indent="-342900" algn="l">
              <a:spcBef>
                <a:spcPts val="400"/>
              </a:spcBef>
              <a:spcAft>
                <a:spcPts val="0"/>
              </a:spcAft>
              <a:buFont typeface="+mj-lt"/>
              <a:buAutoNum type="arabicPeriod"/>
            </a:pPr>
            <a:r>
              <a:rPr lang="tr-TR" spc="-20" dirty="0">
                <a:solidFill>
                  <a:srgbClr val="000000"/>
                </a:solidFill>
                <a:ea typeface="Times New Roman" panose="02020603050405020304" pitchFamily="18" charset="0"/>
              </a:rPr>
              <a:t>Güvenlik ve Acil Durumlar Koordinasyon Merkezi,</a:t>
            </a:r>
            <a:endParaRPr lang="tr-TR" dirty="0">
              <a:ea typeface="Times New Roman" panose="02020603050405020304" pitchFamily="18" charset="0"/>
            </a:endParaRPr>
          </a:p>
          <a:p>
            <a:pPr marL="342900" indent="-342900" algn="l">
              <a:spcBef>
                <a:spcPts val="400"/>
              </a:spcBef>
              <a:spcAft>
                <a:spcPts val="0"/>
              </a:spcAft>
              <a:buFont typeface="+mj-lt"/>
              <a:buAutoNum type="arabicPeriod"/>
            </a:pPr>
            <a:r>
              <a:rPr lang="tr-TR" spc="-10" dirty="0">
                <a:solidFill>
                  <a:srgbClr val="000000"/>
                </a:solidFill>
                <a:ea typeface="Times New Roman" panose="02020603050405020304" pitchFamily="18" charset="0"/>
              </a:rPr>
              <a:t>İç Güvenlik Stratejileri Dairesi Başkanlığı,</a:t>
            </a:r>
            <a:endParaRPr lang="tr-TR" dirty="0">
              <a:ea typeface="Times New Roman" panose="02020603050405020304" pitchFamily="18" charset="0"/>
            </a:endParaRPr>
          </a:p>
          <a:p>
            <a:pPr marL="342900" indent="-342900" algn="l">
              <a:spcBef>
                <a:spcPts val="400"/>
              </a:spcBef>
              <a:spcAft>
                <a:spcPts val="0"/>
              </a:spcAft>
              <a:buFont typeface="+mj-lt"/>
              <a:buAutoNum type="arabicPeriod"/>
            </a:pPr>
            <a:r>
              <a:rPr lang="tr-TR" dirty="0">
                <a:solidFill>
                  <a:srgbClr val="000000"/>
                </a:solidFill>
                <a:ea typeface="Times New Roman" panose="02020603050405020304" pitchFamily="18" charset="0"/>
              </a:rPr>
              <a:t>Avrupa Birliği ve Dış İlişkiler Dairesi Başkanlığı,</a:t>
            </a:r>
            <a:endParaRPr lang="tr-TR" dirty="0">
              <a:ea typeface="Times New Roman" panose="02020603050405020304" pitchFamily="18" charset="0"/>
            </a:endParaRPr>
          </a:p>
          <a:p>
            <a:pPr marL="342900" indent="-342900" algn="l">
              <a:spcBef>
                <a:spcPts val="400"/>
              </a:spcBef>
              <a:spcAft>
                <a:spcPts val="0"/>
              </a:spcAft>
              <a:buFont typeface="+mj-lt"/>
              <a:buAutoNum type="arabicPeriod"/>
            </a:pPr>
            <a:r>
              <a:rPr lang="tr-TR" dirty="0">
                <a:solidFill>
                  <a:srgbClr val="000000"/>
                </a:solidFill>
                <a:ea typeface="Times New Roman" panose="02020603050405020304" pitchFamily="18" charset="0"/>
              </a:rPr>
              <a:t>Basın ve Halkla İlişkiler Müşavirliği,</a:t>
            </a:r>
            <a:endParaRPr lang="tr-TR" dirty="0">
              <a:ea typeface="Times New Roman" panose="02020603050405020304" pitchFamily="18" charset="0"/>
            </a:endParaRPr>
          </a:p>
          <a:p>
            <a:pPr marL="342900" indent="-342900" algn="l">
              <a:spcBef>
                <a:spcPts val="400"/>
              </a:spcBef>
              <a:spcAft>
                <a:spcPts val="0"/>
              </a:spcAft>
              <a:buFont typeface="+mj-lt"/>
              <a:buAutoNum type="arabicPeriod"/>
            </a:pPr>
            <a:r>
              <a:rPr lang="tr-TR" dirty="0">
                <a:solidFill>
                  <a:srgbClr val="000000"/>
                </a:solidFill>
                <a:ea typeface="Times New Roman" panose="02020603050405020304" pitchFamily="18" charset="0"/>
              </a:rPr>
              <a:t>Özel Kalem Müdürlüğü.</a:t>
            </a:r>
            <a:endParaRPr lang="tr-TR" dirty="0">
              <a:ea typeface="Times New Roman" panose="02020603050405020304" pitchFamily="18" charset="0"/>
            </a:endParaRPr>
          </a:p>
        </p:txBody>
      </p:sp>
      <p:sp>
        <p:nvSpPr>
          <p:cNvPr id="8" name="7 Slayt Numarası Yer Tutucusu"/>
          <p:cNvSpPr>
            <a:spLocks noGrp="1"/>
          </p:cNvSpPr>
          <p:nvPr>
            <p:ph type="sldNum" sz="quarter" idx="10"/>
          </p:nvPr>
        </p:nvSpPr>
        <p:spPr/>
        <p:txBody>
          <a:bodyPr/>
          <a:lstStyle/>
          <a:p>
            <a:pPr>
              <a:defRPr/>
            </a:pPr>
            <a:fld id="{27C0EF29-6A5A-4172-928A-8BEBD19439E1}" type="slidenum">
              <a:rPr/>
              <a:pPr>
                <a:defRPr/>
              </a:pPr>
              <a:t>16</a:t>
            </a:fld>
            <a:endParaRPr dirty="0"/>
          </a:p>
        </p:txBody>
      </p:sp>
      <p:sp>
        <p:nvSpPr>
          <p:cNvPr id="3" name="Dikdörtgen 2">
            <a:extLst>
              <a:ext uri="{FF2B5EF4-FFF2-40B4-BE49-F238E27FC236}">
                <a16:creationId xmlns:a16="http://schemas.microsoft.com/office/drawing/2014/main" id="{D4038721-BF4A-429D-84B1-F1A6CD0C81B5}"/>
              </a:ext>
            </a:extLst>
          </p:cNvPr>
          <p:cNvSpPr/>
          <p:nvPr/>
        </p:nvSpPr>
        <p:spPr>
          <a:xfrm>
            <a:off x="1013631" y="116632"/>
            <a:ext cx="7920880"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chemeClr val="bg1"/>
                </a:solidFill>
                <a:effectLst>
                  <a:outerShdw blurRad="38100" dist="38100" dir="2700000" algn="tl">
                    <a:srgbClr val="000000">
                      <a:alpha val="43137"/>
                    </a:srgbClr>
                  </a:outerShdw>
                </a:effectLst>
              </a:rPr>
              <a:t>İçişleri Bakanlığı Teşkilatı</a:t>
            </a:r>
          </a:p>
        </p:txBody>
      </p:sp>
      <p:sp>
        <p:nvSpPr>
          <p:cNvPr id="7" name="Rectangle 3">
            <a:extLst>
              <a:ext uri="{FF2B5EF4-FFF2-40B4-BE49-F238E27FC236}">
                <a16:creationId xmlns:a16="http://schemas.microsoft.com/office/drawing/2014/main" id="{98032E57-498B-4FAD-9E08-3303525F9FCB}"/>
              </a:ext>
            </a:extLst>
          </p:cNvPr>
          <p:cNvSpPr txBox="1">
            <a:spLocks noChangeArrowheads="1"/>
          </p:cNvSpPr>
          <p:nvPr/>
        </p:nvSpPr>
        <p:spPr bwMode="auto">
          <a:xfrm>
            <a:off x="6372200" y="980728"/>
            <a:ext cx="2562311" cy="2932906"/>
          </a:xfrm>
          <a:prstGeom prst="rect">
            <a:avLst/>
          </a:prstGeom>
          <a:noFill/>
          <a:ln w="25400" cap="flat" cmpd="sng" algn="ctr">
            <a:solidFill>
              <a:schemeClr val="accent1"/>
            </a:solidFill>
            <a:prstDash val="solid"/>
            <a:miter lim="800000"/>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0" indent="354013" algn="just" rtl="0" eaLnBrk="0" fontAlgn="base" hangingPunct="0">
              <a:spcBef>
                <a:spcPct val="20000"/>
              </a:spcBef>
              <a:spcAft>
                <a:spcPct val="0"/>
              </a:spcAft>
              <a:buFontTx/>
              <a:buNone/>
              <a:defRPr sz="1600">
                <a:solidFill>
                  <a:schemeClr val="dk1"/>
                </a:solidFill>
                <a:latin typeface="Times New Roman" pitchFamily="18" charset="0"/>
                <a:ea typeface="+mn-ea"/>
                <a:cs typeface="Times New Roman" pitchFamily="18" charset="0"/>
              </a:defRPr>
            </a:lvl1pPr>
            <a:lvl2pPr marL="0" indent="354013" algn="l" rtl="0" eaLnBrk="0" fontAlgn="base" hangingPunct="0">
              <a:spcBef>
                <a:spcPct val="20000"/>
              </a:spcBef>
              <a:spcAft>
                <a:spcPct val="0"/>
              </a:spcAft>
              <a:buFontTx/>
              <a:buNone/>
              <a:defRPr sz="2800">
                <a:solidFill>
                  <a:schemeClr val="dk1"/>
                </a:solidFill>
                <a:latin typeface="+mn-lt"/>
                <a:ea typeface="+mn-ea"/>
                <a:cs typeface="+mn-cs"/>
              </a:defRPr>
            </a:lvl2pPr>
            <a:lvl3pPr marL="0" indent="354013" algn="l" rtl="0" eaLnBrk="0" fontAlgn="base" hangingPunct="0">
              <a:spcBef>
                <a:spcPct val="20000"/>
              </a:spcBef>
              <a:spcAft>
                <a:spcPct val="0"/>
              </a:spcAft>
              <a:buFontTx/>
              <a:buNone/>
              <a:defRPr sz="2400">
                <a:solidFill>
                  <a:schemeClr val="dk1"/>
                </a:solidFill>
                <a:latin typeface="+mn-lt"/>
                <a:ea typeface="+mn-ea"/>
                <a:cs typeface="+mn-cs"/>
              </a:defRPr>
            </a:lvl3pPr>
            <a:lvl4pPr marL="0" indent="354013" algn="l" rtl="0" eaLnBrk="0" fontAlgn="base" hangingPunct="0">
              <a:spcBef>
                <a:spcPct val="20000"/>
              </a:spcBef>
              <a:spcAft>
                <a:spcPct val="0"/>
              </a:spcAft>
              <a:buFontTx/>
              <a:buNone/>
              <a:defRPr sz="2000">
                <a:solidFill>
                  <a:schemeClr val="dk1"/>
                </a:solidFill>
                <a:latin typeface="+mn-lt"/>
                <a:ea typeface="+mn-ea"/>
                <a:cs typeface="+mn-cs"/>
              </a:defRPr>
            </a:lvl4pPr>
            <a:lvl5pPr marL="0" indent="354013" algn="l" rtl="0" eaLnBrk="0" fontAlgn="base" hangingPunct="0">
              <a:spcBef>
                <a:spcPct val="20000"/>
              </a:spcBef>
              <a:spcAft>
                <a:spcPct val="0"/>
              </a:spcAft>
              <a:buFontTx/>
              <a:buNone/>
              <a:defRPr sz="2000">
                <a:solidFill>
                  <a:schemeClr val="dk1"/>
                </a:solidFill>
                <a:latin typeface="+mn-lt"/>
                <a:ea typeface="+mn-ea"/>
                <a:cs typeface="+mn-cs"/>
              </a:defRPr>
            </a:lvl5pPr>
            <a:lvl6pPr marL="2514600" indent="-228600" algn="l" rtl="0" fontAlgn="base">
              <a:spcBef>
                <a:spcPct val="20000"/>
              </a:spcBef>
              <a:spcAft>
                <a:spcPct val="0"/>
              </a:spcAft>
              <a:buChar char="»"/>
              <a:defRPr sz="2000">
                <a:solidFill>
                  <a:schemeClr val="dk1"/>
                </a:solidFill>
                <a:latin typeface="+mn-lt"/>
                <a:ea typeface="+mn-ea"/>
                <a:cs typeface="+mn-cs"/>
              </a:defRPr>
            </a:lvl6pPr>
            <a:lvl7pPr marL="2971800" indent="-228600" algn="l" rtl="0" fontAlgn="base">
              <a:spcBef>
                <a:spcPct val="20000"/>
              </a:spcBef>
              <a:spcAft>
                <a:spcPct val="0"/>
              </a:spcAft>
              <a:buChar char="»"/>
              <a:defRPr sz="2000">
                <a:solidFill>
                  <a:schemeClr val="dk1"/>
                </a:solidFill>
                <a:latin typeface="+mn-lt"/>
                <a:ea typeface="+mn-ea"/>
                <a:cs typeface="+mn-cs"/>
              </a:defRPr>
            </a:lvl7pPr>
            <a:lvl8pPr marL="3429000" indent="-228600" algn="l" rtl="0" fontAlgn="base">
              <a:spcBef>
                <a:spcPct val="20000"/>
              </a:spcBef>
              <a:spcAft>
                <a:spcPct val="0"/>
              </a:spcAft>
              <a:buChar char="»"/>
              <a:defRPr sz="2000">
                <a:solidFill>
                  <a:schemeClr val="dk1"/>
                </a:solidFill>
                <a:latin typeface="+mn-lt"/>
                <a:ea typeface="+mn-ea"/>
                <a:cs typeface="+mn-cs"/>
              </a:defRPr>
            </a:lvl8pPr>
            <a:lvl9pPr marL="3886200" indent="-228600" algn="l" rtl="0" fontAlgn="base">
              <a:spcBef>
                <a:spcPct val="20000"/>
              </a:spcBef>
              <a:spcAft>
                <a:spcPct val="0"/>
              </a:spcAft>
              <a:buChar char="»"/>
              <a:defRPr sz="2000">
                <a:solidFill>
                  <a:schemeClr val="dk1"/>
                </a:solidFill>
                <a:latin typeface="+mn-lt"/>
                <a:ea typeface="+mn-ea"/>
                <a:cs typeface="+mn-cs"/>
              </a:defRPr>
            </a:lvl9pPr>
          </a:lstStyle>
          <a:p>
            <a:pPr indent="0" algn="l">
              <a:spcAft>
                <a:spcPts val="0"/>
              </a:spcAft>
            </a:pPr>
            <a:r>
              <a:rPr lang="tr-TR" sz="1400" b="1" kern="0" dirty="0">
                <a:ea typeface="Times New Roman" panose="02020603050405020304" pitchFamily="18" charset="0"/>
              </a:rPr>
              <a:t>İçişleri Bakanlığı </a:t>
            </a:r>
            <a:br>
              <a:rPr lang="tr-TR" sz="1400" b="1" kern="0" dirty="0">
                <a:ea typeface="Times New Roman" panose="02020603050405020304" pitchFamily="18" charset="0"/>
              </a:rPr>
            </a:br>
            <a:r>
              <a:rPr lang="tr-TR" sz="1400" b="1" kern="0" dirty="0">
                <a:ea typeface="Times New Roman" panose="02020603050405020304" pitchFamily="18" charset="0"/>
              </a:rPr>
              <a:t>Bağlı Kuruluşları:</a:t>
            </a:r>
          </a:p>
          <a:p>
            <a:pPr marL="180975" indent="-180975" algn="l">
              <a:spcBef>
                <a:spcPts val="1200"/>
              </a:spcBef>
              <a:spcAft>
                <a:spcPts val="0"/>
              </a:spcAft>
              <a:buFont typeface="+mj-lt"/>
              <a:buAutoNum type="arabicPeriod"/>
            </a:pPr>
            <a:r>
              <a:rPr lang="tr-TR" sz="1400" kern="0" dirty="0">
                <a:ea typeface="Times New Roman" panose="02020603050405020304" pitchFamily="18" charset="0"/>
              </a:rPr>
              <a:t>Emniyet Genel Müdürlüğü</a:t>
            </a:r>
          </a:p>
          <a:p>
            <a:pPr marL="180975" indent="-180975" algn="l">
              <a:spcBef>
                <a:spcPts val="1200"/>
              </a:spcBef>
              <a:spcAft>
                <a:spcPts val="0"/>
              </a:spcAft>
              <a:buFont typeface="+mj-lt"/>
              <a:buAutoNum type="arabicPeriod"/>
            </a:pPr>
            <a:r>
              <a:rPr lang="tr-TR" sz="1400" kern="0" dirty="0">
                <a:ea typeface="Times New Roman" panose="02020603050405020304" pitchFamily="18" charset="0"/>
              </a:rPr>
              <a:t>Jandarma Genel Komutanlığı</a:t>
            </a:r>
          </a:p>
          <a:p>
            <a:pPr marL="180975" indent="-180975" algn="l">
              <a:spcBef>
                <a:spcPts val="1200"/>
              </a:spcBef>
              <a:spcAft>
                <a:spcPts val="0"/>
              </a:spcAft>
              <a:buFont typeface="+mj-lt"/>
              <a:buAutoNum type="arabicPeriod"/>
            </a:pPr>
            <a:r>
              <a:rPr lang="tr-TR" sz="1400" kern="0" dirty="0">
                <a:ea typeface="Times New Roman" panose="02020603050405020304" pitchFamily="18" charset="0"/>
              </a:rPr>
              <a:t>Sahil Güvenlik Komutanlığı</a:t>
            </a:r>
          </a:p>
          <a:p>
            <a:pPr marL="180975" indent="-180975" algn="l">
              <a:spcBef>
                <a:spcPts val="1200"/>
              </a:spcBef>
              <a:spcAft>
                <a:spcPts val="0"/>
              </a:spcAft>
              <a:buFont typeface="+mj-lt"/>
              <a:buAutoNum type="arabicPeriod"/>
            </a:pPr>
            <a:r>
              <a:rPr lang="tr-TR" sz="1400" kern="0" dirty="0">
                <a:ea typeface="Times New Roman" panose="02020603050405020304" pitchFamily="18" charset="0"/>
              </a:rPr>
              <a:t>Göç İdaresi Müdürlüğü</a:t>
            </a:r>
          </a:p>
          <a:p>
            <a:pPr marL="180975" indent="-180975" algn="l">
              <a:spcBef>
                <a:spcPts val="1200"/>
              </a:spcBef>
              <a:spcAft>
                <a:spcPts val="0"/>
              </a:spcAft>
              <a:buFont typeface="+mj-lt"/>
              <a:buAutoNum type="arabicPeriod"/>
            </a:pPr>
            <a:r>
              <a:rPr lang="tr-TR" sz="1400" kern="0" dirty="0">
                <a:ea typeface="Times New Roman" panose="02020603050405020304" pitchFamily="18" charset="0"/>
              </a:rPr>
              <a:t>Afet ve Acil Durum Yönetimi Başkanlığı</a:t>
            </a:r>
          </a:p>
        </p:txBody>
      </p:sp>
    </p:spTree>
    <p:extLst>
      <p:ext uri="{BB962C8B-B14F-4D97-AF65-F5344CB8AC3E}">
        <p14:creationId xmlns:p14="http://schemas.microsoft.com/office/powerpoint/2010/main" val="2680895702"/>
      </p:ext>
    </p:extLst>
  </p:cSld>
  <p:clrMapOvr>
    <a:masterClrMapping/>
  </p:clrMapOvr>
  <p:transition spd="slow">
    <p:circle/>
    <p:sndAc>
      <p:stSnd>
        <p:snd r:embed="rId3" name="arrow.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013630" y="980728"/>
            <a:ext cx="7806841" cy="5472608"/>
          </a:xfrm>
        </p:spPr>
        <p:txBody>
          <a:bodyPr/>
          <a:lstStyle/>
          <a:p>
            <a:pPr>
              <a:spcBef>
                <a:spcPts val="600"/>
              </a:spcBef>
              <a:spcAft>
                <a:spcPts val="0"/>
              </a:spcAft>
            </a:pPr>
            <a:r>
              <a:rPr lang="tr-TR" b="1" dirty="0">
                <a:ea typeface="Arial Unicode MS"/>
              </a:rPr>
              <a:t>İller İdaresi Genel Müdürlüğü </a:t>
            </a:r>
            <a:endParaRPr lang="tr-TR" dirty="0">
              <a:ea typeface="Times New Roman" panose="02020603050405020304" pitchFamily="18" charset="0"/>
            </a:endParaRPr>
          </a:p>
          <a:p>
            <a:pPr>
              <a:spcBef>
                <a:spcPts val="600"/>
              </a:spcBef>
              <a:spcAft>
                <a:spcPts val="0"/>
              </a:spcAft>
            </a:pPr>
            <a:r>
              <a:rPr lang="tr-TR" b="1" dirty="0">
                <a:ea typeface="Arial Unicode MS"/>
              </a:rPr>
              <a:t>MADDE 257 – </a:t>
            </a:r>
            <a:r>
              <a:rPr lang="tr-TR" dirty="0">
                <a:ea typeface="Arial Unicode MS"/>
              </a:rPr>
              <a:t>(1)</a:t>
            </a:r>
            <a:r>
              <a:rPr lang="tr-TR" b="1" dirty="0">
                <a:ea typeface="Arial Unicode MS"/>
              </a:rPr>
              <a:t> </a:t>
            </a:r>
            <a:r>
              <a:rPr lang="tr-TR" dirty="0">
                <a:ea typeface="Arial Unicode MS"/>
              </a:rPr>
              <a:t>İller İdaresi Genel Müdürlüğünün görev ve yetkileri şunlardır: </a:t>
            </a:r>
            <a:endParaRPr lang="tr-TR" dirty="0">
              <a:ea typeface="Times New Roman" panose="02020603050405020304" pitchFamily="18" charset="0"/>
            </a:endParaRPr>
          </a:p>
          <a:p>
            <a:pPr>
              <a:spcBef>
                <a:spcPts val="600"/>
              </a:spcBef>
              <a:spcAft>
                <a:spcPts val="0"/>
              </a:spcAft>
            </a:pPr>
            <a:r>
              <a:rPr lang="tr-TR" dirty="0">
                <a:ea typeface="Arial Unicode MS"/>
              </a:rPr>
              <a:t>a) Yurdun iç politikasına, il ve ilçelerin genel ve özel durumlarına ait bilgileri toplamak ve değerlendirmek, </a:t>
            </a:r>
            <a:endParaRPr lang="tr-TR" dirty="0">
              <a:ea typeface="Times New Roman" panose="02020603050405020304" pitchFamily="18" charset="0"/>
            </a:endParaRPr>
          </a:p>
          <a:p>
            <a:pPr>
              <a:spcBef>
                <a:spcPts val="600"/>
              </a:spcBef>
              <a:spcAft>
                <a:spcPts val="0"/>
              </a:spcAft>
            </a:pPr>
            <a:r>
              <a:rPr lang="tr-TR" dirty="0">
                <a:ea typeface="Arial Unicode MS"/>
              </a:rPr>
              <a:t>b) </a:t>
            </a:r>
            <a:r>
              <a:rPr lang="tr-TR" dirty="0">
                <a:solidFill>
                  <a:srgbClr val="C00000"/>
                </a:solidFill>
                <a:ea typeface="Arial Unicode MS"/>
              </a:rPr>
              <a:t>Mülki idare birimlerinin kurulmasına, kaldırılmasına</a:t>
            </a:r>
            <a:r>
              <a:rPr lang="tr-TR" dirty="0">
                <a:ea typeface="Arial Unicode MS"/>
              </a:rPr>
              <a:t>, </a:t>
            </a:r>
            <a:r>
              <a:rPr lang="tr-TR" dirty="0">
                <a:solidFill>
                  <a:srgbClr val="C00000"/>
                </a:solidFill>
                <a:ea typeface="Arial Unicode MS"/>
              </a:rPr>
              <a:t>sınır ve adlarının değiştirilmesine</a:t>
            </a:r>
            <a:r>
              <a:rPr lang="tr-TR" dirty="0">
                <a:ea typeface="Arial Unicode MS"/>
              </a:rPr>
              <a:t>, merkezlerinin belirtilmesine, mülki ayrılma ve birleşmeler ile köy, önemli mevki ve tabii yer adlarının değiştirilmesine ait işlemleri yürütmek, mülki idare birimleriyle ilgili yayınlar yapmak,</a:t>
            </a:r>
            <a:endParaRPr lang="tr-TR" dirty="0">
              <a:ea typeface="Times New Roman" panose="02020603050405020304" pitchFamily="18" charset="0"/>
            </a:endParaRPr>
          </a:p>
          <a:p>
            <a:pPr>
              <a:spcBef>
                <a:spcPts val="600"/>
              </a:spcBef>
              <a:spcAft>
                <a:spcPts val="0"/>
              </a:spcAft>
            </a:pPr>
            <a:r>
              <a:rPr lang="tr-TR" dirty="0">
                <a:ea typeface="Arial Unicode MS"/>
              </a:rPr>
              <a:t>c) </a:t>
            </a:r>
            <a:r>
              <a:rPr lang="tr-TR" dirty="0">
                <a:solidFill>
                  <a:srgbClr val="C00000"/>
                </a:solidFill>
                <a:ea typeface="Arial Unicode MS"/>
              </a:rPr>
              <a:t>İl ve ilçelerin idaresine</a:t>
            </a:r>
            <a:r>
              <a:rPr lang="tr-TR" dirty="0">
                <a:ea typeface="Arial Unicode MS"/>
              </a:rPr>
              <a:t>, yardım toplanmasına, taşınmaz mal zilyetliğine ve </a:t>
            </a:r>
            <a:r>
              <a:rPr lang="tr-TR" dirty="0">
                <a:solidFill>
                  <a:srgbClr val="C00000"/>
                </a:solidFill>
                <a:ea typeface="Arial Unicode MS"/>
              </a:rPr>
              <a:t>sivil hava meydanları</a:t>
            </a:r>
            <a:r>
              <a:rPr lang="tr-TR" dirty="0">
                <a:ea typeface="Arial Unicode MS"/>
              </a:rPr>
              <a:t>, </a:t>
            </a:r>
            <a:r>
              <a:rPr lang="tr-TR" dirty="0">
                <a:solidFill>
                  <a:srgbClr val="C00000"/>
                </a:solidFill>
                <a:ea typeface="Arial Unicode MS"/>
              </a:rPr>
              <a:t>limanlar</a:t>
            </a:r>
            <a:r>
              <a:rPr lang="tr-TR" dirty="0">
                <a:ea typeface="Arial Unicode MS"/>
              </a:rPr>
              <a:t> ve sınır kapılarına ait mevzuatın uygulanmasını takip etmek, </a:t>
            </a:r>
            <a:endParaRPr lang="tr-TR" dirty="0">
              <a:ea typeface="Times New Roman" panose="02020603050405020304" pitchFamily="18" charset="0"/>
            </a:endParaRPr>
          </a:p>
          <a:p>
            <a:pPr>
              <a:spcBef>
                <a:spcPts val="600"/>
              </a:spcBef>
              <a:spcAft>
                <a:spcPts val="0"/>
              </a:spcAft>
            </a:pPr>
            <a:r>
              <a:rPr lang="tr-TR" dirty="0">
                <a:ea typeface="Arial Unicode MS"/>
              </a:rPr>
              <a:t>ç) Mülki protokol ve merasim hizmetlerini düzenlemek, …</a:t>
            </a:r>
            <a:endParaRPr lang="tr-TR" dirty="0">
              <a:ea typeface="Times New Roman" panose="02020603050405020304" pitchFamily="18" charset="0"/>
            </a:endParaRPr>
          </a:p>
          <a:p>
            <a:endParaRPr lang="tr-TR" b="1" dirty="0"/>
          </a:p>
          <a:p>
            <a:endParaRPr lang="tr-TR" b="1" dirty="0"/>
          </a:p>
          <a:p>
            <a:r>
              <a:rPr lang="tr-TR" b="1" dirty="0"/>
              <a:t>Personel Genel Müdürlüğü</a:t>
            </a:r>
            <a:endParaRPr lang="tr-TR" dirty="0"/>
          </a:p>
          <a:p>
            <a:r>
              <a:rPr lang="tr-TR" b="1" dirty="0"/>
              <a:t>MADDE 259 – </a:t>
            </a:r>
            <a:r>
              <a:rPr lang="tr-TR" dirty="0"/>
              <a:t>(1)</a:t>
            </a:r>
            <a:r>
              <a:rPr lang="tr-TR" b="1" dirty="0"/>
              <a:t> </a:t>
            </a:r>
            <a:r>
              <a:rPr lang="tr-TR" dirty="0"/>
              <a:t>Personel Genel Müdürlüğünün görev ve yetkileri şunlardır: </a:t>
            </a:r>
          </a:p>
          <a:p>
            <a:r>
              <a:rPr lang="tr-TR" dirty="0"/>
              <a:t>a) Bakanlığın personel planlaması ve personel politikasıyla ilgili çalışmalar yapmak, personel sisteminin geliştirilmesiyle ilgili tekliflerde bulunmak, </a:t>
            </a:r>
          </a:p>
          <a:p>
            <a:r>
              <a:rPr lang="tr-TR" dirty="0"/>
              <a:t>b) </a:t>
            </a:r>
            <a:r>
              <a:rPr lang="tr-TR" dirty="0">
                <a:solidFill>
                  <a:srgbClr val="C00000"/>
                </a:solidFill>
              </a:rPr>
              <a:t>Bakanlık personelinin atama, özlük ve emeklilik</a:t>
            </a:r>
            <a:r>
              <a:rPr lang="tr-TR" dirty="0"/>
              <a:t> işlemleriyle ilgili işleri yapmak,…</a:t>
            </a:r>
          </a:p>
        </p:txBody>
      </p:sp>
      <p:sp>
        <p:nvSpPr>
          <p:cNvPr id="8" name="7 Slayt Numarası Yer Tutucusu"/>
          <p:cNvSpPr>
            <a:spLocks noGrp="1"/>
          </p:cNvSpPr>
          <p:nvPr>
            <p:ph type="sldNum" sz="quarter" idx="10"/>
          </p:nvPr>
        </p:nvSpPr>
        <p:spPr/>
        <p:txBody>
          <a:bodyPr/>
          <a:lstStyle/>
          <a:p>
            <a:pPr>
              <a:defRPr/>
            </a:pPr>
            <a:fld id="{27C0EF29-6A5A-4172-928A-8BEBD19439E1}" type="slidenum">
              <a:rPr/>
              <a:pPr>
                <a:defRPr/>
              </a:pPr>
              <a:t>17</a:t>
            </a:fld>
            <a:endParaRPr dirty="0"/>
          </a:p>
        </p:txBody>
      </p:sp>
      <p:sp>
        <p:nvSpPr>
          <p:cNvPr id="3" name="Dikdörtgen 2">
            <a:extLst>
              <a:ext uri="{FF2B5EF4-FFF2-40B4-BE49-F238E27FC236}">
                <a16:creationId xmlns:a16="http://schemas.microsoft.com/office/drawing/2014/main" id="{D4038721-BF4A-429D-84B1-F1A6CD0C81B5}"/>
              </a:ext>
            </a:extLst>
          </p:cNvPr>
          <p:cNvSpPr/>
          <p:nvPr/>
        </p:nvSpPr>
        <p:spPr>
          <a:xfrm>
            <a:off x="1013631" y="116632"/>
            <a:ext cx="7920880"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chemeClr val="bg1"/>
                </a:solidFill>
                <a:effectLst>
                  <a:outerShdw blurRad="38100" dist="38100" dir="2700000" algn="tl">
                    <a:srgbClr val="000000">
                      <a:alpha val="43137"/>
                    </a:srgbClr>
                  </a:outerShdw>
                </a:effectLst>
              </a:rPr>
              <a:t>İçişleri Bakanlığı Teşkilatı</a:t>
            </a:r>
          </a:p>
        </p:txBody>
      </p:sp>
    </p:spTree>
    <p:extLst>
      <p:ext uri="{BB962C8B-B14F-4D97-AF65-F5344CB8AC3E}">
        <p14:creationId xmlns:p14="http://schemas.microsoft.com/office/powerpoint/2010/main" val="947833852"/>
      </p:ext>
    </p:extLst>
  </p:cSld>
  <p:clrMapOvr>
    <a:masterClrMapping/>
  </p:clrMapOvr>
  <p:transition spd="slow">
    <p:circle/>
    <p:sndAc>
      <p:stSnd>
        <p:snd r:embed="rId3" name="arrow.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115616" y="1268760"/>
            <a:ext cx="7704856" cy="5184576"/>
          </a:xfrm>
        </p:spPr>
        <p:txBody>
          <a:bodyPr/>
          <a:lstStyle/>
          <a:p>
            <a:pPr>
              <a:spcAft>
                <a:spcPts val="0"/>
              </a:spcAft>
            </a:pPr>
            <a:r>
              <a:rPr lang="tr-TR" b="1" dirty="0">
                <a:solidFill>
                  <a:srgbClr val="C00000"/>
                </a:solidFill>
                <a:ea typeface="Calibri" panose="020F0502020204030204" pitchFamily="34" charset="0"/>
              </a:rPr>
              <a:t>Güvenlik ve Acil Durumlar Koordinasyon Merkezi</a:t>
            </a:r>
            <a:endParaRPr lang="tr-TR" dirty="0">
              <a:ea typeface="Times New Roman" panose="02020603050405020304" pitchFamily="18" charset="0"/>
            </a:endParaRPr>
          </a:p>
          <a:p>
            <a:pPr>
              <a:spcAft>
                <a:spcPts val="0"/>
              </a:spcAft>
            </a:pPr>
            <a:r>
              <a:rPr lang="tr-TR" b="1" dirty="0">
                <a:ea typeface="Calibri" panose="020F0502020204030204" pitchFamily="34" charset="0"/>
              </a:rPr>
              <a:t>MADDE 263/A- </a:t>
            </a:r>
            <a:r>
              <a:rPr lang="tr-TR" dirty="0">
                <a:ea typeface="Calibri" panose="020F0502020204030204" pitchFamily="34" charset="0"/>
              </a:rPr>
              <a:t>(1) Güvenlik ve Acil Durumlar Koordinasyon Merkezinin görev ve yetkileri şunlardır:</a:t>
            </a:r>
            <a:endParaRPr lang="tr-TR" dirty="0">
              <a:ea typeface="Times New Roman" panose="02020603050405020304" pitchFamily="18" charset="0"/>
            </a:endParaRPr>
          </a:p>
          <a:p>
            <a:pPr>
              <a:spcAft>
                <a:spcPts val="0"/>
              </a:spcAft>
            </a:pPr>
            <a:r>
              <a:rPr lang="tr-TR" dirty="0">
                <a:ea typeface="Calibri" panose="020F0502020204030204" pitchFamily="34" charset="0"/>
              </a:rPr>
              <a:t>a) </a:t>
            </a:r>
            <a:r>
              <a:rPr lang="tr-TR" dirty="0">
                <a:solidFill>
                  <a:srgbClr val="C00000"/>
                </a:solidFill>
                <a:ea typeface="Calibri" panose="020F0502020204030204" pitchFamily="34" charset="0"/>
              </a:rPr>
              <a:t>Kamu düzeni ve güvenliğini</a:t>
            </a:r>
            <a:r>
              <a:rPr lang="tr-TR" dirty="0">
                <a:ea typeface="Calibri" panose="020F0502020204030204" pitchFamily="34" charset="0"/>
              </a:rPr>
              <a:t>, bireylerin temel hak ve hürriyetlerini, toplumun huzur ve güvenini temin etmeye </a:t>
            </a:r>
            <a:r>
              <a:rPr lang="tr-TR" dirty="0">
                <a:solidFill>
                  <a:srgbClr val="C00000"/>
                </a:solidFill>
                <a:ea typeface="Calibri" panose="020F0502020204030204" pitchFamily="34" charset="0"/>
              </a:rPr>
              <a:t>yönelik faaliyetler</a:t>
            </a:r>
            <a:r>
              <a:rPr lang="tr-TR" dirty="0">
                <a:ea typeface="Calibri" panose="020F0502020204030204" pitchFamily="34" charset="0"/>
              </a:rPr>
              <a:t> ile doğa, insan ve teknoloji kaynaklı </a:t>
            </a:r>
            <a:r>
              <a:rPr lang="tr-TR" dirty="0">
                <a:solidFill>
                  <a:srgbClr val="C00000"/>
                </a:solidFill>
                <a:ea typeface="Calibri" panose="020F0502020204030204" pitchFamily="34" charset="0"/>
              </a:rPr>
              <a:t>acil durumlarda</a:t>
            </a:r>
            <a:r>
              <a:rPr lang="tr-TR" dirty="0">
                <a:ea typeface="Calibri" panose="020F0502020204030204" pitchFamily="34" charset="0"/>
              </a:rPr>
              <a:t> ortaya çıkabilecek her türlü güvenlik riskinde, güvenlik odaklı olarak Bakanlık merkez birimleri, bağlı kuruluşlar, valilikler, mahalli idareler, diğer bakanlıklar, kurum ve kuruluşlar, özel sektör ve sivil toplum kuruluşları arasında </a:t>
            </a:r>
            <a:r>
              <a:rPr lang="tr-TR" dirty="0">
                <a:solidFill>
                  <a:srgbClr val="C00000"/>
                </a:solidFill>
                <a:ea typeface="Calibri" panose="020F0502020204030204" pitchFamily="34" charset="0"/>
              </a:rPr>
              <a:t>koordinasyon ve işbirliğini</a:t>
            </a:r>
            <a:r>
              <a:rPr lang="tr-TR" dirty="0">
                <a:ea typeface="Calibri" panose="020F0502020204030204" pitchFamily="34" charset="0"/>
              </a:rPr>
              <a:t> sağlamak,</a:t>
            </a:r>
            <a:endParaRPr lang="tr-TR" dirty="0">
              <a:ea typeface="Times New Roman" panose="02020603050405020304" pitchFamily="18" charset="0"/>
            </a:endParaRPr>
          </a:p>
          <a:p>
            <a:pPr>
              <a:spcAft>
                <a:spcPts val="0"/>
              </a:spcAft>
            </a:pPr>
            <a:r>
              <a:rPr lang="tr-TR" dirty="0">
                <a:ea typeface="Calibri" panose="020F0502020204030204" pitchFamily="34" charset="0"/>
              </a:rPr>
              <a:t>b) </a:t>
            </a:r>
            <a:r>
              <a:rPr lang="tr-TR" dirty="0">
                <a:solidFill>
                  <a:srgbClr val="C00000"/>
                </a:solidFill>
                <a:ea typeface="Calibri" panose="020F0502020204030204" pitchFamily="34" charset="0"/>
              </a:rPr>
              <a:t>Güvenlik ve güvenlik kaynaklı acil durumlarda </a:t>
            </a:r>
            <a:r>
              <a:rPr lang="tr-TR" dirty="0">
                <a:solidFill>
                  <a:srgbClr val="5B9BD5"/>
                </a:solidFill>
                <a:ea typeface="Calibri" panose="020F0502020204030204" pitchFamily="34" charset="0"/>
              </a:rPr>
              <a:t>bütünleşik bir yönetim anlayışı</a:t>
            </a:r>
            <a:r>
              <a:rPr lang="tr-TR" dirty="0">
                <a:ea typeface="Calibri" panose="020F0502020204030204" pitchFamily="34" charset="0"/>
              </a:rPr>
              <a:t> ile </a:t>
            </a:r>
            <a:r>
              <a:rPr lang="tr-TR" dirty="0">
                <a:solidFill>
                  <a:srgbClr val="70AD47"/>
                </a:solidFill>
                <a:ea typeface="Calibri" panose="020F0502020204030204" pitchFamily="34" charset="0"/>
              </a:rPr>
              <a:t>olay öncesi</a:t>
            </a:r>
            <a:r>
              <a:rPr lang="tr-TR" dirty="0">
                <a:ea typeface="Calibri" panose="020F0502020204030204" pitchFamily="34" charset="0"/>
              </a:rPr>
              <a:t>, </a:t>
            </a:r>
            <a:r>
              <a:rPr lang="tr-TR" dirty="0">
                <a:solidFill>
                  <a:srgbClr val="C00000"/>
                </a:solidFill>
                <a:ea typeface="Calibri" panose="020F0502020204030204" pitchFamily="34" charset="0"/>
              </a:rPr>
              <a:t>sırası </a:t>
            </a:r>
            <a:r>
              <a:rPr lang="tr-TR" dirty="0">
                <a:ea typeface="Calibri" panose="020F0502020204030204" pitchFamily="34" charset="0"/>
              </a:rPr>
              <a:t>ve </a:t>
            </a:r>
            <a:r>
              <a:rPr lang="tr-TR" dirty="0">
                <a:solidFill>
                  <a:srgbClr val="0070C0"/>
                </a:solidFill>
                <a:ea typeface="Calibri" panose="020F0502020204030204" pitchFamily="34" charset="0"/>
              </a:rPr>
              <a:t>sonrasında </a:t>
            </a:r>
            <a:r>
              <a:rPr lang="tr-TR" dirty="0">
                <a:solidFill>
                  <a:srgbClr val="C00000"/>
                </a:solidFill>
                <a:ea typeface="Calibri" panose="020F0502020204030204" pitchFamily="34" charset="0"/>
              </a:rPr>
              <a:t>yürütülecek faaliyetlerin</a:t>
            </a:r>
            <a:r>
              <a:rPr lang="tr-TR" dirty="0">
                <a:ea typeface="Calibri" panose="020F0502020204030204" pitchFamily="34" charset="0"/>
              </a:rPr>
              <a:t> yer aldığı </a:t>
            </a:r>
            <a:r>
              <a:rPr lang="tr-TR" dirty="0">
                <a:solidFill>
                  <a:srgbClr val="C00000"/>
                </a:solidFill>
                <a:ea typeface="Calibri" panose="020F0502020204030204" pitchFamily="34" charset="0"/>
              </a:rPr>
              <a:t>acil durum planlamasını yapmak, yaptırmak</a:t>
            </a:r>
            <a:r>
              <a:rPr lang="tr-TR" dirty="0">
                <a:ea typeface="Calibri" panose="020F0502020204030204" pitchFamily="34" charset="0"/>
              </a:rPr>
              <a:t> ve buna ilişkin uygulama tedbirlerini almak,</a:t>
            </a:r>
            <a:endParaRPr lang="tr-TR" dirty="0">
              <a:ea typeface="Times New Roman" panose="02020603050405020304" pitchFamily="18" charset="0"/>
            </a:endParaRPr>
          </a:p>
          <a:p>
            <a:pPr>
              <a:spcAft>
                <a:spcPts val="0"/>
              </a:spcAft>
            </a:pPr>
            <a:r>
              <a:rPr lang="tr-TR" dirty="0">
                <a:ea typeface="Calibri" panose="020F0502020204030204" pitchFamily="34" charset="0"/>
              </a:rPr>
              <a:t>c) Sivil savunma ve seferberlik hizmetlerine ilişkin görevleri yerine getirmek…</a:t>
            </a:r>
            <a:endParaRPr lang="tr-TR" dirty="0">
              <a:ea typeface="Times New Roman" panose="02020603050405020304" pitchFamily="18" charset="0"/>
            </a:endParaRPr>
          </a:p>
        </p:txBody>
      </p:sp>
      <p:sp>
        <p:nvSpPr>
          <p:cNvPr id="8" name="7 Slayt Numarası Yer Tutucusu"/>
          <p:cNvSpPr>
            <a:spLocks noGrp="1"/>
          </p:cNvSpPr>
          <p:nvPr>
            <p:ph type="sldNum" sz="quarter" idx="10"/>
          </p:nvPr>
        </p:nvSpPr>
        <p:spPr/>
        <p:txBody>
          <a:bodyPr/>
          <a:lstStyle/>
          <a:p>
            <a:pPr>
              <a:defRPr/>
            </a:pPr>
            <a:fld id="{27C0EF29-6A5A-4172-928A-8BEBD19439E1}" type="slidenum">
              <a:rPr/>
              <a:pPr>
                <a:defRPr/>
              </a:pPr>
              <a:t>18</a:t>
            </a:fld>
            <a:endParaRPr dirty="0"/>
          </a:p>
        </p:txBody>
      </p:sp>
      <p:sp>
        <p:nvSpPr>
          <p:cNvPr id="3" name="Dikdörtgen 2">
            <a:extLst>
              <a:ext uri="{FF2B5EF4-FFF2-40B4-BE49-F238E27FC236}">
                <a16:creationId xmlns:a16="http://schemas.microsoft.com/office/drawing/2014/main" id="{D4038721-BF4A-429D-84B1-F1A6CD0C81B5}"/>
              </a:ext>
            </a:extLst>
          </p:cNvPr>
          <p:cNvSpPr/>
          <p:nvPr/>
        </p:nvSpPr>
        <p:spPr>
          <a:xfrm>
            <a:off x="1013631" y="116632"/>
            <a:ext cx="7920880"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chemeClr val="bg1"/>
                </a:solidFill>
                <a:effectLst>
                  <a:outerShdw blurRad="38100" dist="38100" dir="2700000" algn="tl">
                    <a:srgbClr val="000000">
                      <a:alpha val="43137"/>
                    </a:srgbClr>
                  </a:outerShdw>
                </a:effectLst>
              </a:rPr>
              <a:t>İçişleri Bakanlığı Teşkilatı</a:t>
            </a:r>
          </a:p>
        </p:txBody>
      </p:sp>
    </p:spTree>
    <p:extLst>
      <p:ext uri="{BB962C8B-B14F-4D97-AF65-F5344CB8AC3E}">
        <p14:creationId xmlns:p14="http://schemas.microsoft.com/office/powerpoint/2010/main" val="4273047529"/>
      </p:ext>
    </p:extLst>
  </p:cSld>
  <p:clrMapOvr>
    <a:masterClrMapping/>
  </p:clrMapOvr>
  <p:transition spd="slow">
    <p:circle/>
    <p:sndAc>
      <p:stSnd>
        <p:snd r:embed="rId3" name="arrow.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013630" y="980728"/>
            <a:ext cx="7806841" cy="5472608"/>
          </a:xfrm>
        </p:spPr>
        <p:txBody>
          <a:bodyPr/>
          <a:lstStyle/>
          <a:p>
            <a:pPr>
              <a:spcBef>
                <a:spcPts val="1200"/>
              </a:spcBef>
              <a:spcAft>
                <a:spcPts val="0"/>
              </a:spcAft>
            </a:pPr>
            <a:r>
              <a:rPr lang="tr-TR" b="1" dirty="0">
                <a:ea typeface="Times New Roman" panose="02020603050405020304" pitchFamily="18" charset="0"/>
              </a:rPr>
              <a:t>Taşra teşkilatı</a:t>
            </a:r>
            <a:endParaRPr lang="tr-TR" dirty="0">
              <a:ea typeface="Times New Roman" panose="02020603050405020304" pitchFamily="18" charset="0"/>
            </a:endParaRPr>
          </a:p>
          <a:p>
            <a:pPr>
              <a:spcBef>
                <a:spcPts val="1200"/>
              </a:spcBef>
              <a:spcAft>
                <a:spcPts val="0"/>
              </a:spcAft>
            </a:pPr>
            <a:r>
              <a:rPr lang="tr-TR" b="1" dirty="0">
                <a:ea typeface="Times New Roman" panose="02020603050405020304" pitchFamily="18" charset="0"/>
              </a:rPr>
              <a:t>MADDE 271– </a:t>
            </a:r>
            <a:r>
              <a:rPr lang="tr-TR" dirty="0">
                <a:ea typeface="Times New Roman" panose="02020603050405020304" pitchFamily="18" charset="0"/>
              </a:rPr>
              <a:t>(1)</a:t>
            </a:r>
            <a:r>
              <a:rPr lang="tr-TR" b="1" dirty="0">
                <a:ea typeface="Times New Roman" panose="02020603050405020304" pitchFamily="18" charset="0"/>
              </a:rPr>
              <a:t> </a:t>
            </a:r>
            <a:r>
              <a:rPr lang="tr-TR" dirty="0">
                <a:solidFill>
                  <a:srgbClr val="C00000"/>
                </a:solidFill>
                <a:ea typeface="Times New Roman" panose="02020603050405020304" pitchFamily="18" charset="0"/>
              </a:rPr>
              <a:t>Bakanlık taşra teşkilatı kurmaya yetkilidir</a:t>
            </a:r>
            <a:r>
              <a:rPr lang="tr-TR" dirty="0">
                <a:ea typeface="Times New Roman" panose="02020603050405020304" pitchFamily="18" charset="0"/>
              </a:rPr>
              <a:t>.</a:t>
            </a:r>
          </a:p>
          <a:p>
            <a:pPr>
              <a:spcBef>
                <a:spcPts val="1200"/>
              </a:spcBef>
              <a:spcAft>
                <a:spcPts val="0"/>
              </a:spcAft>
            </a:pPr>
            <a:r>
              <a:rPr lang="tr-TR" dirty="0">
                <a:ea typeface="Times New Roman" panose="02020603050405020304" pitchFamily="18" charset="0"/>
              </a:rPr>
              <a:t>(2) Bakanlık, nüfus ve vatandaşlık hizmetlerini yürütmek üzere, illerde il nüfus ve vatandaşlık müdürlükleri, ilçelerde ilçe nüfus müdürlükleri kurabilir…. </a:t>
            </a:r>
          </a:p>
          <a:p>
            <a:pPr>
              <a:spcBef>
                <a:spcPts val="1200"/>
              </a:spcBef>
              <a:spcAft>
                <a:spcPts val="0"/>
              </a:spcAft>
            </a:pPr>
            <a:r>
              <a:rPr lang="tr-TR" dirty="0">
                <a:ea typeface="Times New Roman" panose="02020603050405020304" pitchFamily="18" charset="0"/>
              </a:rPr>
              <a:t>(3) </a:t>
            </a:r>
            <a:r>
              <a:rPr lang="tr-TR" dirty="0">
                <a:solidFill>
                  <a:srgbClr val="4472C4"/>
                </a:solidFill>
                <a:ea typeface="Times New Roman" panose="02020603050405020304" pitchFamily="18" charset="0"/>
              </a:rPr>
              <a:t>Güvenlik politikaları ve </a:t>
            </a:r>
            <a:r>
              <a:rPr lang="tr-TR" dirty="0" err="1">
                <a:solidFill>
                  <a:srgbClr val="4472C4"/>
                </a:solidFill>
                <a:ea typeface="Times New Roman" panose="02020603050405020304" pitchFamily="18" charset="0"/>
              </a:rPr>
              <a:t>sosyo</a:t>
            </a:r>
            <a:r>
              <a:rPr lang="tr-TR" dirty="0">
                <a:solidFill>
                  <a:srgbClr val="4472C4"/>
                </a:solidFill>
                <a:ea typeface="Times New Roman" panose="02020603050405020304" pitchFamily="18" charset="0"/>
              </a:rPr>
              <a:t>-ekonomik politikaların uyumlu bir şekilde yürütülmesi </a:t>
            </a:r>
            <a:r>
              <a:rPr lang="tr-TR" dirty="0">
                <a:ea typeface="Times New Roman" panose="02020603050405020304" pitchFamily="18" charset="0"/>
              </a:rPr>
              <a:t>ve </a:t>
            </a:r>
            <a:r>
              <a:rPr lang="tr-TR" dirty="0">
                <a:solidFill>
                  <a:srgbClr val="7030A0"/>
                </a:solidFill>
                <a:ea typeface="Times New Roman" panose="02020603050405020304" pitchFamily="18" charset="0"/>
              </a:rPr>
              <a:t>Güvenlik ve Acil Durumlar Koordinasyon Merkezinin görevlerinin yerine getirilmesi </a:t>
            </a:r>
            <a:r>
              <a:rPr lang="tr-TR" dirty="0">
                <a:ea typeface="Times New Roman" panose="02020603050405020304" pitchFamily="18" charset="0"/>
              </a:rPr>
              <a:t>amacıyla </a:t>
            </a:r>
            <a:r>
              <a:rPr lang="tr-TR" dirty="0">
                <a:solidFill>
                  <a:srgbClr val="538135"/>
                </a:solidFill>
                <a:ea typeface="Times New Roman" panose="02020603050405020304" pitchFamily="18" charset="0"/>
              </a:rPr>
              <a:t>illerde İl Sosyal Etüt ve Proje Müdürlüğü kurulmuştur</a:t>
            </a:r>
            <a:r>
              <a:rPr lang="tr-TR" dirty="0">
                <a:ea typeface="Times New Roman" panose="02020603050405020304" pitchFamily="18" charset="0"/>
              </a:rPr>
              <a:t>. Bu amaçla, ihtiyaç duyulan ilçelerde valiliğin teklifi ve Bakanlığın onayı ile büro kurulabilir. </a:t>
            </a:r>
            <a:r>
              <a:rPr lang="tr-TR" u="sng" dirty="0">
                <a:solidFill>
                  <a:srgbClr val="C00000"/>
                </a:solidFill>
                <a:ea typeface="Times New Roman" panose="02020603050405020304" pitchFamily="18" charset="0"/>
              </a:rPr>
              <a:t>Valilik; kadro, yer ve unvanlarına bakılmaksızın ihtiyaç durumuna göre uzman, sözleşmeli personel ve memurları bu birimlerde görevlendirmeye yetkilidir.</a:t>
            </a:r>
            <a:endParaRPr lang="tr-TR" dirty="0">
              <a:ea typeface="Times New Roman" panose="02020603050405020304" pitchFamily="18" charset="0"/>
            </a:endParaRPr>
          </a:p>
          <a:p>
            <a:pPr>
              <a:spcBef>
                <a:spcPts val="1200"/>
              </a:spcBef>
              <a:spcAft>
                <a:spcPts val="0"/>
              </a:spcAft>
            </a:pPr>
            <a:r>
              <a:rPr lang="tr-TR" dirty="0">
                <a:ea typeface="Times New Roman" panose="02020603050405020304" pitchFamily="18" charset="0"/>
              </a:rPr>
              <a:t>(4)</a:t>
            </a:r>
            <a:r>
              <a:rPr lang="tr-TR" b="1" dirty="0">
                <a:ea typeface="Times New Roman" panose="02020603050405020304" pitchFamily="18" charset="0"/>
              </a:rPr>
              <a:t> </a:t>
            </a:r>
            <a:r>
              <a:rPr lang="tr-TR" dirty="0">
                <a:ea typeface="Times New Roman" panose="02020603050405020304" pitchFamily="18" charset="0"/>
              </a:rPr>
              <a:t>Tüm acil çağrıları karşılamak, sevk ve koordinasyonu sağlamak üzere </a:t>
            </a:r>
            <a:r>
              <a:rPr lang="tr-TR" dirty="0">
                <a:solidFill>
                  <a:srgbClr val="C00000"/>
                </a:solidFill>
                <a:ea typeface="Times New Roman" panose="02020603050405020304" pitchFamily="18" charset="0"/>
              </a:rPr>
              <a:t>büyükşehir belediyesi bulunan illerde yatırım izleme ve koordinasyon başkanlığı bünyesinde</a:t>
            </a:r>
            <a:r>
              <a:rPr lang="tr-TR" dirty="0">
                <a:ea typeface="Times New Roman" panose="02020603050405020304" pitchFamily="18" charset="0"/>
              </a:rPr>
              <a:t>, </a:t>
            </a:r>
            <a:r>
              <a:rPr lang="tr-TR" dirty="0">
                <a:solidFill>
                  <a:srgbClr val="0070C0"/>
                </a:solidFill>
                <a:ea typeface="Times New Roman" panose="02020603050405020304" pitchFamily="18" charset="0"/>
              </a:rPr>
              <a:t>diğer illerde ise valilikler bünyesinde </a:t>
            </a:r>
            <a:r>
              <a:rPr lang="tr-TR" dirty="0">
                <a:solidFill>
                  <a:srgbClr val="C00000"/>
                </a:solidFill>
                <a:ea typeface="Times New Roman" panose="02020603050405020304" pitchFamily="18" charset="0"/>
              </a:rPr>
              <a:t>112 Acil Çağrı merkezleri </a:t>
            </a:r>
            <a:r>
              <a:rPr lang="tr-TR" dirty="0">
                <a:ea typeface="Times New Roman" panose="02020603050405020304" pitchFamily="18" charset="0"/>
              </a:rPr>
              <a:t>kurulur…. Yeterli personel bulunmaması halinde valilik kadro, yer ve unvanlarına bakmaksızın uzman, sözleşmeli personel ve memurları bu merkezlerde görevlendirebilir. …</a:t>
            </a:r>
          </a:p>
        </p:txBody>
      </p:sp>
      <p:sp>
        <p:nvSpPr>
          <p:cNvPr id="8" name="7 Slayt Numarası Yer Tutucusu"/>
          <p:cNvSpPr>
            <a:spLocks noGrp="1"/>
          </p:cNvSpPr>
          <p:nvPr>
            <p:ph type="sldNum" sz="quarter" idx="10"/>
          </p:nvPr>
        </p:nvSpPr>
        <p:spPr/>
        <p:txBody>
          <a:bodyPr/>
          <a:lstStyle/>
          <a:p>
            <a:pPr>
              <a:defRPr/>
            </a:pPr>
            <a:fld id="{27C0EF29-6A5A-4172-928A-8BEBD19439E1}" type="slidenum">
              <a:rPr/>
              <a:pPr>
                <a:defRPr/>
              </a:pPr>
              <a:t>19</a:t>
            </a:fld>
            <a:endParaRPr dirty="0"/>
          </a:p>
        </p:txBody>
      </p:sp>
      <p:sp>
        <p:nvSpPr>
          <p:cNvPr id="3" name="Dikdörtgen 2">
            <a:extLst>
              <a:ext uri="{FF2B5EF4-FFF2-40B4-BE49-F238E27FC236}">
                <a16:creationId xmlns:a16="http://schemas.microsoft.com/office/drawing/2014/main" id="{D4038721-BF4A-429D-84B1-F1A6CD0C81B5}"/>
              </a:ext>
            </a:extLst>
          </p:cNvPr>
          <p:cNvSpPr/>
          <p:nvPr/>
        </p:nvSpPr>
        <p:spPr>
          <a:xfrm>
            <a:off x="1013631" y="116632"/>
            <a:ext cx="7920880"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chemeClr val="bg1"/>
                </a:solidFill>
                <a:effectLst>
                  <a:outerShdw blurRad="38100" dist="38100" dir="2700000" algn="tl">
                    <a:srgbClr val="000000">
                      <a:alpha val="43137"/>
                    </a:srgbClr>
                  </a:outerShdw>
                </a:effectLst>
              </a:rPr>
              <a:t>İçişleri Bakanlığı Teşkilatı</a:t>
            </a:r>
          </a:p>
        </p:txBody>
      </p:sp>
    </p:spTree>
    <p:extLst>
      <p:ext uri="{BB962C8B-B14F-4D97-AF65-F5344CB8AC3E}">
        <p14:creationId xmlns:p14="http://schemas.microsoft.com/office/powerpoint/2010/main" val="1277965301"/>
      </p:ext>
    </p:extLst>
  </p:cSld>
  <p:clrMapOvr>
    <a:masterClrMapping/>
  </p:clrMapOvr>
  <p:transition spd="slow">
    <p:circle/>
    <p:sndAc>
      <p:stSnd>
        <p:snd r:embed="rId3" name="arrow.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022897" y="784682"/>
            <a:ext cx="7932365" cy="5616922"/>
          </a:xfrm>
        </p:spPr>
        <p:txBody>
          <a:bodyPr/>
          <a:lstStyle/>
          <a:p>
            <a:pPr algn="ctr">
              <a:spcAft>
                <a:spcPts val="0"/>
              </a:spcAft>
            </a:pPr>
            <a:r>
              <a:rPr lang="tr-TR" b="1" dirty="0">
                <a:ea typeface="Times New Roman" panose="02020603050405020304" pitchFamily="18" charset="0"/>
              </a:rPr>
              <a:t>BİRİNCİ KISIM</a:t>
            </a:r>
            <a:endParaRPr lang="tr-TR" dirty="0">
              <a:ea typeface="Times New Roman" panose="02020603050405020304" pitchFamily="18" charset="0"/>
            </a:endParaRPr>
          </a:p>
          <a:p>
            <a:pPr algn="ctr"/>
            <a:r>
              <a:rPr lang="tr-TR" b="1" dirty="0">
                <a:ea typeface="Times New Roman" panose="02020603050405020304" pitchFamily="18" charset="0"/>
              </a:rPr>
              <a:t>CUMHURBAŞKANLIĞI MAKAMI</a:t>
            </a:r>
          </a:p>
          <a:p>
            <a:pPr>
              <a:spcAft>
                <a:spcPts val="0"/>
              </a:spcAft>
            </a:pPr>
            <a:r>
              <a:rPr lang="tr-TR" b="1" dirty="0">
                <a:ea typeface="Times New Roman" panose="02020603050405020304" pitchFamily="18" charset="0"/>
              </a:rPr>
              <a:t>Cumhurbaşkanı</a:t>
            </a:r>
            <a:endParaRPr lang="tr-TR" dirty="0">
              <a:ea typeface="Times New Roman" panose="02020603050405020304" pitchFamily="18" charset="0"/>
            </a:endParaRPr>
          </a:p>
          <a:p>
            <a:pPr>
              <a:spcAft>
                <a:spcPts val="0"/>
              </a:spcAft>
            </a:pPr>
            <a:r>
              <a:rPr lang="tr-TR" b="1" dirty="0">
                <a:ea typeface="Arial Unicode MS"/>
              </a:rPr>
              <a:t>MADDE 1</a:t>
            </a:r>
            <a:r>
              <a:rPr lang="tr-TR" dirty="0">
                <a:ea typeface="Arial Unicode MS"/>
              </a:rPr>
              <a:t>- (1) Cumhurbaşkanı </a:t>
            </a:r>
            <a:r>
              <a:rPr lang="tr-TR" dirty="0">
                <a:solidFill>
                  <a:srgbClr val="C00000"/>
                </a:solidFill>
                <a:ea typeface="Arial Unicode MS"/>
              </a:rPr>
              <a:t>Devletin başıdır. Yürütme yetkisi</a:t>
            </a:r>
            <a:r>
              <a:rPr lang="tr-TR" dirty="0">
                <a:ea typeface="Arial Unicode MS"/>
              </a:rPr>
              <a:t> Cumhurbaşkanına aittir. </a:t>
            </a:r>
            <a:endParaRPr lang="tr-TR" dirty="0">
              <a:ea typeface="Times New Roman" panose="02020603050405020304" pitchFamily="18" charset="0"/>
            </a:endParaRPr>
          </a:p>
          <a:p>
            <a:pPr>
              <a:spcAft>
                <a:spcPts val="0"/>
              </a:spcAft>
            </a:pPr>
            <a:r>
              <a:rPr lang="tr-TR" dirty="0">
                <a:ea typeface="Arial Unicode MS"/>
              </a:rPr>
              <a:t>(2) Cumhurbaşkanı, </a:t>
            </a:r>
            <a:r>
              <a:rPr lang="tr-TR" dirty="0">
                <a:solidFill>
                  <a:srgbClr val="C00000"/>
                </a:solidFill>
                <a:ea typeface="Arial Unicode MS"/>
              </a:rPr>
              <a:t>Devlet başkanı sıfatıyla</a:t>
            </a:r>
            <a:r>
              <a:rPr lang="tr-TR" dirty="0">
                <a:ea typeface="Arial Unicode MS"/>
              </a:rPr>
              <a:t> Türkiye Cumhuriyetini ve Türk Milletinin birliğini temsil eder; Anayasanın uygulanmasını, Devlet organlarının düzenli ve uyumlu çalışmasını temin eder. …</a:t>
            </a:r>
            <a:endParaRPr lang="tr-TR" dirty="0">
              <a:ea typeface="Times New Roman" panose="02020603050405020304" pitchFamily="18" charset="0"/>
            </a:endParaRPr>
          </a:p>
          <a:p>
            <a:pPr>
              <a:spcAft>
                <a:spcPts val="0"/>
              </a:spcAft>
            </a:pPr>
            <a:r>
              <a:rPr lang="tr-TR" dirty="0">
                <a:ea typeface="Arial Unicode MS"/>
              </a:rPr>
              <a:t>Cumhurbaşkanı </a:t>
            </a:r>
            <a:r>
              <a:rPr lang="tr-TR" dirty="0">
                <a:solidFill>
                  <a:srgbClr val="C00000"/>
                </a:solidFill>
                <a:ea typeface="Arial Unicode MS"/>
              </a:rPr>
              <a:t>Özel Kalem Müdürüne büyükelçi unvanı</a:t>
            </a:r>
            <a:r>
              <a:rPr lang="tr-TR" dirty="0">
                <a:ea typeface="Times New Roman" panose="02020603050405020304" pitchFamily="18" charset="0"/>
              </a:rPr>
              <a:t> verilir. …</a:t>
            </a:r>
          </a:p>
          <a:p>
            <a:pPr>
              <a:spcAft>
                <a:spcPts val="0"/>
              </a:spcAft>
            </a:pPr>
            <a:r>
              <a:rPr lang="tr-TR" dirty="0">
                <a:ea typeface="Arial Unicode MS"/>
              </a:rPr>
              <a:t>Cumhurbaşkanı, özel bilgi ve uzmanlık gerektiren konularda, dış ülkelerde veya uluslararası kuruluşlar nezdinde özel bir görevi ifa etmek üzere özel temsilci görevlendirebilir. Bu şekilde </a:t>
            </a:r>
            <a:r>
              <a:rPr lang="tr-TR" dirty="0">
                <a:solidFill>
                  <a:srgbClr val="C00000"/>
                </a:solidFill>
                <a:ea typeface="Arial Unicode MS"/>
              </a:rPr>
              <a:t>görevlendirileceklere Büyükelçi unvanı verilebilir</a:t>
            </a:r>
            <a:r>
              <a:rPr lang="tr-TR" dirty="0">
                <a:ea typeface="Arial Unicode MS"/>
              </a:rPr>
              <a:t>. …</a:t>
            </a:r>
          </a:p>
          <a:p>
            <a:pPr>
              <a:spcAft>
                <a:spcPts val="0"/>
              </a:spcAft>
            </a:pPr>
            <a:r>
              <a:rPr lang="tr-TR" b="1" dirty="0">
                <a:ea typeface="Arial Unicode MS"/>
              </a:rPr>
              <a:t>MADDE 5 - </a:t>
            </a:r>
            <a:r>
              <a:rPr lang="tr-TR" dirty="0">
                <a:ea typeface="Arial Unicode MS"/>
              </a:rPr>
              <a:t>(1) </a:t>
            </a:r>
            <a:r>
              <a:rPr lang="tr-TR" dirty="0">
                <a:solidFill>
                  <a:srgbClr val="C00000"/>
                </a:solidFill>
                <a:ea typeface="Arial Unicode MS"/>
              </a:rPr>
              <a:t>En yüksek Devlet memuru olan</a:t>
            </a:r>
            <a:r>
              <a:rPr lang="tr-TR" i="1" dirty="0">
                <a:ea typeface="Arial Unicode MS"/>
              </a:rPr>
              <a:t> </a:t>
            </a:r>
            <a:r>
              <a:rPr lang="tr-TR" dirty="0">
                <a:solidFill>
                  <a:srgbClr val="C00000"/>
                </a:solidFill>
                <a:ea typeface="Arial Unicode MS"/>
              </a:rPr>
              <a:t>İdari İşler Başkanı</a:t>
            </a:r>
            <a:r>
              <a:rPr lang="tr-TR" dirty="0">
                <a:ea typeface="Arial Unicode MS"/>
              </a:rPr>
              <a:t>, Cumhurbaşkanlığı İdari İşler Başkanlığının en üst amiridir. … İdari İşler Başkanlığının birimleri aşağıda gösterilmiştir.</a:t>
            </a:r>
            <a:endParaRPr lang="tr-TR" dirty="0">
              <a:ea typeface="Times New Roman" panose="02020603050405020304" pitchFamily="18" charset="0"/>
            </a:endParaRPr>
          </a:p>
          <a:p>
            <a:pPr>
              <a:spcAft>
                <a:spcPts val="0"/>
              </a:spcAft>
            </a:pPr>
            <a:r>
              <a:rPr lang="tr-TR" dirty="0">
                <a:ea typeface="Arial Unicode MS"/>
              </a:rPr>
              <a:t>a) Hukuk ve Mevzuat Genel Müdürlüğü</a:t>
            </a:r>
            <a:endParaRPr lang="tr-TR" dirty="0">
              <a:ea typeface="Times New Roman" panose="02020603050405020304" pitchFamily="18" charset="0"/>
            </a:endParaRPr>
          </a:p>
          <a:p>
            <a:pPr>
              <a:spcBef>
                <a:spcPts val="0"/>
              </a:spcBef>
              <a:spcAft>
                <a:spcPts val="0"/>
              </a:spcAft>
            </a:pPr>
            <a:r>
              <a:rPr lang="tr-TR" dirty="0">
                <a:ea typeface="Arial Unicode MS"/>
              </a:rPr>
              <a:t>b) Personel ve Prensipler Genel Müdürlüğü</a:t>
            </a:r>
            <a:endParaRPr lang="tr-TR" dirty="0">
              <a:ea typeface="Times New Roman" panose="02020603050405020304" pitchFamily="18" charset="0"/>
            </a:endParaRPr>
          </a:p>
          <a:p>
            <a:pPr>
              <a:spcBef>
                <a:spcPts val="0"/>
              </a:spcBef>
              <a:spcAft>
                <a:spcPts val="0"/>
              </a:spcAft>
            </a:pPr>
            <a:r>
              <a:rPr lang="tr-TR" dirty="0">
                <a:ea typeface="Arial Unicode MS"/>
              </a:rPr>
              <a:t>c) Güvenlik İşleri Genel Müdürlüğü</a:t>
            </a:r>
            <a:endParaRPr lang="tr-TR" dirty="0">
              <a:ea typeface="Times New Roman" panose="02020603050405020304" pitchFamily="18" charset="0"/>
            </a:endParaRPr>
          </a:p>
          <a:p>
            <a:pPr>
              <a:spcBef>
                <a:spcPts val="0"/>
              </a:spcBef>
              <a:spcAft>
                <a:spcPts val="0"/>
              </a:spcAft>
            </a:pPr>
            <a:r>
              <a:rPr lang="tr-TR" dirty="0">
                <a:ea typeface="Arial Unicode MS"/>
              </a:rPr>
              <a:t>ç) Destek ve Mali Hizmetler Genel Müdürlüğü</a:t>
            </a:r>
            <a:endParaRPr lang="tr-TR" dirty="0">
              <a:ea typeface="Times New Roman" panose="02020603050405020304" pitchFamily="18" charset="0"/>
            </a:endParaRPr>
          </a:p>
          <a:p>
            <a:pPr>
              <a:spcBef>
                <a:spcPts val="0"/>
              </a:spcBef>
              <a:spcAft>
                <a:spcPts val="0"/>
              </a:spcAft>
            </a:pPr>
            <a:r>
              <a:rPr lang="tr-TR" dirty="0">
                <a:ea typeface="Arial Unicode MS"/>
              </a:rPr>
              <a:t>d) Koruma Hizmetleri Genel Müdürlüğü</a:t>
            </a:r>
            <a:endParaRPr lang="tr-TR" dirty="0">
              <a:ea typeface="Times New Roman" panose="02020603050405020304" pitchFamily="18" charset="0"/>
            </a:endParaRPr>
          </a:p>
        </p:txBody>
      </p:sp>
      <p:sp>
        <p:nvSpPr>
          <p:cNvPr id="8" name="7 Slayt Numarası Yer Tutucusu"/>
          <p:cNvSpPr>
            <a:spLocks noGrp="1"/>
          </p:cNvSpPr>
          <p:nvPr>
            <p:ph type="sldNum" sz="quarter" idx="10"/>
          </p:nvPr>
        </p:nvSpPr>
        <p:spPr/>
        <p:txBody>
          <a:bodyPr/>
          <a:lstStyle/>
          <a:p>
            <a:pPr>
              <a:defRPr/>
            </a:pPr>
            <a:fld id="{27C0EF29-6A5A-4172-928A-8BEBD19439E1}" type="slidenum">
              <a:rPr/>
              <a:pPr>
                <a:defRPr/>
              </a:pPr>
              <a:t>2</a:t>
            </a:fld>
            <a:endParaRPr dirty="0"/>
          </a:p>
        </p:txBody>
      </p:sp>
      <p:sp>
        <p:nvSpPr>
          <p:cNvPr id="5" name="Dikdörtgen 4">
            <a:extLst>
              <a:ext uri="{FF2B5EF4-FFF2-40B4-BE49-F238E27FC236}">
                <a16:creationId xmlns:a16="http://schemas.microsoft.com/office/drawing/2014/main" id="{64DC6D59-B4A9-4AED-ACE5-774CCC2CC89E}"/>
              </a:ext>
            </a:extLst>
          </p:cNvPr>
          <p:cNvSpPr/>
          <p:nvPr/>
        </p:nvSpPr>
        <p:spPr>
          <a:xfrm>
            <a:off x="1007270" y="219998"/>
            <a:ext cx="7920880"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rgbClr val="0070C0"/>
                </a:solidFill>
                <a:effectLst>
                  <a:outerShdw blurRad="38100" dist="38100" dir="2700000" algn="tl">
                    <a:srgbClr val="000000">
                      <a:alpha val="43137"/>
                    </a:srgbClr>
                  </a:outerShdw>
                </a:effectLst>
              </a:rPr>
              <a:t>Cumhurbaşkanlığı Teşkilatı	</a:t>
            </a:r>
          </a:p>
        </p:txBody>
      </p:sp>
    </p:spTree>
    <p:extLst>
      <p:ext uri="{BB962C8B-B14F-4D97-AF65-F5344CB8AC3E}">
        <p14:creationId xmlns:p14="http://schemas.microsoft.com/office/powerpoint/2010/main" val="4019551837"/>
      </p:ext>
    </p:extLst>
  </p:cSld>
  <p:clrMapOvr>
    <a:masterClrMapping/>
  </p:clrMapOvr>
  <p:transition spd="slow">
    <p:circle/>
    <p:sndAc>
      <p:stSnd>
        <p:snd r:embed="rId3" name="arrow.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020768" y="800856"/>
            <a:ext cx="7799704" cy="5724487"/>
          </a:xfrm>
        </p:spPr>
        <p:txBody>
          <a:bodyPr/>
          <a:lstStyle/>
          <a:p>
            <a:r>
              <a:rPr lang="tr-TR" b="1" dirty="0"/>
              <a:t>Yatırım İzleme ve Koordinasyon Başkanlığı (YİKOB)</a:t>
            </a:r>
            <a:endParaRPr lang="tr-TR" dirty="0"/>
          </a:p>
          <a:p>
            <a:r>
              <a:rPr lang="tr-TR" b="1" dirty="0"/>
              <a:t>MADDE 273 –</a:t>
            </a:r>
            <a:r>
              <a:rPr lang="tr-TR" dirty="0"/>
              <a:t> (1) Büyükşehir belediyelerinin bulunduğu illerde kamu kurum ve kuruluşlarının </a:t>
            </a:r>
            <a:r>
              <a:rPr lang="tr-TR" dirty="0">
                <a:solidFill>
                  <a:srgbClr val="C00000"/>
                </a:solidFill>
              </a:rPr>
              <a:t>yatırım ve hizmetlerinin etkin olarak yapılması</a:t>
            </a:r>
            <a:r>
              <a:rPr lang="tr-TR" dirty="0"/>
              <a:t>, </a:t>
            </a:r>
            <a:r>
              <a:rPr lang="tr-TR" dirty="0">
                <a:solidFill>
                  <a:srgbClr val="C00000"/>
                </a:solidFill>
              </a:rPr>
              <a:t>izlenmesi ve koordinasyonu</a:t>
            </a:r>
            <a:r>
              <a:rPr lang="tr-TR" dirty="0"/>
              <a:t>, acil çağrı, afet ve acil yardım hizmetlerinin koordinasyonu ve yürütülmesi, ilin tanıtımı, gerektiğinde </a:t>
            </a:r>
            <a:r>
              <a:rPr lang="tr-TR" dirty="0">
                <a:solidFill>
                  <a:srgbClr val="C00000"/>
                </a:solidFill>
              </a:rPr>
              <a:t>merkezi idarenin taşrada yapacağı yatırımların yapılması </a:t>
            </a:r>
            <a:r>
              <a:rPr lang="tr-TR" dirty="0"/>
              <a:t>ve koordine edilmesi, temsil, tören, ödüllendirme ve protokol hizmetlerinin yürütülmesi, ildeki kamu kurum ve kuruluşlarına rehberlik edilmesi ve bunların denetlenmesini gerçekleştirmek üzere valiye bağlı olarak </a:t>
            </a:r>
            <a:r>
              <a:rPr lang="tr-TR" dirty="0">
                <a:solidFill>
                  <a:srgbClr val="C00000"/>
                </a:solidFill>
              </a:rPr>
              <a:t>kamu tüzel kişiliğini haiz </a:t>
            </a:r>
            <a:r>
              <a:rPr lang="tr-TR" dirty="0"/>
              <a:t>ve özel bütçeli Yatırım İzleme ve Koordinasyon Başkanlığı kurulmuştur. …</a:t>
            </a:r>
          </a:p>
          <a:p>
            <a:pPr>
              <a:spcAft>
                <a:spcPts val="0"/>
              </a:spcAft>
            </a:pPr>
            <a:r>
              <a:rPr lang="tr-TR" dirty="0">
                <a:ea typeface="Times New Roman" panose="02020603050405020304" pitchFamily="18" charset="0"/>
              </a:rPr>
              <a:t>(8) Yatırım izleme ve koordinasyon başkanlıkları, </a:t>
            </a:r>
            <a:r>
              <a:rPr lang="tr-TR" dirty="0">
                <a:solidFill>
                  <a:srgbClr val="C00000"/>
                </a:solidFill>
                <a:ea typeface="Times New Roman" panose="02020603050405020304" pitchFamily="18" charset="0"/>
              </a:rPr>
              <a:t>afet yardım, acil çağrı, yatırım izleme, rehberlik ve denetim, strateji ve koordinasyon ile idari müdürlükler kurabilir….</a:t>
            </a:r>
            <a:endParaRPr lang="tr-TR" dirty="0">
              <a:ea typeface="Times New Roman" panose="02020603050405020304" pitchFamily="18" charset="0"/>
            </a:endParaRPr>
          </a:p>
          <a:p>
            <a:pPr>
              <a:spcAft>
                <a:spcPts val="0"/>
              </a:spcAft>
            </a:pPr>
            <a:r>
              <a:rPr lang="tr-TR" dirty="0">
                <a:ea typeface="Times New Roman" panose="02020603050405020304" pitchFamily="18" charset="0"/>
              </a:rPr>
              <a:t>(9) Yatırım izleme ve koordinasyon başkanlığının sevk ve idaresi, vali veya vali tarafından görevlendirilen vali yardımcısı tarafından yerine getirilir. …</a:t>
            </a:r>
          </a:p>
          <a:p>
            <a:pPr>
              <a:spcAft>
                <a:spcPts val="0"/>
              </a:spcAft>
            </a:pPr>
            <a:r>
              <a:rPr lang="tr-TR" dirty="0">
                <a:ea typeface="Times New Roman" panose="02020603050405020304" pitchFamily="18" charset="0"/>
              </a:rPr>
              <a:t>(10) </a:t>
            </a:r>
            <a:r>
              <a:rPr lang="tr-TR" dirty="0">
                <a:solidFill>
                  <a:srgbClr val="C00000"/>
                </a:solidFill>
                <a:ea typeface="Times New Roman" panose="02020603050405020304" pitchFamily="18" charset="0"/>
              </a:rPr>
              <a:t>Başkanlığın personel ihtiyacı İçişleri Bakanlığı kadrolarında görev yapan personelden karşılanır</a:t>
            </a:r>
            <a:r>
              <a:rPr lang="tr-TR" dirty="0">
                <a:ea typeface="Times New Roman" panose="02020603050405020304" pitchFamily="18" charset="0"/>
              </a:rPr>
              <a:t>. Gerektiğinde valilik, kadro, yer ve unvanlarına bakılmaksızın ihtiyaç durumuna göre uzman, sözleşmeli personel ve memurları bu başkanlıklarda görevlendirmeye yetkilidir….</a:t>
            </a:r>
          </a:p>
          <a:p>
            <a:pPr>
              <a:spcAft>
                <a:spcPts val="0"/>
              </a:spcAft>
            </a:pPr>
            <a:r>
              <a:rPr lang="tr-TR" dirty="0">
                <a:ea typeface="Times New Roman" panose="02020603050405020304" pitchFamily="18" charset="0"/>
              </a:rPr>
              <a:t>(11) Kamu kurum ve kuruluşlarının 5/1/1961 tarihli ve 237 sayılı </a:t>
            </a:r>
            <a:r>
              <a:rPr lang="tr-TR" dirty="0">
                <a:solidFill>
                  <a:srgbClr val="C00000"/>
                </a:solidFill>
                <a:ea typeface="Times New Roman" panose="02020603050405020304" pitchFamily="18" charset="0"/>
              </a:rPr>
              <a:t>Taşıt Kanunu kapsamındaki araçlarının alımı, işletilmesi, bakım ve onarımı</a:t>
            </a:r>
            <a:r>
              <a:rPr lang="tr-TR" dirty="0">
                <a:ea typeface="Times New Roman" panose="02020603050405020304" pitchFamily="18" charset="0"/>
              </a:rPr>
              <a:t> ile </a:t>
            </a:r>
            <a:r>
              <a:rPr lang="tr-TR" dirty="0">
                <a:solidFill>
                  <a:srgbClr val="C00000"/>
                </a:solidFill>
                <a:ea typeface="Times New Roman" panose="02020603050405020304" pitchFamily="18" charset="0"/>
              </a:rPr>
              <a:t>bürolarının</a:t>
            </a:r>
            <a:r>
              <a:rPr lang="tr-TR" dirty="0">
                <a:ea typeface="Times New Roman" panose="02020603050405020304" pitchFamily="18" charset="0"/>
              </a:rPr>
              <a:t> </a:t>
            </a:r>
            <a:r>
              <a:rPr lang="tr-TR" dirty="0">
                <a:solidFill>
                  <a:srgbClr val="C00000"/>
                </a:solidFill>
                <a:ea typeface="Times New Roman" panose="02020603050405020304" pitchFamily="18" charset="0"/>
              </a:rPr>
              <a:t>ihtiyaçları; valilik ve kaymakamlık konutlarının yapım, bakım, işletme ve onarımı</a:t>
            </a:r>
            <a:r>
              <a:rPr lang="tr-TR" dirty="0">
                <a:ea typeface="Times New Roman" panose="02020603050405020304" pitchFamily="18" charset="0"/>
              </a:rPr>
              <a:t> ile emniyet hizmetlerinin gerektirdiği harcamalar yatırım izleme ve koordinasyon başkanlığınca </a:t>
            </a:r>
            <a:r>
              <a:rPr lang="tr-TR" dirty="0">
                <a:solidFill>
                  <a:srgbClr val="C00000"/>
                </a:solidFill>
                <a:ea typeface="Times New Roman" panose="02020603050405020304" pitchFamily="18" charset="0"/>
              </a:rPr>
              <a:t>karşılanabilir</a:t>
            </a:r>
            <a:r>
              <a:rPr lang="tr-TR" dirty="0">
                <a:ea typeface="Times New Roman" panose="02020603050405020304" pitchFamily="18" charset="0"/>
              </a:rPr>
              <a:t>….</a:t>
            </a:r>
            <a:endParaRPr lang="tr-TR" dirty="0"/>
          </a:p>
          <a:p>
            <a:endParaRPr lang="tr-TR" dirty="0"/>
          </a:p>
        </p:txBody>
      </p:sp>
      <p:sp>
        <p:nvSpPr>
          <p:cNvPr id="8" name="7 Slayt Numarası Yer Tutucusu"/>
          <p:cNvSpPr>
            <a:spLocks noGrp="1"/>
          </p:cNvSpPr>
          <p:nvPr>
            <p:ph type="sldNum" sz="quarter" idx="10"/>
          </p:nvPr>
        </p:nvSpPr>
        <p:spPr/>
        <p:txBody>
          <a:bodyPr/>
          <a:lstStyle/>
          <a:p>
            <a:pPr>
              <a:defRPr/>
            </a:pPr>
            <a:fld id="{27C0EF29-6A5A-4172-928A-8BEBD19439E1}" type="slidenum">
              <a:rPr/>
              <a:pPr>
                <a:defRPr/>
              </a:pPr>
              <a:t>20</a:t>
            </a:fld>
            <a:endParaRPr dirty="0"/>
          </a:p>
        </p:txBody>
      </p:sp>
      <p:sp>
        <p:nvSpPr>
          <p:cNvPr id="3" name="Dikdörtgen 2">
            <a:extLst>
              <a:ext uri="{FF2B5EF4-FFF2-40B4-BE49-F238E27FC236}">
                <a16:creationId xmlns:a16="http://schemas.microsoft.com/office/drawing/2014/main" id="{D4038721-BF4A-429D-84B1-F1A6CD0C81B5}"/>
              </a:ext>
            </a:extLst>
          </p:cNvPr>
          <p:cNvSpPr/>
          <p:nvPr/>
        </p:nvSpPr>
        <p:spPr>
          <a:xfrm>
            <a:off x="1020768" y="107340"/>
            <a:ext cx="7920880"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chemeClr val="bg1"/>
                </a:solidFill>
                <a:effectLst>
                  <a:outerShdw blurRad="38100" dist="38100" dir="2700000" algn="tl">
                    <a:srgbClr val="000000">
                      <a:alpha val="43137"/>
                    </a:srgbClr>
                  </a:outerShdw>
                </a:effectLst>
              </a:rPr>
              <a:t>İçişleri Bakanlığı Teşkilatı</a:t>
            </a:r>
          </a:p>
        </p:txBody>
      </p:sp>
    </p:spTree>
    <p:extLst>
      <p:ext uri="{BB962C8B-B14F-4D97-AF65-F5344CB8AC3E}">
        <p14:creationId xmlns:p14="http://schemas.microsoft.com/office/powerpoint/2010/main" val="2141750507"/>
      </p:ext>
    </p:extLst>
  </p:cSld>
  <p:clrMapOvr>
    <a:masterClrMapping/>
  </p:clrMapOvr>
  <p:transition spd="slow">
    <p:circle/>
    <p:sndAc>
      <p:stSnd>
        <p:snd r:embed="rId3" name="arrow.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013630" y="980728"/>
            <a:ext cx="7806841" cy="5472608"/>
          </a:xfrm>
        </p:spPr>
        <p:txBody>
          <a:bodyPr/>
          <a:lstStyle/>
          <a:p>
            <a:pPr>
              <a:spcAft>
                <a:spcPts val="0"/>
              </a:spcAft>
            </a:pPr>
            <a:r>
              <a:rPr lang="tr-TR" b="1" dirty="0">
                <a:solidFill>
                  <a:srgbClr val="C00000"/>
                </a:solidFill>
                <a:ea typeface="Times New Roman" panose="02020603050405020304" pitchFamily="18" charset="0"/>
              </a:rPr>
              <a:t>Kaymakam adayları</a:t>
            </a:r>
            <a:endParaRPr lang="tr-TR" dirty="0">
              <a:ea typeface="Times New Roman" panose="02020603050405020304" pitchFamily="18" charset="0"/>
            </a:endParaRPr>
          </a:p>
          <a:p>
            <a:pPr>
              <a:spcAft>
                <a:spcPts val="0"/>
              </a:spcAft>
            </a:pPr>
            <a:r>
              <a:rPr lang="tr-TR" b="1" dirty="0">
                <a:ea typeface="Times New Roman" panose="02020603050405020304" pitchFamily="18" charset="0"/>
              </a:rPr>
              <a:t>MADDE 274/A-</a:t>
            </a:r>
            <a:r>
              <a:rPr lang="tr-TR" dirty="0">
                <a:ea typeface="Times New Roman" panose="02020603050405020304" pitchFamily="18" charset="0"/>
              </a:rPr>
              <a:t> Kaymakam adaylarının 9/6/1930 tarihli ve 1700 sayılı Dahiliye Memurları Kanununda belirtilen şartlar yanında, yurt içindeki üniversitelerin veya diploma denkliği Yükseköğretim Kurulu tarafından onaylanmış olmak kaydıyla yabancı üniversitelerin en az dört yıllık lisans eğitimi veren fakültelerinin </a:t>
            </a:r>
            <a:r>
              <a:rPr lang="tr-TR" dirty="0">
                <a:solidFill>
                  <a:srgbClr val="C00000"/>
                </a:solidFill>
                <a:ea typeface="Times New Roman" panose="02020603050405020304" pitchFamily="18" charset="0"/>
              </a:rPr>
              <a:t>uluslararası ilişkiler, siyaset bilimi, kamu yönetimi, iktisat, işletme, maliye ve finans, sosyoloji, halkla ilişkiler ve tanıtım, psikoloji bölümlerinden</a:t>
            </a:r>
            <a:r>
              <a:rPr lang="tr-TR" dirty="0">
                <a:ea typeface="Times New Roman" panose="02020603050405020304" pitchFamily="18" charset="0"/>
              </a:rPr>
              <a:t> veya </a:t>
            </a:r>
            <a:r>
              <a:rPr lang="tr-TR" dirty="0">
                <a:solidFill>
                  <a:srgbClr val="0070C0"/>
                </a:solidFill>
                <a:ea typeface="Times New Roman" panose="02020603050405020304" pitchFamily="18" charset="0"/>
              </a:rPr>
              <a:t>bu bölümlerden herhangi birinin müfredatında yer alan derslerin en az yüzde seksenine sahip olan diğer bölümlerden</a:t>
            </a:r>
            <a:r>
              <a:rPr lang="tr-TR" dirty="0">
                <a:ea typeface="Times New Roman" panose="02020603050405020304" pitchFamily="18" charset="0"/>
              </a:rPr>
              <a:t> ya da </a:t>
            </a:r>
            <a:r>
              <a:rPr lang="tr-TR" dirty="0">
                <a:solidFill>
                  <a:srgbClr val="C00000"/>
                </a:solidFill>
                <a:ea typeface="Times New Roman" panose="02020603050405020304" pitchFamily="18" charset="0"/>
              </a:rPr>
              <a:t>hukuk fakültelerinden mezun olmaları </a:t>
            </a:r>
            <a:r>
              <a:rPr lang="tr-TR" dirty="0">
                <a:ea typeface="Times New Roman" panose="02020603050405020304" pitchFamily="18" charset="0"/>
              </a:rPr>
              <a:t>veya </a:t>
            </a:r>
            <a:r>
              <a:rPr lang="tr-TR" dirty="0">
                <a:solidFill>
                  <a:srgbClr val="0070C0"/>
                </a:solidFill>
                <a:ea typeface="Times New Roman" panose="02020603050405020304" pitchFamily="18" charset="0"/>
              </a:rPr>
              <a:t>üniversitelerin sosyal bilimler, mühendislik fakülteleri ile tarih bölümlerinde en az dört yıllık lisans eğitimi yapmış ve uluslararası ilişkiler, siyaset bilimi, kamu yönetimi, hukuk ve iktisat alanlarında lisansüstü eğitim yapmış olmaları </a:t>
            </a:r>
            <a:r>
              <a:rPr lang="tr-TR" dirty="0">
                <a:ea typeface="Times New Roman" panose="02020603050405020304" pitchFamily="18" charset="0"/>
              </a:rPr>
              <a:t>gerekir. Bu maddenin uygulanmasına ilişkin usul ve esaslar Bakanlık tarafından yönetmelikle düzenlenir.</a:t>
            </a:r>
          </a:p>
          <a:p>
            <a:pPr>
              <a:spcAft>
                <a:spcPts val="0"/>
              </a:spcAft>
            </a:pPr>
            <a:endParaRPr lang="tr-TR" b="1" dirty="0">
              <a:ea typeface="Times New Roman" panose="02020603050405020304" pitchFamily="18" charset="0"/>
            </a:endParaRPr>
          </a:p>
          <a:p>
            <a:pPr>
              <a:spcAft>
                <a:spcPts val="0"/>
              </a:spcAft>
            </a:pPr>
            <a:r>
              <a:rPr lang="tr-TR" b="1" dirty="0">
                <a:ea typeface="Times New Roman" panose="02020603050405020304" pitchFamily="18" charset="0"/>
              </a:rPr>
              <a:t>Uzman istihdamı</a:t>
            </a:r>
            <a:endParaRPr lang="tr-TR" dirty="0">
              <a:ea typeface="Times New Roman" panose="02020603050405020304" pitchFamily="18" charset="0"/>
            </a:endParaRPr>
          </a:p>
          <a:p>
            <a:pPr>
              <a:spcAft>
                <a:spcPts val="0"/>
              </a:spcAft>
            </a:pPr>
            <a:r>
              <a:rPr lang="tr-TR" b="1" dirty="0">
                <a:ea typeface="Times New Roman" panose="02020603050405020304" pitchFamily="18" charset="0"/>
              </a:rPr>
              <a:t>MADDE 275 - </a:t>
            </a:r>
            <a:r>
              <a:rPr lang="tr-TR" dirty="0">
                <a:ea typeface="Times New Roman" panose="02020603050405020304" pitchFamily="18" charset="0"/>
              </a:rPr>
              <a:t>(1) Bakanlık merkez teşkilatında 657 sayılı Kanunun ek 41 inci maddesi uyarınca İçişleri Uzmanı ve İçişleri Uzman Yardımcısı ile </a:t>
            </a:r>
            <a:r>
              <a:rPr lang="tr-TR" dirty="0">
                <a:solidFill>
                  <a:srgbClr val="C00000"/>
                </a:solidFill>
                <a:ea typeface="Times New Roman" panose="02020603050405020304" pitchFamily="18" charset="0"/>
              </a:rPr>
              <a:t>illerde </a:t>
            </a:r>
            <a:r>
              <a:rPr lang="tr-TR" dirty="0">
                <a:ea typeface="Times New Roman" panose="02020603050405020304" pitchFamily="18" charset="0"/>
              </a:rPr>
              <a:t>657 sayılı Kanunun ek 44 üncü maddesi uyarınca plan ve program uygulamalarında </a:t>
            </a:r>
            <a:r>
              <a:rPr lang="tr-TR" dirty="0">
                <a:solidFill>
                  <a:srgbClr val="C00000"/>
                </a:solidFill>
                <a:ea typeface="Times New Roman" panose="02020603050405020304" pitchFamily="18" charset="0"/>
              </a:rPr>
              <a:t>İl Planlama Uzmanı ve İl Planlama Uzman Yardımcısı istihdam edilebilir.</a:t>
            </a:r>
            <a:r>
              <a:rPr lang="tr-TR" dirty="0">
                <a:ea typeface="Times New Roman" panose="02020603050405020304" pitchFamily="18" charset="0"/>
              </a:rPr>
              <a:t> </a:t>
            </a:r>
          </a:p>
        </p:txBody>
      </p:sp>
      <p:sp>
        <p:nvSpPr>
          <p:cNvPr id="8" name="7 Slayt Numarası Yer Tutucusu"/>
          <p:cNvSpPr>
            <a:spLocks noGrp="1"/>
          </p:cNvSpPr>
          <p:nvPr>
            <p:ph type="sldNum" sz="quarter" idx="10"/>
          </p:nvPr>
        </p:nvSpPr>
        <p:spPr/>
        <p:txBody>
          <a:bodyPr/>
          <a:lstStyle/>
          <a:p>
            <a:pPr>
              <a:defRPr/>
            </a:pPr>
            <a:fld id="{27C0EF29-6A5A-4172-928A-8BEBD19439E1}" type="slidenum">
              <a:rPr/>
              <a:pPr>
                <a:defRPr/>
              </a:pPr>
              <a:t>21</a:t>
            </a:fld>
            <a:endParaRPr dirty="0"/>
          </a:p>
        </p:txBody>
      </p:sp>
      <p:sp>
        <p:nvSpPr>
          <p:cNvPr id="3" name="Dikdörtgen 2">
            <a:extLst>
              <a:ext uri="{FF2B5EF4-FFF2-40B4-BE49-F238E27FC236}">
                <a16:creationId xmlns:a16="http://schemas.microsoft.com/office/drawing/2014/main" id="{D4038721-BF4A-429D-84B1-F1A6CD0C81B5}"/>
              </a:ext>
            </a:extLst>
          </p:cNvPr>
          <p:cNvSpPr/>
          <p:nvPr/>
        </p:nvSpPr>
        <p:spPr>
          <a:xfrm>
            <a:off x="1013631" y="116632"/>
            <a:ext cx="7920880"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chemeClr val="bg1"/>
                </a:solidFill>
                <a:effectLst>
                  <a:outerShdw blurRad="38100" dist="38100" dir="2700000" algn="tl">
                    <a:srgbClr val="000000">
                      <a:alpha val="43137"/>
                    </a:srgbClr>
                  </a:outerShdw>
                </a:effectLst>
              </a:rPr>
              <a:t>İçişleri Bakanlığı Teşkilatı</a:t>
            </a:r>
          </a:p>
        </p:txBody>
      </p:sp>
    </p:spTree>
    <p:extLst>
      <p:ext uri="{BB962C8B-B14F-4D97-AF65-F5344CB8AC3E}">
        <p14:creationId xmlns:p14="http://schemas.microsoft.com/office/powerpoint/2010/main" val="906199839"/>
      </p:ext>
    </p:extLst>
  </p:cSld>
  <p:clrMapOvr>
    <a:masterClrMapping/>
  </p:clrMapOvr>
  <p:transition spd="slow">
    <p:circle/>
    <p:sndAc>
      <p:stSnd>
        <p:snd r:embed="rId3" name="arrow.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Dikdörtgen"/>
          <p:cNvSpPr/>
          <p:nvPr/>
        </p:nvSpPr>
        <p:spPr>
          <a:xfrm>
            <a:off x="179512" y="6474822"/>
            <a:ext cx="8856984" cy="307777"/>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tr-TR" sz="1400" i="1" dirty="0">
                <a:solidFill>
                  <a:schemeClr val="bg2">
                    <a:lumMod val="75000"/>
                  </a:schemeClr>
                </a:solidFill>
                <a:effectLst>
                  <a:outerShdw blurRad="50800" dist="38100" dir="16200000" rotWithShape="0">
                    <a:prstClr val="black">
                      <a:alpha val="40000"/>
                    </a:prstClr>
                  </a:outerShdw>
                </a:effectLst>
                <a:latin typeface="Times New Roman" pitchFamily="18" charset="0"/>
                <a:cs typeface="Times New Roman" pitchFamily="18" charset="0"/>
              </a:rPr>
              <a:t>Mersin Valiliği, İl Yazı İşleri Müdürlüğü					06/12/2022</a:t>
            </a:r>
            <a:endParaRPr lang="tr-TR" sz="1400" i="1" dirty="0">
              <a:solidFill>
                <a:schemeClr val="bg2">
                  <a:lumMod val="75000"/>
                </a:schemeClr>
              </a:solidFill>
              <a:effectLst>
                <a:outerShdw blurRad="50800" dist="38100" dir="16200000" rotWithShape="0">
                  <a:prstClr val="black">
                    <a:alpha val="40000"/>
                  </a:prstClr>
                </a:outerShdw>
              </a:effectLst>
            </a:endParaRPr>
          </a:p>
        </p:txBody>
      </p:sp>
      <p:sp>
        <p:nvSpPr>
          <p:cNvPr id="2051" name="Rectangle 3"/>
          <p:cNvSpPr>
            <a:spLocks noGrp="1" noChangeArrowheads="1"/>
          </p:cNvSpPr>
          <p:nvPr>
            <p:ph type="subTitle" idx="1"/>
          </p:nvPr>
        </p:nvSpPr>
        <p:spPr>
          <a:xfrm>
            <a:off x="2555875" y="3933825"/>
            <a:ext cx="4464050" cy="2303463"/>
          </a:xfrm>
        </p:spPr>
        <p:txBody>
          <a:bodyPr/>
          <a:lstStyle/>
          <a:p>
            <a:pPr indent="0" algn="ctr" eaLnBrk="1" hangingPunct="1">
              <a:lnSpc>
                <a:spcPct val="80000"/>
              </a:lnSpc>
              <a:defRPr/>
            </a:pPr>
            <a:r>
              <a:rPr lang="tr-TR" sz="2000" b="1" dirty="0">
                <a:solidFill>
                  <a:schemeClr val="accent1">
                    <a:lumMod val="50000"/>
                  </a:schemeClr>
                </a:solidFill>
                <a:effectLst>
                  <a:outerShdw blurRad="50800" dist="38100" dir="16200000" rotWithShape="0">
                    <a:prstClr val="black">
                      <a:alpha val="40000"/>
                    </a:prstClr>
                  </a:outerShdw>
                </a:effectLst>
                <a:latin typeface="Times New Roman" pitchFamily="18" charset="0"/>
                <a:cs typeface="Times New Roman" pitchFamily="18" charset="0"/>
              </a:rPr>
              <a:t>Resmi Gazete : 08 Haziran 2011 </a:t>
            </a:r>
          </a:p>
          <a:p>
            <a:pPr indent="0" algn="ctr" eaLnBrk="1" hangingPunct="1">
              <a:lnSpc>
                <a:spcPct val="80000"/>
              </a:lnSpc>
              <a:spcBef>
                <a:spcPts val="0"/>
              </a:spcBef>
              <a:tabLst>
                <a:tab pos="1257300" algn="l"/>
                <a:tab pos="1978025" algn="l"/>
              </a:tabLst>
              <a:defRPr/>
            </a:pPr>
            <a:r>
              <a:rPr lang="tr-TR" sz="2000" b="1" dirty="0">
                <a:solidFill>
                  <a:schemeClr val="accent1">
                    <a:lumMod val="50000"/>
                  </a:schemeClr>
                </a:solidFill>
                <a:effectLst>
                  <a:outerShdw blurRad="50800" dist="38100" dir="16200000" rotWithShape="0">
                    <a:prstClr val="black">
                      <a:alpha val="40000"/>
                    </a:prstClr>
                  </a:outerShdw>
                </a:effectLst>
                <a:latin typeface="Times New Roman" pitchFamily="18" charset="0"/>
                <a:cs typeface="Times New Roman" pitchFamily="18" charset="0"/>
              </a:rPr>
              <a:t>Sayısı: 27958</a:t>
            </a:r>
          </a:p>
          <a:p>
            <a:pPr indent="0" algn="ctr" eaLnBrk="1" hangingPunct="1">
              <a:lnSpc>
                <a:spcPct val="80000"/>
              </a:lnSpc>
              <a:tabLst>
                <a:tab pos="1165225" algn="l"/>
                <a:tab pos="2149475" algn="l"/>
              </a:tabLst>
              <a:defRPr/>
            </a:pPr>
            <a:r>
              <a:rPr lang="tr-TR" sz="1600" dirty="0">
                <a:solidFill>
                  <a:schemeClr val="accent1">
                    <a:lumMod val="50000"/>
                  </a:schemeClr>
                </a:solidFill>
                <a:effectLst>
                  <a:outerShdw blurRad="50800" dist="38100" dir="16200000" rotWithShape="0">
                    <a:prstClr val="black">
                      <a:alpha val="40000"/>
                    </a:prstClr>
                  </a:outerShdw>
                </a:effectLst>
              </a:rPr>
              <a:t>(04 Nisan 2020 </a:t>
            </a:r>
            <a:r>
              <a:rPr lang="tr-TR" sz="1600" dirty="0">
                <a:solidFill>
                  <a:schemeClr val="accent1">
                    <a:lumMod val="50000"/>
                  </a:schemeClr>
                </a:solidFill>
                <a:effectLst>
                  <a:outerShdw blurRad="50800" dist="38100" dir="16200000" rotWithShape="0">
                    <a:prstClr val="black">
                      <a:alpha val="40000"/>
                    </a:prstClr>
                  </a:outerShdw>
                </a:effectLst>
                <a:latin typeface="Times New Roman" pitchFamily="18" charset="0"/>
                <a:cs typeface="Times New Roman" pitchFamily="18" charset="0"/>
              </a:rPr>
              <a:t>tarihli Resmi Gazetede yayımlanan değişiklikler dahil)</a:t>
            </a:r>
          </a:p>
          <a:p>
            <a:pPr indent="0" algn="ctr" eaLnBrk="1" hangingPunct="1">
              <a:lnSpc>
                <a:spcPct val="80000"/>
              </a:lnSpc>
              <a:tabLst>
                <a:tab pos="1165225" algn="l"/>
                <a:tab pos="2149475" algn="l"/>
              </a:tabLst>
              <a:defRPr/>
            </a:pPr>
            <a:endParaRPr lang="tr-TR" sz="1600" dirty="0">
              <a:solidFill>
                <a:schemeClr val="accent1">
                  <a:lumMod val="50000"/>
                </a:schemeClr>
              </a:solidFill>
              <a:effectLst>
                <a:outerShdw blurRad="50800" dist="38100" dir="16200000" rotWithShape="0">
                  <a:prstClr val="black">
                    <a:alpha val="40000"/>
                  </a:prstClr>
                </a:outerShdw>
              </a:effectLst>
              <a:latin typeface="Times New Roman" pitchFamily="18" charset="0"/>
              <a:cs typeface="Times New Roman" pitchFamily="18" charset="0"/>
            </a:endParaRPr>
          </a:p>
          <a:p>
            <a:pPr indent="0" algn="ctr" eaLnBrk="1" hangingPunct="1">
              <a:lnSpc>
                <a:spcPct val="80000"/>
              </a:lnSpc>
              <a:tabLst>
                <a:tab pos="1165225" algn="l"/>
                <a:tab pos="2149475" algn="l"/>
              </a:tabLst>
              <a:defRPr/>
            </a:pPr>
            <a:r>
              <a:rPr lang="tr-TR" sz="1600" dirty="0">
                <a:solidFill>
                  <a:schemeClr val="accent1">
                    <a:lumMod val="50000"/>
                  </a:schemeClr>
                </a:solidFill>
                <a:effectLst>
                  <a:outerShdw blurRad="50800" dist="38100" dir="16200000" rotWithShape="0">
                    <a:prstClr val="black">
                      <a:alpha val="40000"/>
                    </a:prstClr>
                  </a:outerShdw>
                </a:effectLst>
                <a:latin typeface="Times New Roman" pitchFamily="18" charset="0"/>
                <a:cs typeface="Times New Roman" pitchFamily="18" charset="0"/>
              </a:rPr>
              <a:t>ve </a:t>
            </a:r>
          </a:p>
          <a:p>
            <a:pPr indent="0" algn="ctr" eaLnBrk="1" hangingPunct="1">
              <a:lnSpc>
                <a:spcPct val="80000"/>
              </a:lnSpc>
              <a:tabLst>
                <a:tab pos="1165225" algn="l"/>
                <a:tab pos="2149475" algn="l"/>
              </a:tabLst>
              <a:defRPr/>
            </a:pPr>
            <a:r>
              <a:rPr lang="tr-TR" sz="1600" dirty="0">
                <a:solidFill>
                  <a:schemeClr val="accent1">
                    <a:lumMod val="50000"/>
                  </a:schemeClr>
                </a:solidFill>
                <a:effectLst>
                  <a:outerShdw blurRad="50800" dist="38100" dir="16200000" rotWithShape="0">
                    <a:prstClr val="black">
                      <a:alpha val="40000"/>
                    </a:prstClr>
                  </a:outerShdw>
                </a:effectLst>
                <a:latin typeface="Times New Roman" pitchFamily="18" charset="0"/>
                <a:cs typeface="Times New Roman" pitchFamily="18" charset="0"/>
              </a:rPr>
              <a:t>İçişleri Bakanlığı Bilgi İşlem Dairesi Başkanlığının 17 Haziran 2011 tarihli ve 604 sayılı Genelgesi</a:t>
            </a:r>
          </a:p>
        </p:txBody>
      </p:sp>
      <p:sp>
        <p:nvSpPr>
          <p:cNvPr id="18" name="Rectangle 2"/>
          <p:cNvSpPr>
            <a:spLocks noGrp="1" noChangeArrowheads="1"/>
          </p:cNvSpPr>
          <p:nvPr>
            <p:ph type="ctrTitle"/>
          </p:nvPr>
        </p:nvSpPr>
        <p:spPr>
          <a:xfrm>
            <a:off x="539552" y="1268760"/>
            <a:ext cx="8496944" cy="2592288"/>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tr-TR" sz="3200" b="1" dirty="0">
                <a:ln w="11430">
                  <a:solidFill>
                    <a:schemeClr val="tx1"/>
                  </a:solidFill>
                </a:ln>
                <a:solidFill>
                  <a:schemeClr val="accent1">
                    <a:lumMod val="25000"/>
                  </a:schemeClr>
                </a:solidFill>
                <a:effectLst>
                  <a:outerShdw blurRad="50800" dist="38100" dir="16200000" rotWithShape="0">
                    <a:prstClr val="black">
                      <a:alpha val="40000"/>
                    </a:prstClr>
                  </a:outerShdw>
                </a:effectLst>
                <a:latin typeface="Times New Roman" pitchFamily="18" charset="0"/>
                <a:cs typeface="Times New Roman" pitchFamily="18" charset="0"/>
              </a:rPr>
              <a:t>VALİLİK VE KAYMAKAMLIK BİRİMLERİ </a:t>
            </a:r>
            <a:br>
              <a:rPr lang="tr-TR" sz="3200" b="1" dirty="0">
                <a:ln w="11430">
                  <a:solidFill>
                    <a:schemeClr val="tx1"/>
                  </a:solidFill>
                </a:ln>
                <a:solidFill>
                  <a:schemeClr val="accent1">
                    <a:lumMod val="25000"/>
                  </a:schemeClr>
                </a:solidFill>
                <a:effectLst>
                  <a:outerShdw blurRad="50800" dist="38100" dir="16200000" rotWithShape="0">
                    <a:prstClr val="black">
                      <a:alpha val="40000"/>
                    </a:prstClr>
                  </a:outerShdw>
                </a:effectLst>
                <a:latin typeface="Times New Roman" pitchFamily="18" charset="0"/>
                <a:cs typeface="Times New Roman" pitchFamily="18" charset="0"/>
              </a:rPr>
            </a:br>
            <a:r>
              <a:rPr lang="tr-TR" sz="3200" b="1" dirty="0">
                <a:ln w="11430">
                  <a:solidFill>
                    <a:schemeClr val="tx1"/>
                  </a:solidFill>
                </a:ln>
                <a:solidFill>
                  <a:schemeClr val="accent1">
                    <a:lumMod val="25000"/>
                  </a:schemeClr>
                </a:solidFill>
                <a:effectLst>
                  <a:outerShdw blurRad="50800" dist="38100" dir="16200000" rotWithShape="0">
                    <a:prstClr val="black">
                      <a:alpha val="40000"/>
                    </a:prstClr>
                  </a:outerShdw>
                </a:effectLst>
                <a:latin typeface="Times New Roman" pitchFamily="18" charset="0"/>
                <a:cs typeface="Times New Roman" pitchFamily="18" charset="0"/>
              </a:rPr>
              <a:t>TEŞKİLAT, GÖREV VE ÇALIŞMA YÖNETMELİĞİ</a:t>
            </a:r>
          </a:p>
        </p:txBody>
      </p:sp>
      <p:pic>
        <p:nvPicPr>
          <p:cNvPr id="5" name="Picture 4" descr="D:\Kurtarilan\Pictures1\LOGOLAR - Valilik akdeniz oyunlari\mersin_small.jpg"/>
          <p:cNvPicPr>
            <a:picLocks noChangeAspect="1" noChangeArrowheads="1"/>
          </p:cNvPicPr>
          <p:nvPr/>
        </p:nvPicPr>
        <p:blipFill>
          <a:blip r:embed="rId4" cstate="print">
            <a:lum/>
          </a:blip>
          <a:srcRect/>
          <a:stretch>
            <a:fillRect/>
          </a:stretch>
        </p:blipFill>
        <p:spPr bwMode="auto">
          <a:xfrm>
            <a:off x="117444" y="104752"/>
            <a:ext cx="1214446" cy="1214446"/>
          </a:xfrm>
          <a:prstGeom prst="ellipse">
            <a:avLst/>
          </a:prstGeom>
          <a:noFill/>
          <a:ln w="63500" cap="rnd">
            <a:noFill/>
          </a:ln>
          <a:effectLst>
            <a:outerShdw blurRad="381000" dist="292100" dir="5400000" sx="4000" sy="4000" rotWithShape="0">
              <a:srgbClr val="000000">
                <a:alpha val="0"/>
              </a:srgbClr>
            </a:outerShdw>
          </a:effectLst>
          <a:scene3d>
            <a:camera prst="orthographicFront"/>
            <a:lightRig rig="contrasting" dir="t"/>
          </a:scene3d>
          <a:sp3d contourW="19050" prstMaterial="matte">
            <a:bevelT/>
            <a:bevelB/>
            <a:contourClr>
              <a:srgbClr val="333333"/>
            </a:contourClr>
          </a:sp3d>
        </p:spPr>
      </p:pic>
      <p:pic>
        <p:nvPicPr>
          <p:cNvPr id="6" name="Picture 2" descr="Cep Telefonu Yasak..."/>
          <p:cNvPicPr>
            <a:picLocks noChangeAspect="1" noChangeArrowheads="1"/>
          </p:cNvPicPr>
          <p:nvPr/>
        </p:nvPicPr>
        <p:blipFill>
          <a:blip r:embed="rId5" cstate="print">
            <a:clrChange>
              <a:clrFrom>
                <a:srgbClr val="FFFFFF"/>
              </a:clrFrom>
              <a:clrTo>
                <a:srgbClr val="FFFFFF">
                  <a:alpha val="0"/>
                </a:srgbClr>
              </a:clrTo>
            </a:clrChange>
          </a:blip>
          <a:srcRect l="16304" r="15217"/>
          <a:stretch>
            <a:fillRect/>
          </a:stretch>
        </p:blipFill>
        <p:spPr bwMode="auto">
          <a:xfrm>
            <a:off x="8460432" y="5722968"/>
            <a:ext cx="403871" cy="442335"/>
          </a:xfrm>
          <a:prstGeom prst="rect">
            <a:avLst/>
          </a:prstGeom>
          <a:noFill/>
          <a:ln>
            <a:noFill/>
          </a:ln>
        </p:spPr>
      </p:pic>
    </p:spTree>
    <p:extLst>
      <p:ext uri="{BB962C8B-B14F-4D97-AF65-F5344CB8AC3E}">
        <p14:creationId xmlns:p14="http://schemas.microsoft.com/office/powerpoint/2010/main" val="390035385"/>
      </p:ext>
    </p:extLst>
  </p:cSld>
  <p:clrMapOvr>
    <a:masterClrMapping/>
  </p:clrMapOvr>
  <p:transition spd="slow">
    <p:circle/>
    <p:sndAc>
      <p:stSnd>
        <p:snd r:embed="rId3" name="arrow.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763713" y="1557338"/>
            <a:ext cx="7056437" cy="4895850"/>
          </a:xfrm>
        </p:spPr>
        <p:txBody>
          <a:bodyPr/>
          <a:lstStyle/>
          <a:p>
            <a:pPr indent="0" algn="ctr" eaLnBrk="1" hangingPunct="1">
              <a:spcBef>
                <a:spcPts val="0"/>
              </a:spcBef>
              <a:spcAft>
                <a:spcPts val="0"/>
              </a:spcAft>
              <a:defRPr/>
            </a:pPr>
            <a:r>
              <a:rPr lang="tr-TR" b="1" dirty="0">
                <a:latin typeface="Times New Roman"/>
                <a:ea typeface="ヒラギノ明朝 Pro W3"/>
              </a:rPr>
              <a:t>BİRİNCİ BÖLÜM</a:t>
            </a:r>
            <a:endParaRPr lang="tr-TR" dirty="0">
              <a:latin typeface="Times New Roman"/>
              <a:ea typeface="Times New Roman"/>
            </a:endParaRPr>
          </a:p>
          <a:p>
            <a:pPr indent="0" algn="ctr" eaLnBrk="1" hangingPunct="1">
              <a:spcBef>
                <a:spcPts val="0"/>
              </a:spcBef>
              <a:spcAft>
                <a:spcPts val="0"/>
              </a:spcAft>
              <a:defRPr/>
            </a:pPr>
            <a:r>
              <a:rPr lang="tr-TR" b="1" dirty="0">
                <a:latin typeface="Times New Roman"/>
                <a:ea typeface="ヒラギノ明朝 Pro W3"/>
              </a:rPr>
              <a:t>Amaç, Kapsam, Dayanak, Tanım ve İlkeler </a:t>
            </a:r>
            <a:endParaRPr lang="tr-TR" dirty="0">
              <a:latin typeface="Times New Roman"/>
              <a:ea typeface="Times New Roman"/>
            </a:endParaRPr>
          </a:p>
          <a:p>
            <a:pPr indent="359410" algn="just" eaLnBrk="1" hangingPunct="1">
              <a:spcBef>
                <a:spcPts val="0"/>
              </a:spcBef>
              <a:spcAft>
                <a:spcPts val="0"/>
              </a:spcAft>
              <a:tabLst>
                <a:tab pos="359410" algn="l"/>
              </a:tabLst>
              <a:defRPr/>
            </a:pPr>
            <a:endParaRPr lang="tr-TR" b="1" dirty="0">
              <a:latin typeface="Times New Roman"/>
              <a:ea typeface="ヒラギノ明朝 Pro W3"/>
            </a:endParaRPr>
          </a:p>
          <a:p>
            <a:pPr indent="359410" algn="just" eaLnBrk="1" hangingPunct="1">
              <a:spcBef>
                <a:spcPts val="0"/>
              </a:spcBef>
              <a:spcAft>
                <a:spcPts val="0"/>
              </a:spcAft>
              <a:tabLst>
                <a:tab pos="359410" algn="l"/>
              </a:tabLst>
              <a:defRPr/>
            </a:pPr>
            <a:r>
              <a:rPr lang="tr-TR" b="1" dirty="0">
                <a:latin typeface="Times New Roman"/>
                <a:ea typeface="ヒラギノ明朝 Pro W3"/>
              </a:rPr>
              <a:t>Amaç</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1 ‒ </a:t>
            </a:r>
            <a:r>
              <a:rPr lang="tr-TR" dirty="0">
                <a:latin typeface="Times New Roman"/>
                <a:ea typeface="ヒラギノ明朝 Pro W3"/>
              </a:rPr>
              <a:t>(1) Bu Yönetmeliğin amacı;</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a) Valilik ve kaymakamlık birimlerinin teşkilatını, bu birimlerde görevli </a:t>
            </a:r>
            <a:r>
              <a:rPr lang="tr-TR" dirty="0">
                <a:solidFill>
                  <a:srgbClr val="C00000"/>
                </a:solidFill>
                <a:latin typeface="Times New Roman"/>
                <a:ea typeface="ヒラギノ明朝 Pro W3"/>
              </a:rPr>
              <a:t>personelin görev, yetki ve sorumluluklarını belirlemek,</a:t>
            </a:r>
            <a:endParaRPr lang="tr-TR" dirty="0">
              <a:solidFill>
                <a:srgbClr val="C00000"/>
              </a:solidFill>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b) İl ve ilçelerdeki genel idare kuruluşlarının valilikler ve kaymakamlıklar </a:t>
            </a:r>
            <a:r>
              <a:rPr lang="tr-TR" dirty="0">
                <a:solidFill>
                  <a:srgbClr val="C00000"/>
                </a:solidFill>
                <a:latin typeface="Times New Roman"/>
                <a:ea typeface="ヒラギノ明朝 Pro W3"/>
              </a:rPr>
              <a:t>kanalı</a:t>
            </a:r>
            <a:r>
              <a:rPr lang="tr-TR" dirty="0">
                <a:latin typeface="Times New Roman"/>
                <a:ea typeface="ヒラギノ明朝 Pro W3"/>
              </a:rPr>
              <a:t> ile yapacakları </a:t>
            </a:r>
            <a:r>
              <a:rPr lang="tr-TR" dirty="0">
                <a:solidFill>
                  <a:srgbClr val="C00000"/>
                </a:solidFill>
                <a:latin typeface="Times New Roman"/>
                <a:ea typeface="ヒラギノ明朝 Pro W3"/>
              </a:rPr>
              <a:t>yazışmaların esaslarını </a:t>
            </a:r>
            <a:r>
              <a:rPr lang="tr-TR" dirty="0">
                <a:latin typeface="Times New Roman"/>
                <a:ea typeface="ヒラギノ明朝 Pro W3"/>
              </a:rPr>
              <a:t>belirlemek,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c) Valiliklere ve kaymakamlıklara </a:t>
            </a:r>
            <a:r>
              <a:rPr lang="tr-TR" dirty="0">
                <a:solidFill>
                  <a:srgbClr val="C00000"/>
                </a:solidFill>
                <a:latin typeface="Times New Roman"/>
                <a:ea typeface="ヒラギノ明朝 Pro W3"/>
              </a:rPr>
              <a:t>gelen ve giden evrakın giriş, çıkış, kayıt, değerlendirme, ilgili birimlere gönderilme, teslim edilme, dosyalama ve arşivleme esaslarını düzenlemek,</a:t>
            </a:r>
            <a:endParaRPr lang="tr-TR" dirty="0">
              <a:solidFill>
                <a:srgbClr val="C00000"/>
              </a:solidFill>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suretiyle valilik ve kaymakamlık birimleri iş ve işlemlerinin idarenin amaçlarına, belirlenmiş politikalara ve mevzuata uygun olarak düzenli, vatandaş odaklı, uyumlu, hızlı, etkili ve verimli bir şekilde yapılmasını sağlamaktır.</a:t>
            </a:r>
            <a:endParaRPr lang="tr-TR" dirty="0">
              <a:latin typeface="Times New Roman"/>
              <a:ea typeface="Times New Roman"/>
            </a:endParaRPr>
          </a:p>
        </p:txBody>
      </p:sp>
      <p:sp>
        <p:nvSpPr>
          <p:cNvPr id="8" name="7 Slayt Numarası Yer Tutucusu"/>
          <p:cNvSpPr>
            <a:spLocks noGrp="1"/>
          </p:cNvSpPr>
          <p:nvPr>
            <p:ph type="sldNum" sz="quarter" idx="10"/>
          </p:nvPr>
        </p:nvSpPr>
        <p:spPr/>
        <p:txBody>
          <a:bodyPr/>
          <a:lstStyle/>
          <a:p>
            <a:pPr>
              <a:defRPr/>
            </a:pPr>
            <a:fld id="{27C0EF29-6A5A-4172-928A-8BEBD19439E1}" type="slidenum">
              <a:rPr/>
              <a:pPr>
                <a:defRPr/>
              </a:pPr>
              <a:t>23</a:t>
            </a:fld>
            <a:endParaRPr dirty="0"/>
          </a:p>
        </p:txBody>
      </p:sp>
      <p:sp>
        <p:nvSpPr>
          <p:cNvPr id="9" name="8 Akış Çizelgesi: Gecikme"/>
          <p:cNvSpPr/>
          <p:nvPr/>
        </p:nvSpPr>
        <p:spPr bwMode="auto">
          <a:xfrm>
            <a:off x="0" y="981075"/>
            <a:ext cx="2051050" cy="1514475"/>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ts val="0"/>
              </a:spcBef>
              <a:spcAft>
                <a:spcPts val="0"/>
              </a:spcAft>
              <a:defRPr/>
            </a:pPr>
            <a:r>
              <a:rPr lang="tr-TR" b="1" dirty="0">
                <a:solidFill>
                  <a:schemeClr val="tx1"/>
                </a:solidFill>
                <a:latin typeface="Times New Roman"/>
                <a:ea typeface="ヒラギノ明朝 Pro W3"/>
              </a:rPr>
              <a:t>BİRİNCİ KISIM</a:t>
            </a:r>
            <a:endParaRPr lang="tr-TR" dirty="0">
              <a:solidFill>
                <a:schemeClr val="tx1"/>
              </a:solidFill>
              <a:latin typeface="Times New Roman"/>
              <a:ea typeface="Times New Roman"/>
            </a:endParaRPr>
          </a:p>
          <a:p>
            <a:pPr>
              <a:spcBef>
                <a:spcPts val="0"/>
              </a:spcBef>
              <a:spcAft>
                <a:spcPts val="0"/>
              </a:spcAft>
              <a:defRPr/>
            </a:pPr>
            <a:r>
              <a:rPr lang="tr-TR" b="1" dirty="0">
                <a:solidFill>
                  <a:schemeClr val="tx1"/>
                </a:solidFill>
                <a:latin typeface="Times New Roman"/>
                <a:ea typeface="ヒラギノ明朝 Pro W3"/>
              </a:rPr>
              <a:t>Temel İlkeler ve </a:t>
            </a:r>
            <a:br>
              <a:rPr lang="tr-TR" b="1" dirty="0">
                <a:solidFill>
                  <a:schemeClr val="tx1"/>
                </a:solidFill>
                <a:latin typeface="Times New Roman"/>
                <a:ea typeface="ヒラギノ明朝 Pro W3"/>
              </a:rPr>
            </a:br>
            <a:r>
              <a:rPr lang="tr-TR" b="1" dirty="0">
                <a:solidFill>
                  <a:schemeClr val="tx1"/>
                </a:solidFill>
                <a:latin typeface="Times New Roman"/>
                <a:ea typeface="ヒラギノ明朝 Pro W3"/>
              </a:rPr>
              <a:t>Birimlerin Teşkilatı</a:t>
            </a:r>
            <a:endParaRPr lang="tr-TR" dirty="0">
              <a:solidFill>
                <a:schemeClr val="tx1"/>
              </a:solidFill>
              <a:latin typeface="Times New Roman"/>
              <a:ea typeface="Times New Roman"/>
            </a:endParaRPr>
          </a:p>
        </p:txBody>
      </p:sp>
    </p:spTree>
    <p:extLst>
      <p:ext uri="{BB962C8B-B14F-4D97-AF65-F5344CB8AC3E}">
        <p14:creationId xmlns:p14="http://schemas.microsoft.com/office/powerpoint/2010/main" val="437967723"/>
      </p:ext>
    </p:extLst>
  </p:cSld>
  <p:clrMapOvr>
    <a:masterClrMapping/>
  </p:clrMapOvr>
  <p:transition spd="slow">
    <p:circle/>
    <p:sndAc>
      <p:stSnd>
        <p:snd r:embed="rId3" name="arrow.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Grp="1" noChangeArrowheads="1"/>
          </p:cNvSpPr>
          <p:nvPr>
            <p:ph idx="1"/>
          </p:nvPr>
        </p:nvSpPr>
        <p:spPr>
          <a:xfrm>
            <a:off x="720756" y="571480"/>
            <a:ext cx="8208962" cy="6000792"/>
          </a:xfrm>
        </p:spPr>
        <p:txBody>
          <a:bodyPr/>
          <a:lstStyle/>
          <a:p>
            <a:pPr indent="359410" algn="just" eaLnBrk="1" hangingPunct="1">
              <a:spcBef>
                <a:spcPts val="600"/>
              </a:spcBef>
              <a:spcAft>
                <a:spcPts val="0"/>
              </a:spcAft>
              <a:tabLst>
                <a:tab pos="359410" algn="l"/>
              </a:tabLst>
              <a:defRPr/>
            </a:pPr>
            <a:r>
              <a:rPr lang="tr-TR" b="1" dirty="0">
                <a:latin typeface="Times New Roman"/>
                <a:ea typeface="ヒラギノ明朝 Pro W3"/>
              </a:rPr>
              <a:t>Kapsam</a:t>
            </a:r>
            <a:endParaRPr lang="tr-TR" dirty="0">
              <a:latin typeface="Times New Roman"/>
              <a:ea typeface="Times New Roman"/>
            </a:endParaRPr>
          </a:p>
          <a:p>
            <a:pPr algn="just" eaLnBrk="1" hangingPunct="1">
              <a:spcBef>
                <a:spcPts val="0"/>
              </a:spcBef>
              <a:spcAft>
                <a:spcPts val="0"/>
              </a:spcAft>
              <a:tabLst>
                <a:tab pos="359410" algn="l"/>
              </a:tabLst>
              <a:defRPr/>
            </a:pPr>
            <a:r>
              <a:rPr lang="tr-TR" b="1" dirty="0">
                <a:latin typeface="Times New Roman"/>
                <a:ea typeface="ヒラギノ明朝 Pro W3"/>
              </a:rPr>
              <a:t>Madde 2 ‒ </a:t>
            </a:r>
            <a:r>
              <a:rPr lang="tr-TR" dirty="0">
                <a:latin typeface="Times New Roman"/>
                <a:ea typeface="ヒラギノ明朝 Pro W3"/>
              </a:rPr>
              <a:t>(1) Bu Yönetmelik;</a:t>
            </a:r>
            <a:endParaRPr lang="tr-TR" dirty="0">
              <a:latin typeface="Times New Roman"/>
              <a:ea typeface="Times New Roman"/>
            </a:endParaRPr>
          </a:p>
          <a:p>
            <a:pPr marL="811213" indent="-274638" algn="just" eaLnBrk="1" hangingPunct="1">
              <a:spcBef>
                <a:spcPts val="600"/>
              </a:spcBef>
              <a:spcAft>
                <a:spcPts val="0"/>
              </a:spcAft>
              <a:defRPr/>
            </a:pPr>
            <a:r>
              <a:rPr lang="tr-TR" dirty="0">
                <a:latin typeface="Times New Roman"/>
                <a:ea typeface="ヒラギノ明朝 Pro W3"/>
              </a:rPr>
              <a:t>a) Valilik ve kaymakamlık birimlerinin teşkilat, görev, yetki ve sorumlulukları ile iş ve işlemlerini,</a:t>
            </a:r>
            <a:endParaRPr lang="tr-TR" dirty="0">
              <a:latin typeface="Times New Roman"/>
              <a:ea typeface="Times New Roman"/>
            </a:endParaRPr>
          </a:p>
          <a:p>
            <a:pPr marL="811213" indent="-274638" algn="just" eaLnBrk="1" hangingPunct="1">
              <a:spcBef>
                <a:spcPts val="600"/>
              </a:spcBef>
              <a:spcAft>
                <a:spcPts val="0"/>
              </a:spcAft>
              <a:defRPr/>
            </a:pPr>
            <a:r>
              <a:rPr lang="tr-TR" dirty="0">
                <a:latin typeface="Times New Roman"/>
                <a:ea typeface="ヒラギノ明朝 Pro W3"/>
              </a:rPr>
              <a:t>b) İl ve ilçelerdeki </a:t>
            </a:r>
            <a:r>
              <a:rPr lang="tr-TR" dirty="0">
                <a:solidFill>
                  <a:srgbClr val="C00000"/>
                </a:solidFill>
                <a:latin typeface="Times New Roman"/>
                <a:ea typeface="ヒラギノ明朝 Pro W3"/>
              </a:rPr>
              <a:t>genel idare kuruluşlarının valilikler ve kaymakamlıklar kanalı ile yapacakları yazışmaların esaslarını,</a:t>
            </a:r>
            <a:endParaRPr lang="tr-TR" dirty="0">
              <a:latin typeface="Times New Roman"/>
              <a:ea typeface="Times New Roman"/>
            </a:endParaRPr>
          </a:p>
          <a:p>
            <a:pPr indent="359410" algn="just" eaLnBrk="1" hangingPunct="1">
              <a:spcBef>
                <a:spcPts val="0"/>
              </a:spcBef>
              <a:spcAft>
                <a:spcPts val="0"/>
              </a:spcAft>
              <a:tabLst>
                <a:tab pos="359410" algn="l"/>
              </a:tabLst>
              <a:defRPr/>
            </a:pPr>
            <a:r>
              <a:rPr lang="tr-TR" dirty="0">
                <a:latin typeface="Times New Roman"/>
                <a:ea typeface="ヒラギノ明朝 Pro W3"/>
              </a:rPr>
              <a:t>kapsar.</a:t>
            </a:r>
            <a:endParaRPr lang="tr-TR" dirty="0">
              <a:latin typeface="Times New Roman"/>
              <a:ea typeface="Times New Roman"/>
            </a:endParaRPr>
          </a:p>
          <a:p>
            <a:pPr indent="359410" eaLnBrk="1" hangingPunct="1">
              <a:spcBef>
                <a:spcPts val="600"/>
              </a:spcBef>
              <a:spcAft>
                <a:spcPts val="0"/>
              </a:spcAft>
              <a:tabLst>
                <a:tab pos="359410" algn="l"/>
              </a:tabLst>
              <a:defRPr/>
            </a:pPr>
            <a:r>
              <a:rPr lang="tr-TR" b="1" dirty="0"/>
              <a:t>(Değişik:30/08/2014</a:t>
            </a:r>
            <a:r>
              <a:rPr lang="tr-TR" dirty="0"/>
              <a:t>) (2) </a:t>
            </a:r>
            <a:r>
              <a:rPr lang="tr-TR" dirty="0">
                <a:solidFill>
                  <a:srgbClr val="C00000"/>
                </a:solidFill>
              </a:rPr>
              <a:t>İl Planlama ve Koordinasyon, İl Dernekler, İl Nüfus ve Vatandaşlık, İlçe Nüfus Müdürlükleri, Büyükşehir Belediyesi bulunan illerde Yatırım İzleme ve Koordinasyon Başkanlıkları ile 112 Acil Çağrı Merkezi Müdürlükleri </a:t>
            </a:r>
            <a:r>
              <a:rPr lang="tr-TR" dirty="0"/>
              <a:t>bu Yönetmelik kapsamında tanımlanan birimlerden olup, bunların il ve ilçe teşkilatlarının kuruluş, görev, yetki ve sorumlulukları özel mevzuatında gösterilir. Ancak söz konusu birimler, özel mevzuatlarındaki düzenlemeler dışında bu Yönetmelik hükümlerine tabidir.</a:t>
            </a:r>
          </a:p>
          <a:p>
            <a:pPr indent="359410" algn="just" eaLnBrk="1" hangingPunct="1">
              <a:spcBef>
                <a:spcPts val="600"/>
              </a:spcBef>
              <a:spcAft>
                <a:spcPts val="0"/>
              </a:spcAft>
              <a:tabLst>
                <a:tab pos="359410" algn="l"/>
              </a:tabLst>
              <a:defRPr/>
            </a:pPr>
            <a:r>
              <a:rPr lang="tr-TR" dirty="0">
                <a:latin typeface="Times New Roman"/>
                <a:ea typeface="ヒラギノ明朝 Pro W3"/>
              </a:rPr>
              <a:t>(3) 5442 sayılı İl İdaresi Kanunu uyarınca, sivil hava meydanları, limanlar ve sınır kapılarında görevli mülki idare amirlerine bağlı olarak çalışan birimlerin özel mevzuatındaki hükümleri saklıdır.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(4) </a:t>
            </a:r>
            <a:r>
              <a:rPr lang="tr-TR" dirty="0">
                <a:solidFill>
                  <a:srgbClr val="C00000"/>
                </a:solidFill>
                <a:latin typeface="Times New Roman"/>
                <a:ea typeface="ヒラギノ明朝 Pro W3"/>
              </a:rPr>
              <a:t>İl ve ilçelerde teşkilatı olmayan veya görevlisi bulunmayan bakanlıklara ve diğer kamu kurum ve kuruluşlarına ait hizmetlerin yürütülmesinde de bu Yönetmelik hükümleri uygulanır.</a:t>
            </a:r>
          </a:p>
          <a:p>
            <a:pPr indent="359410" algn="just" eaLnBrk="1" hangingPunct="1">
              <a:spcBef>
                <a:spcPts val="1200"/>
              </a:spcBef>
              <a:spcAft>
                <a:spcPts val="0"/>
              </a:spcAft>
              <a:tabLst>
                <a:tab pos="359410" algn="l"/>
              </a:tabLst>
              <a:defRPr/>
            </a:pPr>
            <a:r>
              <a:rPr lang="tr-TR" b="1" dirty="0">
                <a:latin typeface="Times New Roman"/>
                <a:ea typeface="ヒラギノ明朝 Pro W3"/>
              </a:rPr>
              <a:t>Hukuki dayanak</a:t>
            </a:r>
            <a:endParaRPr lang="tr-TR" dirty="0">
              <a:latin typeface="Times New Roman"/>
              <a:ea typeface="Times New Roman"/>
            </a:endParaRPr>
          </a:p>
          <a:p>
            <a:pPr algn="just" eaLnBrk="1" hangingPunct="1">
              <a:spcBef>
                <a:spcPts val="0"/>
              </a:spcBef>
              <a:spcAft>
                <a:spcPts val="0"/>
              </a:spcAft>
              <a:tabLst>
                <a:tab pos="359410" algn="l"/>
              </a:tabLst>
              <a:defRPr/>
            </a:pPr>
            <a:r>
              <a:rPr lang="tr-TR" b="1" dirty="0">
                <a:latin typeface="Times New Roman"/>
                <a:ea typeface="ヒラギノ明朝 Pro W3"/>
              </a:rPr>
              <a:t>Madde 3 ‒ </a:t>
            </a:r>
            <a:r>
              <a:rPr lang="tr-TR" dirty="0">
                <a:latin typeface="Times New Roman"/>
                <a:ea typeface="ヒラギノ明朝 Pro W3"/>
              </a:rPr>
              <a:t>(1) Bu Yönetmelik, 5442 sayılı İl İdaresi Kanunu ile 3152 sayılı İçişleri Bakanlığı </a:t>
            </a:r>
            <a:r>
              <a:rPr lang="tr-TR" sz="1500" dirty="0">
                <a:latin typeface="Times New Roman"/>
                <a:ea typeface="ヒラギノ明朝 Pro W3"/>
              </a:rPr>
              <a:t>Teşkilat ve Görevleri Hakkında Kanunun 28 inci ve 33 üncü maddelerine dayanılarak hazırlanmıştır.</a:t>
            </a:r>
            <a:endParaRPr lang="tr-TR" sz="1500" dirty="0">
              <a:latin typeface="Times New Roman"/>
              <a:ea typeface="Times New Roman"/>
            </a:endParaRPr>
          </a:p>
          <a:p>
            <a:pPr indent="359410" algn="just" eaLnBrk="1" hangingPunct="1">
              <a:spcBef>
                <a:spcPts val="600"/>
              </a:spcBef>
              <a:spcAft>
                <a:spcPts val="0"/>
              </a:spcAft>
              <a:tabLst>
                <a:tab pos="359410" algn="l"/>
              </a:tabLst>
              <a:defRPr/>
            </a:pPr>
            <a:endParaRPr lang="tr-TR" dirty="0">
              <a:latin typeface="Times New Roman"/>
              <a:ea typeface="Times New Roman"/>
            </a:endParaRPr>
          </a:p>
        </p:txBody>
      </p:sp>
      <p:sp>
        <p:nvSpPr>
          <p:cNvPr id="9" name="8 Slayt Numarası Yer Tutucusu"/>
          <p:cNvSpPr>
            <a:spLocks noGrp="1"/>
          </p:cNvSpPr>
          <p:nvPr>
            <p:ph type="sldNum" sz="quarter" idx="10"/>
          </p:nvPr>
        </p:nvSpPr>
        <p:spPr/>
        <p:txBody>
          <a:bodyPr/>
          <a:lstStyle/>
          <a:p>
            <a:pPr>
              <a:defRPr/>
            </a:pPr>
            <a:fld id="{2F9F4A19-ACE6-4520-9949-7756FAABE375}" type="slidenum">
              <a:rPr/>
              <a:pPr>
                <a:defRPr/>
              </a:pPr>
              <a:t>24</a:t>
            </a:fld>
            <a:endParaRPr dirty="0"/>
          </a:p>
        </p:txBody>
      </p:sp>
    </p:spTree>
  </p:cSld>
  <p:clrMapOvr>
    <a:masterClrMapping/>
  </p:clrMapOvr>
  <p:transition spd="slow">
    <p:circle/>
    <p:sndAc>
      <p:stSnd>
        <p:snd r:embed="rId3" name="arrow.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539750" y="981075"/>
            <a:ext cx="8424863" cy="5472113"/>
          </a:xfrm>
        </p:spPr>
        <p:txBody>
          <a:bodyPr/>
          <a:lstStyle/>
          <a:p>
            <a:pPr indent="359410" algn="just" eaLnBrk="1" hangingPunct="1">
              <a:spcBef>
                <a:spcPts val="600"/>
              </a:spcBef>
              <a:spcAft>
                <a:spcPts val="0"/>
              </a:spcAft>
              <a:tabLst>
                <a:tab pos="359410" algn="l"/>
              </a:tabLst>
              <a:defRPr/>
            </a:pPr>
            <a:r>
              <a:rPr lang="tr-TR" b="1" dirty="0">
                <a:latin typeface="Times New Roman"/>
                <a:ea typeface="ヒラギノ明朝 Pro W3"/>
              </a:rPr>
              <a:t>Tanımlar</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4 ‒ </a:t>
            </a:r>
            <a:r>
              <a:rPr lang="tr-TR" dirty="0">
                <a:latin typeface="Times New Roman"/>
                <a:ea typeface="ヒラギノ明朝 Pro W3"/>
              </a:rPr>
              <a:t>(1) Bu Yönetmeliğin uygulanmasında;</a:t>
            </a:r>
            <a:endParaRPr lang="tr-TR" dirty="0">
              <a:latin typeface="Times New Roman"/>
              <a:ea typeface="Times New Roman"/>
            </a:endParaRPr>
          </a:p>
          <a:p>
            <a:pPr marL="2057400" indent="-1874838" eaLnBrk="1" hangingPunct="1">
              <a:spcBef>
                <a:spcPts val="600"/>
              </a:spcBef>
              <a:spcAft>
                <a:spcPts val="0"/>
              </a:spcAft>
              <a:tabLst>
                <a:tab pos="446088" algn="l"/>
              </a:tabLst>
              <a:defRPr/>
            </a:pPr>
            <a:r>
              <a:rPr lang="tr-TR" dirty="0">
                <a:latin typeface="Times New Roman"/>
                <a:ea typeface="ヒラギノ明朝 Pro W3"/>
              </a:rPr>
              <a:t>a)	Bakanlık:	İçişleri Bakanlığını,</a:t>
            </a:r>
            <a:endParaRPr lang="tr-TR" dirty="0">
              <a:latin typeface="Times New Roman"/>
              <a:ea typeface="Times New Roman"/>
            </a:endParaRPr>
          </a:p>
          <a:p>
            <a:pPr marL="2057400" indent="-1874838" eaLnBrk="1" hangingPunct="1">
              <a:spcBef>
                <a:spcPts val="600"/>
              </a:spcBef>
              <a:spcAft>
                <a:spcPts val="0"/>
              </a:spcAft>
              <a:tabLst>
                <a:tab pos="446088" algn="l"/>
              </a:tabLst>
              <a:defRPr/>
            </a:pPr>
            <a:r>
              <a:rPr lang="tr-TR" dirty="0">
                <a:latin typeface="Times New Roman"/>
                <a:ea typeface="ヒラギノ明朝 Pro W3"/>
              </a:rPr>
              <a:t>b)	Birim:	</a:t>
            </a:r>
            <a:r>
              <a:rPr lang="tr-TR" b="1" dirty="0"/>
              <a:t> (Değişik:30/08/2014</a:t>
            </a:r>
            <a:r>
              <a:rPr lang="tr-TR" dirty="0"/>
              <a:t>) Valilik ve Kaymakamlıklarda hizmetlerin yürütüldüğü </a:t>
            </a:r>
            <a:r>
              <a:rPr lang="tr-TR" dirty="0">
                <a:solidFill>
                  <a:srgbClr val="FF0000"/>
                </a:solidFill>
              </a:rPr>
              <a:t>başkanlık</a:t>
            </a:r>
            <a:r>
              <a:rPr lang="tr-TR" dirty="0"/>
              <a:t>, il müdürlüğü, ilçe müdürlüğü, şube müdürlüğü ve müstakil şefliği</a:t>
            </a:r>
            <a:r>
              <a:rPr lang="tr-TR" dirty="0">
                <a:latin typeface="Times New Roman"/>
                <a:ea typeface="ヒラギノ明朝 Pro W3"/>
              </a:rPr>
              <a:t>,</a:t>
            </a:r>
            <a:endParaRPr lang="tr-TR" dirty="0">
              <a:latin typeface="Times New Roman"/>
              <a:ea typeface="Times New Roman"/>
            </a:endParaRPr>
          </a:p>
          <a:p>
            <a:pPr marL="2057400" indent="-1874838" eaLnBrk="1" hangingPunct="1">
              <a:spcBef>
                <a:spcPts val="600"/>
              </a:spcBef>
              <a:spcAft>
                <a:spcPts val="0"/>
              </a:spcAft>
              <a:tabLst>
                <a:tab pos="446088" algn="l"/>
              </a:tabLst>
              <a:defRPr/>
            </a:pPr>
            <a:r>
              <a:rPr lang="tr-TR" dirty="0">
                <a:latin typeface="Times New Roman"/>
                <a:ea typeface="ヒラギノ明朝 Pro W3"/>
              </a:rPr>
              <a:t>c)	Birim amirleri:	</a:t>
            </a:r>
            <a:r>
              <a:rPr lang="tr-TR" b="1" dirty="0"/>
              <a:t> (Değişik:30/08/2014</a:t>
            </a:r>
            <a:r>
              <a:rPr lang="tr-TR" dirty="0"/>
              <a:t>) Birimlerde çalışan </a:t>
            </a:r>
            <a:r>
              <a:rPr lang="tr-TR" dirty="0">
                <a:solidFill>
                  <a:srgbClr val="FF0000"/>
                </a:solidFill>
              </a:rPr>
              <a:t>başkan</a:t>
            </a:r>
            <a:r>
              <a:rPr lang="tr-TR" dirty="0"/>
              <a:t>, il müdürü, ilçe müdürü, şube müdürü ve müstakil şefleri</a:t>
            </a:r>
            <a:r>
              <a:rPr lang="tr-TR" dirty="0">
                <a:latin typeface="Times New Roman"/>
                <a:ea typeface="ヒラギノ明朝 Pro W3"/>
              </a:rPr>
              <a:t>,</a:t>
            </a:r>
            <a:endParaRPr lang="tr-TR" dirty="0">
              <a:latin typeface="Times New Roman"/>
              <a:ea typeface="Times New Roman"/>
            </a:endParaRPr>
          </a:p>
          <a:p>
            <a:pPr marL="2057400" indent="-1874838" eaLnBrk="1" hangingPunct="1">
              <a:spcBef>
                <a:spcPts val="600"/>
              </a:spcBef>
              <a:spcAft>
                <a:spcPts val="0"/>
              </a:spcAft>
              <a:tabLst>
                <a:tab pos="446088" algn="l"/>
              </a:tabLst>
              <a:defRPr/>
            </a:pPr>
            <a:r>
              <a:rPr lang="tr-TR" dirty="0">
                <a:latin typeface="Times New Roman"/>
                <a:ea typeface="ヒラギノ明朝 Pro W3"/>
              </a:rPr>
              <a:t>ç)	Dilekçe:	Yetkili bir makama sunulan veya elektronik ortamda usulüne uygun olarak gönderilen, kişilerin kendileriyle veya kamu ile ilgili istek ve şikâyetlerini kapsayan bir veya daha çok imzalı müracaatı,</a:t>
            </a:r>
            <a:endParaRPr lang="tr-TR" dirty="0">
              <a:latin typeface="Times New Roman"/>
              <a:ea typeface="Times New Roman"/>
            </a:endParaRPr>
          </a:p>
          <a:p>
            <a:pPr marL="2057400" indent="-1874838" eaLnBrk="1" hangingPunct="1">
              <a:spcBef>
                <a:spcPts val="600"/>
              </a:spcBef>
              <a:spcAft>
                <a:spcPts val="0"/>
              </a:spcAft>
              <a:tabLst>
                <a:tab pos="446088" algn="l"/>
              </a:tabLst>
              <a:defRPr/>
            </a:pPr>
            <a:r>
              <a:rPr lang="tr-TR" dirty="0">
                <a:latin typeface="Times New Roman"/>
                <a:ea typeface="ヒラギノ明朝 Pro W3"/>
              </a:rPr>
              <a:t>d)	Elektronik belge:	Elektronik ortamda oluşturulan, gönderilen ve saklanan her türlü belgeyi,</a:t>
            </a:r>
            <a:endParaRPr lang="tr-TR" dirty="0">
              <a:latin typeface="Times New Roman"/>
              <a:ea typeface="Times New Roman"/>
            </a:endParaRPr>
          </a:p>
          <a:p>
            <a:pPr marL="2057400" indent="-1874838" eaLnBrk="1" hangingPunct="1">
              <a:spcBef>
                <a:spcPts val="600"/>
              </a:spcBef>
              <a:spcAft>
                <a:spcPts val="0"/>
              </a:spcAft>
              <a:tabLst>
                <a:tab pos="446088" algn="l"/>
              </a:tabLst>
              <a:defRPr/>
            </a:pPr>
            <a:r>
              <a:rPr lang="tr-TR" dirty="0">
                <a:latin typeface="Times New Roman"/>
                <a:ea typeface="ヒラギノ明朝 Pro W3"/>
              </a:rPr>
              <a:t>e)	Elektronik defter:	Valilik ve kaymakamlık birimlerince tutulması zorunlu olan defterlerde yer alan bilgileri kapsayan elektronik kayıtların bütününü,</a:t>
            </a:r>
            <a:endParaRPr lang="tr-TR" dirty="0">
              <a:latin typeface="Times New Roman"/>
              <a:ea typeface="Times New Roman"/>
            </a:endParaRPr>
          </a:p>
          <a:p>
            <a:pPr marL="2057400" indent="-1874838" eaLnBrk="1" hangingPunct="1">
              <a:spcBef>
                <a:spcPts val="600"/>
              </a:spcBef>
              <a:spcAft>
                <a:spcPts val="0"/>
              </a:spcAft>
              <a:tabLst>
                <a:tab pos="446088" algn="l"/>
              </a:tabLst>
              <a:defRPr/>
            </a:pPr>
            <a:r>
              <a:rPr lang="tr-TR" dirty="0">
                <a:latin typeface="Times New Roman"/>
                <a:ea typeface="ヒラギノ明朝 Pro W3"/>
              </a:rPr>
              <a:t>f)	Elektronik ortam:	Belge ve bilgilerin üzerinde bulunduğu her türlü bilgisayarı, gezgin elektronik araçları, bilgi ve iletişim teknolojisi ürünlerini,</a:t>
            </a:r>
          </a:p>
          <a:p>
            <a:pPr marL="2057400" indent="-1874838" eaLnBrk="1" hangingPunct="1">
              <a:spcBef>
                <a:spcPts val="600"/>
              </a:spcBef>
              <a:spcAft>
                <a:spcPts val="0"/>
              </a:spcAft>
              <a:tabLst>
                <a:tab pos="446088" algn="l"/>
              </a:tabLst>
              <a:defRPr/>
            </a:pPr>
            <a:r>
              <a:rPr lang="tr-TR" dirty="0">
                <a:latin typeface="Times New Roman"/>
                <a:ea typeface="ヒラギノ明朝 Pro W3"/>
              </a:rPr>
              <a:t>g)	Evrak:	İl ve ilçelerde görülen hizmetler, yapılan iş, işlemler ve haberleşmeler sırasında veya sonucunda kamu kuruluşlarının kendi aralarında, gerçek veya tüzel kişilerle iletişimlerini sağlamak amacıyla yazılan yazı, resmi belge, resmi bilgi ve elektronik belgeyi,</a:t>
            </a:r>
          </a:p>
        </p:txBody>
      </p:sp>
      <p:sp>
        <p:nvSpPr>
          <p:cNvPr id="8" name="7 Slayt Numarası Yer Tutucusu"/>
          <p:cNvSpPr>
            <a:spLocks noGrp="1"/>
          </p:cNvSpPr>
          <p:nvPr>
            <p:ph type="sldNum" sz="quarter" idx="10"/>
          </p:nvPr>
        </p:nvSpPr>
        <p:spPr/>
        <p:txBody>
          <a:bodyPr/>
          <a:lstStyle/>
          <a:p>
            <a:pPr>
              <a:defRPr/>
            </a:pPr>
            <a:fld id="{23A6F5D1-34FA-4136-93A9-CBA47930452F}" type="slidenum">
              <a:rPr/>
              <a:pPr>
                <a:defRPr/>
              </a:pPr>
              <a:t>25</a:t>
            </a:fld>
            <a:endParaRPr dirty="0"/>
          </a:p>
        </p:txBody>
      </p:sp>
    </p:spTree>
  </p:cSld>
  <p:clrMapOvr>
    <a:masterClrMapping/>
  </p:clrMapOvr>
  <p:transition spd="slow">
    <p:circle/>
    <p:sndAc>
      <p:stSnd>
        <p:snd r:embed="rId3" name="arrow.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611188" y="981075"/>
            <a:ext cx="8208962" cy="5472113"/>
          </a:xfrm>
        </p:spPr>
        <p:txBody>
          <a:bodyPr/>
          <a:lstStyle/>
          <a:p>
            <a:pPr marL="2778125" indent="-2778125" eaLnBrk="1" hangingPunct="1">
              <a:spcBef>
                <a:spcPts val="600"/>
              </a:spcBef>
              <a:spcAft>
                <a:spcPts val="0"/>
              </a:spcAft>
              <a:tabLst>
                <a:tab pos="263525" algn="l"/>
              </a:tabLst>
              <a:defRPr/>
            </a:pPr>
            <a:r>
              <a:rPr lang="tr-TR" dirty="0">
                <a:latin typeface="Times New Roman"/>
                <a:ea typeface="ヒラギノ明朝 Pro W3"/>
              </a:rPr>
              <a:t>ğ)	Evrak sayısı:	Birim tarafından hazırlanan evraka imza süreçleri tamamlandıktan sonra sistem tarafından verilen numarayı,</a:t>
            </a:r>
          </a:p>
          <a:p>
            <a:pPr marL="2778125" indent="-2778125" eaLnBrk="1" hangingPunct="1">
              <a:spcBef>
                <a:spcPts val="600"/>
              </a:spcBef>
              <a:spcAft>
                <a:spcPts val="0"/>
              </a:spcAft>
              <a:tabLst>
                <a:tab pos="263525" algn="l"/>
              </a:tabLst>
              <a:defRPr/>
            </a:pPr>
            <a:r>
              <a:rPr lang="tr-TR" dirty="0">
                <a:latin typeface="Times New Roman"/>
                <a:ea typeface="ヒラギノ明朝 Pro W3"/>
              </a:rPr>
              <a:t>h)	Gelen evrak kayıt numarası:	Dışarıdan gelen ve birim içinde dağıtılmak üzere sisteme kaydedilen evraka sistem tarafından verilen kayıt numarasını,</a:t>
            </a:r>
          </a:p>
          <a:p>
            <a:pPr marL="2778125" indent="-2778125" eaLnBrk="1" hangingPunct="1">
              <a:spcBef>
                <a:spcPts val="600"/>
              </a:spcBef>
              <a:spcAft>
                <a:spcPts val="0"/>
              </a:spcAft>
              <a:tabLst>
                <a:tab pos="263525" algn="l"/>
              </a:tabLst>
              <a:defRPr/>
            </a:pPr>
            <a:r>
              <a:rPr lang="tr-TR" dirty="0">
                <a:latin typeface="Times New Roman"/>
                <a:ea typeface="ヒラギノ明朝 Pro W3"/>
              </a:rPr>
              <a:t>ı)	</a:t>
            </a:r>
            <a:r>
              <a:rPr lang="tr-TR" dirty="0">
                <a:solidFill>
                  <a:srgbClr val="C00000"/>
                </a:solidFill>
                <a:latin typeface="Times New Roman"/>
                <a:ea typeface="ヒラギノ明朝 Pro W3"/>
              </a:rPr>
              <a:t>Güvenli elektronik imza:</a:t>
            </a:r>
            <a:r>
              <a:rPr lang="tr-TR" dirty="0">
                <a:latin typeface="Times New Roman"/>
                <a:ea typeface="ヒラギノ明朝 Pro W3"/>
              </a:rPr>
              <a:t>	5070 sayılı Elektronik İmza Kanununa göre; münhasıran imza sahibine bağlı olan, sadece imza sahibinin tasarrufunda bulunan güvenli elektronik imza oluşturma aracı ile oluşturulan, nitelikli elektronik sertifikaya dayanarak imza sahibinin kimliğinin ve imzalanmış elektronik veride sonradan herhangi bir değişiklik yapılıp yapılmadığının tespitini sağlayan elektronik imzayı,</a:t>
            </a:r>
          </a:p>
          <a:p>
            <a:pPr marL="2778125" indent="-2778125" eaLnBrk="1" hangingPunct="1">
              <a:spcBef>
                <a:spcPts val="600"/>
              </a:spcBef>
              <a:spcAft>
                <a:spcPts val="0"/>
              </a:spcAft>
              <a:tabLst>
                <a:tab pos="263525" algn="l"/>
              </a:tabLst>
              <a:defRPr/>
            </a:pPr>
            <a:r>
              <a:rPr lang="tr-TR" dirty="0">
                <a:latin typeface="Times New Roman"/>
                <a:ea typeface="ヒラギノ明朝 Pro W3"/>
              </a:rPr>
              <a:t>i)	İl genel idare kuruluşları:	İl mülkî idare bölümü içinde hizmet gören ve valiye bağlı olarak çalışan, merkezi idarenin il kademesindeki birimlerini,</a:t>
            </a:r>
          </a:p>
          <a:p>
            <a:pPr marL="2778125" indent="-2778125" eaLnBrk="1" hangingPunct="1">
              <a:spcBef>
                <a:spcPts val="600"/>
              </a:spcBef>
              <a:spcAft>
                <a:spcPts val="0"/>
              </a:spcAft>
              <a:tabLst>
                <a:tab pos="263525" algn="l"/>
              </a:tabLst>
              <a:defRPr/>
            </a:pPr>
            <a:r>
              <a:rPr lang="tr-TR" dirty="0">
                <a:latin typeface="Times New Roman"/>
                <a:ea typeface="ヒラギノ明朝 Pro W3"/>
              </a:rPr>
              <a:t>j)	İlçe genel idare kuruluşları:	İlçe mülkî idare bölümü içinde hizmet gören ve kaymakama bağlı olarak çalışan, merkezi idarenin ilçe kademesindeki birimlerini,</a:t>
            </a:r>
          </a:p>
          <a:p>
            <a:pPr marL="2778125" indent="-2778125" eaLnBrk="1" hangingPunct="1">
              <a:spcBef>
                <a:spcPts val="600"/>
              </a:spcBef>
              <a:spcAft>
                <a:spcPts val="0"/>
              </a:spcAft>
              <a:tabLst>
                <a:tab pos="263525" algn="l"/>
              </a:tabLst>
              <a:defRPr/>
            </a:pPr>
            <a:r>
              <a:rPr lang="tr-TR" dirty="0">
                <a:latin typeface="Times New Roman"/>
                <a:ea typeface="ヒラギノ明朝 Pro W3"/>
              </a:rPr>
              <a:t>k)	İmzaya yetkili amir:	Vali, kaymakam veya bunların evrak havale ve imzaya yetkili kıldığı görevliyi,</a:t>
            </a:r>
          </a:p>
          <a:p>
            <a:pPr marL="2778125" indent="-2778125" eaLnBrk="1" hangingPunct="1">
              <a:spcBef>
                <a:spcPts val="600"/>
              </a:spcBef>
              <a:spcAft>
                <a:spcPts val="0"/>
              </a:spcAft>
              <a:tabLst>
                <a:tab pos="263525" algn="l"/>
              </a:tabLst>
              <a:defRPr/>
            </a:pPr>
            <a:r>
              <a:rPr lang="tr-TR" dirty="0">
                <a:latin typeface="Times New Roman"/>
                <a:ea typeface="ヒラギノ明朝 Pro W3"/>
              </a:rPr>
              <a:t>l)	Koli:	Basılı kâğıt veya evrakın posta kurallarına göre paketlenmiş, toparlanmış veya kutulanmış şeklini,</a:t>
            </a:r>
          </a:p>
          <a:p>
            <a:pPr marL="2868613" indent="-2686050" eaLnBrk="1" hangingPunct="1">
              <a:lnSpc>
                <a:spcPct val="110000"/>
              </a:lnSpc>
              <a:spcBef>
                <a:spcPct val="60000"/>
              </a:spcBef>
              <a:spcAft>
                <a:spcPts val="0"/>
              </a:spcAft>
              <a:tabLst>
                <a:tab pos="446088" algn="l"/>
              </a:tabLst>
              <a:defRPr/>
            </a:pPr>
            <a:endParaRPr lang="tr-TR" b="1" dirty="0">
              <a:latin typeface="Times New Roman"/>
              <a:ea typeface="ヒラギノ明朝 Pro W3"/>
            </a:endParaRPr>
          </a:p>
        </p:txBody>
      </p:sp>
      <p:sp>
        <p:nvSpPr>
          <p:cNvPr id="8" name="7 Slayt Numarası Yer Tutucusu"/>
          <p:cNvSpPr>
            <a:spLocks noGrp="1"/>
          </p:cNvSpPr>
          <p:nvPr>
            <p:ph type="sldNum" sz="quarter" idx="10"/>
          </p:nvPr>
        </p:nvSpPr>
        <p:spPr/>
        <p:txBody>
          <a:bodyPr/>
          <a:lstStyle/>
          <a:p>
            <a:pPr>
              <a:defRPr/>
            </a:pPr>
            <a:fld id="{49E009F7-23BC-4C71-A52A-E3475441363F}" type="slidenum">
              <a:rPr/>
              <a:pPr>
                <a:defRPr/>
              </a:pPr>
              <a:t>26</a:t>
            </a:fld>
            <a:endParaRPr dirty="0"/>
          </a:p>
        </p:txBody>
      </p:sp>
    </p:spTree>
  </p:cSld>
  <p:clrMapOvr>
    <a:masterClrMapping/>
  </p:clrMapOvr>
  <p:transition spd="slow">
    <p:circle/>
    <p:sndAc>
      <p:stSnd>
        <p:snd r:embed="rId3" name="arrow.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611188" y="836613"/>
            <a:ext cx="8208962" cy="5616575"/>
          </a:xfrm>
        </p:spPr>
        <p:txBody>
          <a:bodyPr/>
          <a:lstStyle/>
          <a:p>
            <a:pPr marL="2149475" indent="-2149475" eaLnBrk="1" hangingPunct="1">
              <a:lnSpc>
                <a:spcPct val="110000"/>
              </a:lnSpc>
              <a:spcBef>
                <a:spcPct val="60000"/>
              </a:spcBef>
              <a:tabLst>
                <a:tab pos="263525" algn="l"/>
              </a:tabLst>
            </a:pPr>
            <a:r>
              <a:rPr lang="tr-TR" dirty="0">
                <a:ea typeface="ヒラギノ明朝 Pro W3"/>
              </a:rPr>
              <a:t>m)	Mahallî idareler:	İl özel idareleri, belediyeleri ve köyleri,</a:t>
            </a:r>
          </a:p>
          <a:p>
            <a:pPr marL="2149475" indent="-2149475" eaLnBrk="1" hangingPunct="1">
              <a:lnSpc>
                <a:spcPct val="110000"/>
              </a:lnSpc>
              <a:spcBef>
                <a:spcPct val="60000"/>
              </a:spcBef>
              <a:tabLst>
                <a:tab pos="263525" algn="l"/>
              </a:tabLst>
            </a:pPr>
            <a:r>
              <a:rPr lang="tr-TR" dirty="0">
                <a:ea typeface="ヒラギノ明朝 Pro W3"/>
              </a:rPr>
              <a:t>n)	Mahallî idare birliği:	Birden fazla mahallî idarenin, yürütmekle görevli oldukları hizmetlerden bazılarını birlikte görmek üzere kendi aralarında kurdukları kamu tüzel kişisini,</a:t>
            </a:r>
          </a:p>
          <a:p>
            <a:pPr marL="2149475" indent="-2149475" eaLnBrk="1" hangingPunct="1">
              <a:lnSpc>
                <a:spcPct val="110000"/>
              </a:lnSpc>
              <a:spcBef>
                <a:spcPct val="60000"/>
              </a:spcBef>
              <a:tabLst>
                <a:tab pos="263525" algn="l"/>
              </a:tabLst>
            </a:pPr>
            <a:r>
              <a:rPr lang="tr-TR" dirty="0">
                <a:ea typeface="ヒラギノ明朝 Pro W3"/>
              </a:rPr>
              <a:t>o)	Merkezi idarenin merkez kuruluşları: Başbakanlık ve Bakanlıklar ile bağlı kurum ve kuruluşların merkezi kademe birimlerini,</a:t>
            </a:r>
          </a:p>
          <a:p>
            <a:pPr marL="2149475" indent="-2149475" eaLnBrk="1" hangingPunct="1">
              <a:lnSpc>
                <a:spcPct val="110000"/>
              </a:lnSpc>
              <a:spcBef>
                <a:spcPct val="60000"/>
              </a:spcBef>
              <a:tabLst>
                <a:tab pos="263525" algn="l"/>
              </a:tabLst>
            </a:pPr>
            <a:r>
              <a:rPr lang="tr-TR" dirty="0">
                <a:ea typeface="ヒラギノ明朝 Pro W3"/>
              </a:rPr>
              <a:t>ö)	Resmî belge:	Kamu kurum ve kuruluşlarının kendi aralarında veya gerçek ve tüzel kişilerle iletişimlerini sağlamak amacıyla oluşturdukları, gönderdikleri veya sakladıkları belirli bir standart ve içeriği olan belgeleri,</a:t>
            </a:r>
          </a:p>
          <a:p>
            <a:pPr marL="2149475" indent="-2149475" eaLnBrk="1" hangingPunct="1">
              <a:lnSpc>
                <a:spcPct val="110000"/>
              </a:lnSpc>
              <a:spcBef>
                <a:spcPct val="60000"/>
              </a:spcBef>
              <a:tabLst>
                <a:tab pos="263525" algn="l"/>
              </a:tabLst>
            </a:pPr>
            <a:r>
              <a:rPr lang="tr-TR" dirty="0">
                <a:ea typeface="ヒラギノ明朝 Pro W3"/>
              </a:rPr>
              <a:t>p)	Resmî bilgi: 	Kamu kurum ve kuruluşlarının kendi aralarında veya gerçek ve tüzel kişilerle iletişimleri sırasında metin, ses ve görüntü şeklinde oluşturdukları, gönderdikleri veya sakladıkları bilgileri,</a:t>
            </a:r>
          </a:p>
          <a:p>
            <a:pPr marL="2149475" indent="-2149475" eaLnBrk="1" hangingPunct="1">
              <a:lnSpc>
                <a:spcPct val="110000"/>
              </a:lnSpc>
              <a:spcBef>
                <a:spcPct val="60000"/>
              </a:spcBef>
              <a:tabLst>
                <a:tab pos="263525" algn="l"/>
              </a:tabLst>
            </a:pPr>
            <a:r>
              <a:rPr lang="tr-TR" dirty="0">
                <a:ea typeface="ヒラギノ明朝 Pro W3"/>
              </a:rPr>
              <a:t>r)	</a:t>
            </a:r>
            <a:r>
              <a:rPr lang="tr-TR" dirty="0">
                <a:solidFill>
                  <a:srgbClr val="C00000"/>
                </a:solidFill>
                <a:ea typeface="ヒラギノ明朝 Pro W3"/>
              </a:rPr>
              <a:t>Sistem: </a:t>
            </a:r>
            <a:r>
              <a:rPr lang="tr-TR" dirty="0">
                <a:ea typeface="ヒラギノ明朝 Pro W3"/>
              </a:rPr>
              <a:t>	Birimlerin iş ve işlemlerinin elektronik ortamda yürütülmesini sağlamak üzere geliştirilen e-İçişleri uygulamaları ile bu uygulamaların yürütülmesini sağlayan donanım, yazılım ve ağ alt yapısını,</a:t>
            </a:r>
          </a:p>
          <a:p>
            <a:pPr marL="2149475" indent="-2149475" eaLnBrk="1" hangingPunct="1">
              <a:lnSpc>
                <a:spcPct val="110000"/>
              </a:lnSpc>
              <a:spcBef>
                <a:spcPct val="60000"/>
              </a:spcBef>
              <a:tabLst>
                <a:tab pos="263525" algn="l"/>
              </a:tabLst>
            </a:pPr>
            <a:r>
              <a:rPr lang="tr-TR" dirty="0">
                <a:ea typeface="ヒラギノ明朝 Pro W3"/>
              </a:rPr>
              <a:t>s)	Yazışma:	Yazılı veya elektronik ortamda yapılan yazışmaları,</a:t>
            </a:r>
          </a:p>
          <a:p>
            <a:pPr marL="2149475" indent="-2149475" algn="r" eaLnBrk="1" hangingPunct="1">
              <a:lnSpc>
                <a:spcPct val="110000"/>
              </a:lnSpc>
              <a:spcBef>
                <a:spcPct val="60000"/>
              </a:spcBef>
              <a:tabLst>
                <a:tab pos="263525" algn="l"/>
              </a:tabLst>
            </a:pPr>
            <a:r>
              <a:rPr lang="tr-TR" dirty="0">
                <a:ea typeface="ヒラギノ明朝 Pro W3"/>
              </a:rPr>
              <a:t>ifade eder.</a:t>
            </a:r>
          </a:p>
        </p:txBody>
      </p:sp>
      <p:sp>
        <p:nvSpPr>
          <p:cNvPr id="5" name="4 Slayt Numarası Yer Tutucusu"/>
          <p:cNvSpPr>
            <a:spLocks noGrp="1"/>
          </p:cNvSpPr>
          <p:nvPr>
            <p:ph type="sldNum" sz="quarter" idx="10"/>
          </p:nvPr>
        </p:nvSpPr>
        <p:spPr/>
        <p:txBody>
          <a:bodyPr/>
          <a:lstStyle/>
          <a:p>
            <a:pPr>
              <a:defRPr/>
            </a:pPr>
            <a:fld id="{E7DA98F4-7E6C-43C7-B7F2-54BAFA54BCBA}" type="slidenum">
              <a:rPr/>
              <a:pPr>
                <a:defRPr/>
              </a:pPr>
              <a:t>27</a:t>
            </a:fld>
            <a:endParaRPr dirty="0"/>
          </a:p>
        </p:txBody>
      </p:sp>
    </p:spTree>
  </p:cSld>
  <p:clrMapOvr>
    <a:masterClrMapping/>
  </p:clrMapOvr>
  <p:transition spd="slow">
    <p:circle/>
    <p:sndAc>
      <p:stSnd>
        <p:snd r:embed="rId3" name="arrow.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188" y="981075"/>
            <a:ext cx="8208962" cy="5472113"/>
          </a:xfrm>
        </p:spPr>
        <p:txBody>
          <a:bodyPr/>
          <a:lstStyle/>
          <a:p>
            <a:pPr indent="359410" algn="just" eaLnBrk="1" hangingPunct="1">
              <a:spcBef>
                <a:spcPts val="600"/>
              </a:spcBef>
              <a:spcAft>
                <a:spcPts val="0"/>
              </a:spcAft>
              <a:tabLst>
                <a:tab pos="359410" algn="l"/>
              </a:tabLst>
              <a:defRPr/>
            </a:pPr>
            <a:r>
              <a:rPr lang="tr-TR" b="1" dirty="0">
                <a:latin typeface="Times New Roman"/>
                <a:ea typeface="ヒラギノ明朝 Pro W3"/>
              </a:rPr>
              <a:t>İş ve işlemlerin yürütülme esasları</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5 –</a:t>
            </a:r>
            <a:r>
              <a:rPr lang="tr-TR" dirty="0">
                <a:latin typeface="Times New Roman"/>
                <a:ea typeface="ヒラギノ明朝 Pro W3"/>
              </a:rPr>
              <a:t> (1) Bu Yönetmelikle birimler tarafından yürütülmesi öngörülen her türlü iş ve </a:t>
            </a:r>
            <a:r>
              <a:rPr lang="tr-TR" dirty="0">
                <a:solidFill>
                  <a:srgbClr val="C00000"/>
                </a:solidFill>
                <a:latin typeface="Times New Roman"/>
                <a:ea typeface="ヒラギノ明朝 Pro W3"/>
              </a:rPr>
              <a:t>işlemin elektronik ortamda yapılması esastır.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Elektronik ortamda yürütülen her türlü iş ve işlem ilgili mevzuatta belirtilen </a:t>
            </a:r>
            <a:r>
              <a:rPr lang="tr-TR" dirty="0">
                <a:solidFill>
                  <a:srgbClr val="C00000"/>
                </a:solidFill>
                <a:latin typeface="Times New Roman"/>
                <a:ea typeface="ヒラギノ明朝 Pro W3"/>
              </a:rPr>
              <a:t>güvenlik</a:t>
            </a:r>
            <a:r>
              <a:rPr lang="tr-TR" dirty="0">
                <a:latin typeface="Times New Roman"/>
                <a:ea typeface="ヒラギノ明朝 Pro W3"/>
              </a:rPr>
              <a:t> önlemlerine uyularak yapılır.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Resmî yazışmalarda Başbakanlık tarafından belirlenen </a:t>
            </a:r>
            <a:r>
              <a:rPr lang="tr-TR" dirty="0">
                <a:solidFill>
                  <a:srgbClr val="C00000"/>
                </a:solidFill>
                <a:latin typeface="Times New Roman"/>
                <a:ea typeface="ヒラギノ明朝 Pro W3"/>
              </a:rPr>
              <a:t>kodlama sistemine ve dosya planına uyulması </a:t>
            </a:r>
            <a:r>
              <a:rPr lang="tr-TR" dirty="0">
                <a:latin typeface="Times New Roman"/>
                <a:ea typeface="ヒラギノ明朝 Pro W3"/>
              </a:rPr>
              <a:t>zorunludur.</a:t>
            </a:r>
            <a:endParaRPr lang="tr-TR" dirty="0">
              <a:latin typeface="Times New Roman"/>
              <a:ea typeface="Times New Roman"/>
            </a:endParaRPr>
          </a:p>
          <a:p>
            <a:pPr eaLnBrk="1" hangingPunct="1">
              <a:defRPr/>
            </a:pPr>
            <a:endParaRPr lang="tr-TR" dirty="0"/>
          </a:p>
        </p:txBody>
      </p:sp>
      <p:sp>
        <p:nvSpPr>
          <p:cNvPr id="4" name="3 Slayt Numarası Yer Tutucusu"/>
          <p:cNvSpPr>
            <a:spLocks noGrp="1"/>
          </p:cNvSpPr>
          <p:nvPr>
            <p:ph type="sldNum" sz="quarter" idx="10"/>
          </p:nvPr>
        </p:nvSpPr>
        <p:spPr/>
        <p:txBody>
          <a:bodyPr/>
          <a:lstStyle/>
          <a:p>
            <a:pPr>
              <a:defRPr/>
            </a:pPr>
            <a:fld id="{189AB2FE-BFC3-46A0-98D9-3C7BF8CC0E7D}" type="slidenum">
              <a:rPr/>
              <a:pPr>
                <a:defRPr/>
              </a:pPr>
              <a:t>28</a:t>
            </a:fld>
            <a:endParaRPr dirty="0"/>
          </a:p>
        </p:txBody>
      </p:sp>
    </p:spTree>
  </p:cSld>
  <p:clrMapOvr>
    <a:masterClrMapping/>
  </p:clrMapOvr>
  <p:transition spd="slow">
    <p:circle/>
    <p:sndAc>
      <p:stSnd>
        <p:snd r:embed="rId3" name="arrow.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8313" y="620713"/>
            <a:ext cx="8351837" cy="5832475"/>
          </a:xfrm>
        </p:spPr>
        <p:txBody>
          <a:bodyPr/>
          <a:lstStyle/>
          <a:p>
            <a:pPr algn="ctr" eaLnBrk="1" hangingPunct="1">
              <a:spcBef>
                <a:spcPts val="600"/>
              </a:spcBef>
              <a:defRPr/>
            </a:pPr>
            <a:r>
              <a:rPr lang="tr-TR" b="1" dirty="0">
                <a:ea typeface="ヒラギノ明朝 Pro W3"/>
              </a:rPr>
              <a:t>İKİNCİ BÖLÜM</a:t>
            </a:r>
            <a:endParaRPr lang="tr-TR" dirty="0">
              <a:ea typeface="ヒラギノ明朝 Pro W3"/>
            </a:endParaRPr>
          </a:p>
          <a:p>
            <a:pPr algn="ctr" eaLnBrk="1" hangingPunct="1">
              <a:spcBef>
                <a:spcPct val="0"/>
              </a:spcBef>
              <a:defRPr/>
            </a:pPr>
            <a:r>
              <a:rPr lang="tr-TR" b="1" dirty="0">
                <a:ea typeface="ヒラギノ明朝 Pro W3"/>
              </a:rPr>
              <a:t>Evrak Türleri</a:t>
            </a:r>
            <a:endParaRPr lang="tr-TR" dirty="0">
              <a:ea typeface="ヒラギノ明朝 Pro W3"/>
            </a:endParaRPr>
          </a:p>
          <a:p>
            <a:pPr algn="just" eaLnBrk="1" hangingPunct="1">
              <a:spcBef>
                <a:spcPct val="0"/>
              </a:spcBef>
              <a:defRPr/>
            </a:pPr>
            <a:r>
              <a:rPr lang="tr-TR" b="1" dirty="0">
                <a:ea typeface="ヒラギノ明朝 Pro W3"/>
              </a:rPr>
              <a:t>Evrak türleri</a:t>
            </a:r>
            <a:endParaRPr lang="tr-TR" dirty="0"/>
          </a:p>
          <a:p>
            <a:pPr algn="just" eaLnBrk="1" hangingPunct="1">
              <a:spcBef>
                <a:spcPct val="0"/>
              </a:spcBef>
              <a:defRPr/>
            </a:pPr>
            <a:r>
              <a:rPr lang="tr-TR" b="1" dirty="0">
                <a:ea typeface="ヒラギノ明朝 Pro W3"/>
                <a:cs typeface="ヒラギノ明朝 Pro W3"/>
              </a:rPr>
              <a:t>Madde 6 ‒</a:t>
            </a:r>
            <a:r>
              <a:rPr lang="tr-TR" dirty="0">
                <a:ea typeface="ヒラギノ明朝 Pro W3"/>
                <a:cs typeface="ヒラギノ明朝 Pro W3"/>
              </a:rPr>
              <a:t> (1) Bu Yönetmelik açısından;</a:t>
            </a:r>
            <a:endParaRPr lang="tr-TR" dirty="0"/>
          </a:p>
          <a:p>
            <a:pPr eaLnBrk="1" hangingPunct="1">
              <a:spcBef>
                <a:spcPts val="600"/>
              </a:spcBef>
              <a:defRPr/>
            </a:pPr>
            <a:r>
              <a:rPr lang="tr-TR" dirty="0">
                <a:ea typeface="ヒラギノ明朝 Pro W3"/>
                <a:cs typeface="ヒラギノ明朝 Pro W3"/>
              </a:rPr>
              <a:t>a) </a:t>
            </a:r>
            <a:r>
              <a:rPr lang="tr-TR" dirty="0">
                <a:solidFill>
                  <a:srgbClr val="C00000"/>
                </a:solidFill>
                <a:ea typeface="ヒラギノ明朝 Pro W3"/>
                <a:cs typeface="ヒラギノ明朝 Pro W3"/>
              </a:rPr>
              <a:t>Özellik taşıyan evrak</a:t>
            </a:r>
            <a:r>
              <a:rPr lang="tr-TR" dirty="0">
                <a:ea typeface="ヒラギノ明朝 Pro W3"/>
                <a:cs typeface="ヒラギノ明朝 Pro W3"/>
              </a:rPr>
              <a:t>: Üzerinde ayrı bir gizlilik veya ivedilik derecesi bulunan gizli, hizmete özel, kişiye özel, ivedi ve günlü işareti taşıyan,</a:t>
            </a:r>
            <a:endParaRPr lang="tr-TR" dirty="0"/>
          </a:p>
          <a:p>
            <a:pPr marL="892175" indent="-263525" eaLnBrk="1" hangingPunct="1">
              <a:spcBef>
                <a:spcPts val="600"/>
              </a:spcBef>
              <a:buFontTx/>
              <a:buAutoNum type="arabicParenR"/>
              <a:defRPr/>
            </a:pPr>
            <a:r>
              <a:rPr lang="tr-TR" dirty="0">
                <a:solidFill>
                  <a:srgbClr val="0070C0"/>
                </a:solidFill>
                <a:ea typeface="ヒラギノ明朝 Pro W3"/>
                <a:cs typeface="ヒラギノ明朝 Pro W3"/>
              </a:rPr>
              <a:t>Gizli evrak</a:t>
            </a:r>
            <a:r>
              <a:rPr lang="tr-TR" dirty="0">
                <a:ea typeface="ヒラギノ明朝 Pro W3"/>
                <a:cs typeface="ヒラギノ明朝 Pro W3"/>
              </a:rPr>
              <a:t>: İzinsiz olarak açıklandığı takdirde millî güvenliği ve millî menfaatleri tehlikeye düşürecek olan,</a:t>
            </a:r>
            <a:endParaRPr lang="tr-TR" dirty="0"/>
          </a:p>
          <a:p>
            <a:pPr marL="892175" indent="-263525" eaLnBrk="1" hangingPunct="1">
              <a:spcBef>
                <a:spcPts val="600"/>
              </a:spcBef>
              <a:buFontTx/>
              <a:buAutoNum type="arabicParenR"/>
              <a:defRPr/>
            </a:pPr>
            <a:r>
              <a:rPr lang="tr-TR" dirty="0">
                <a:solidFill>
                  <a:srgbClr val="0070C0"/>
                </a:solidFill>
                <a:ea typeface="ヒラギノ明朝 Pro W3"/>
                <a:cs typeface="ヒラギノ明朝 Pro W3"/>
              </a:rPr>
              <a:t>Hizmete özel evrak</a:t>
            </a:r>
            <a:r>
              <a:rPr lang="tr-TR" dirty="0">
                <a:ea typeface="ヒラギノ明朝 Pro W3"/>
                <a:cs typeface="ヒラギノ明朝 Pro W3"/>
              </a:rPr>
              <a:t>: Hizmeti yürütmesi gerekenlerden başkası tarafından bilinmesine ihtiyaç duyulmayan,</a:t>
            </a:r>
            <a:endParaRPr lang="tr-TR" dirty="0"/>
          </a:p>
          <a:p>
            <a:pPr marL="892175" indent="-263525" eaLnBrk="1" hangingPunct="1">
              <a:spcBef>
                <a:spcPts val="600"/>
              </a:spcBef>
              <a:buFontTx/>
              <a:buAutoNum type="arabicParenR"/>
              <a:defRPr/>
            </a:pPr>
            <a:r>
              <a:rPr lang="tr-TR" dirty="0">
                <a:solidFill>
                  <a:srgbClr val="0070C0"/>
                </a:solidFill>
                <a:ea typeface="ヒラギノ明朝 Pro W3"/>
                <a:cs typeface="ヒラギノ明朝 Pro W3"/>
              </a:rPr>
              <a:t>Kişiye özel evrak</a:t>
            </a:r>
            <a:r>
              <a:rPr lang="tr-TR" dirty="0">
                <a:ea typeface="ヒラギノ明朝 Pro W3"/>
                <a:cs typeface="ヒラギノ明朝 Pro W3"/>
              </a:rPr>
              <a:t>: Gizlilik dereceli olmayıp ancak gittiği yerde ve önceki işlemlerinde belirli şahısların, amir veya sadece onun yetki verdiği personelin açabileceği veya makam sahibinin adına gelen,</a:t>
            </a:r>
            <a:endParaRPr lang="tr-TR" dirty="0"/>
          </a:p>
          <a:p>
            <a:pPr marL="892175" indent="-263525" eaLnBrk="1" hangingPunct="1">
              <a:spcBef>
                <a:spcPts val="600"/>
              </a:spcBef>
              <a:buFontTx/>
              <a:buAutoNum type="arabicParenR"/>
              <a:defRPr/>
            </a:pPr>
            <a:r>
              <a:rPr lang="tr-TR" dirty="0">
                <a:solidFill>
                  <a:srgbClr val="0070C0"/>
                </a:solidFill>
                <a:ea typeface="ヒラギノ明朝 Pro W3"/>
                <a:cs typeface="ヒラギノ明朝 Pro W3"/>
              </a:rPr>
              <a:t>İvedi evrak</a:t>
            </a:r>
            <a:r>
              <a:rPr lang="tr-TR" dirty="0">
                <a:ea typeface="ヒラギノ明朝 Pro W3"/>
                <a:cs typeface="ヒラギノ明朝 Pro W3"/>
              </a:rPr>
              <a:t>: Kapsamı bakımından derhâl ve süratle cevap verilmesi gereken,</a:t>
            </a:r>
            <a:endParaRPr lang="tr-TR" dirty="0"/>
          </a:p>
          <a:p>
            <a:pPr marL="892175" indent="-263525" eaLnBrk="1" hangingPunct="1">
              <a:spcBef>
                <a:spcPts val="600"/>
              </a:spcBef>
              <a:buFontTx/>
              <a:buAutoNum type="arabicParenR"/>
              <a:defRPr/>
            </a:pPr>
            <a:r>
              <a:rPr lang="tr-TR" dirty="0">
                <a:solidFill>
                  <a:srgbClr val="0070C0"/>
                </a:solidFill>
                <a:ea typeface="ヒラギノ明朝 Pro W3"/>
                <a:cs typeface="ヒラギノ明朝 Pro W3"/>
              </a:rPr>
              <a:t>Günlü evrak</a:t>
            </a:r>
            <a:r>
              <a:rPr lang="tr-TR" dirty="0">
                <a:ea typeface="ヒラギノ明朝 Pro W3"/>
                <a:cs typeface="ヒラギノ明朝 Pro W3"/>
              </a:rPr>
              <a:t>: Belirli bir zamanda veya evrakta belirtilen süre içinde bitirilerek muhatabı olan makama cevap verilmesi gereken,</a:t>
            </a:r>
            <a:endParaRPr lang="tr-TR" dirty="0"/>
          </a:p>
          <a:p>
            <a:pPr eaLnBrk="1" hangingPunct="1">
              <a:spcBef>
                <a:spcPts val="1200"/>
              </a:spcBef>
              <a:defRPr/>
            </a:pPr>
            <a:r>
              <a:rPr lang="tr-TR" dirty="0">
                <a:ea typeface="ヒラギノ明朝 Pro W3"/>
                <a:cs typeface="ヒラギノ明朝 Pro W3"/>
              </a:rPr>
              <a:t>b) </a:t>
            </a:r>
            <a:r>
              <a:rPr lang="tr-TR" dirty="0">
                <a:solidFill>
                  <a:srgbClr val="C00000"/>
                </a:solidFill>
                <a:ea typeface="ヒラギノ明朝 Pro W3"/>
                <a:cs typeface="ヒラギノ明朝 Pro W3"/>
              </a:rPr>
              <a:t>Değerli evrak: </a:t>
            </a:r>
            <a:r>
              <a:rPr lang="tr-TR" dirty="0">
                <a:ea typeface="ヒラギノ明朝 Pro W3"/>
                <a:cs typeface="ヒラギノ明朝 Pro W3"/>
              </a:rPr>
              <a:t>Teminat mektupları ve para ihbarnameleri ile kendisi veya ekleri para, pul, çek, bono, hisse senedi gibi paraya çevrilebilen,</a:t>
            </a:r>
            <a:endParaRPr lang="tr-TR" dirty="0"/>
          </a:p>
          <a:p>
            <a:pPr eaLnBrk="1" hangingPunct="1">
              <a:spcBef>
                <a:spcPts val="1200"/>
              </a:spcBef>
              <a:defRPr/>
            </a:pPr>
            <a:r>
              <a:rPr lang="tr-TR" dirty="0">
                <a:ea typeface="ヒラギノ明朝 Pro W3"/>
                <a:cs typeface="ヒラギノ明朝 Pro W3"/>
              </a:rPr>
              <a:t>c) </a:t>
            </a:r>
            <a:r>
              <a:rPr lang="tr-TR" dirty="0">
                <a:solidFill>
                  <a:srgbClr val="C00000"/>
                </a:solidFill>
                <a:ea typeface="ヒラギノ明朝 Pro W3"/>
                <a:cs typeface="ヒラギノ明朝 Pro W3"/>
              </a:rPr>
              <a:t>Normal evrak</a:t>
            </a:r>
            <a:r>
              <a:rPr lang="tr-TR" dirty="0">
                <a:ea typeface="ヒラギノ明朝 Pro W3"/>
                <a:cs typeface="ヒラギノ明朝 Pro W3"/>
              </a:rPr>
              <a:t>: Özellik taşıyan ve değerli evrak dışında kalan,</a:t>
            </a:r>
            <a:endParaRPr lang="tr-TR" dirty="0"/>
          </a:p>
          <a:p>
            <a:pPr algn="just" eaLnBrk="1" hangingPunct="1">
              <a:spcBef>
                <a:spcPts val="600"/>
              </a:spcBef>
              <a:defRPr/>
            </a:pPr>
            <a:r>
              <a:rPr lang="tr-TR" dirty="0">
                <a:ea typeface="ヒラギノ明朝 Pro W3"/>
                <a:cs typeface="ヒラギノ明朝 Pro W3"/>
              </a:rPr>
              <a:t>evraktır.</a:t>
            </a:r>
            <a:endParaRPr lang="tr-TR" dirty="0"/>
          </a:p>
          <a:p>
            <a:pPr eaLnBrk="1" hangingPunct="1">
              <a:defRPr/>
            </a:pPr>
            <a:endParaRPr lang="tr-TR" dirty="0"/>
          </a:p>
        </p:txBody>
      </p:sp>
      <p:sp>
        <p:nvSpPr>
          <p:cNvPr id="4" name="3 Slayt Numarası Yer Tutucusu"/>
          <p:cNvSpPr>
            <a:spLocks noGrp="1"/>
          </p:cNvSpPr>
          <p:nvPr>
            <p:ph type="sldNum" sz="quarter" idx="10"/>
          </p:nvPr>
        </p:nvSpPr>
        <p:spPr/>
        <p:txBody>
          <a:bodyPr/>
          <a:lstStyle/>
          <a:p>
            <a:pPr>
              <a:defRPr/>
            </a:pPr>
            <a:fld id="{E1656A04-F521-44A7-8DE6-A3C51EA3AFFB}" type="slidenum">
              <a:rPr/>
              <a:pPr>
                <a:defRPr/>
              </a:pPr>
              <a:t>29</a:t>
            </a:fld>
            <a:endParaRPr dirty="0"/>
          </a:p>
        </p:txBody>
      </p:sp>
    </p:spTree>
  </p:cSld>
  <p:clrMapOvr>
    <a:masterClrMapping/>
  </p:clrMapOvr>
  <p:transition spd="slow">
    <p:circle/>
    <p:sndAc>
      <p:stSnd>
        <p:snd r:embed="rId3" name="arrow.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5292079" y="948148"/>
            <a:ext cx="3636071" cy="4608512"/>
          </a:xfrm>
          <a:noFill/>
        </p:spPr>
        <p:style>
          <a:lnRef idx="2">
            <a:schemeClr val="accent2"/>
          </a:lnRef>
          <a:fillRef idx="1">
            <a:schemeClr val="lt1"/>
          </a:fillRef>
          <a:effectRef idx="0">
            <a:schemeClr val="accent2"/>
          </a:effectRef>
          <a:fontRef idx="minor">
            <a:schemeClr val="dk1"/>
          </a:fontRef>
        </p:style>
        <p:txBody>
          <a:bodyPr/>
          <a:lstStyle/>
          <a:p>
            <a:pPr algn="ctr">
              <a:spcAft>
                <a:spcPts val="0"/>
              </a:spcAft>
            </a:pPr>
            <a:endParaRPr lang="tr-TR" sz="1400" b="1" dirty="0">
              <a:ea typeface="Times New Roman" panose="02020603050405020304" pitchFamily="18" charset="0"/>
            </a:endParaRPr>
          </a:p>
          <a:p>
            <a:pPr algn="ctr">
              <a:spcAft>
                <a:spcPts val="0"/>
              </a:spcAft>
            </a:pPr>
            <a:r>
              <a:rPr lang="tr-TR" sz="1400" b="1" dirty="0">
                <a:ea typeface="Times New Roman" panose="02020603050405020304" pitchFamily="18" charset="0"/>
              </a:rPr>
              <a:t>CUMHURBAŞKANLIĞINA BAĞLI KURUM VE KURULUŞLAR</a:t>
            </a:r>
            <a:endParaRPr lang="tr-TR" sz="1400" dirty="0">
              <a:ea typeface="Times New Roman" panose="02020603050405020304" pitchFamily="18" charset="0"/>
            </a:endParaRPr>
          </a:p>
          <a:p>
            <a:pPr>
              <a:spcAft>
                <a:spcPts val="0"/>
              </a:spcAft>
            </a:pPr>
            <a:r>
              <a:rPr lang="tr-TR" sz="1400" b="1" dirty="0">
                <a:ea typeface="Times New Roman" panose="02020603050405020304" pitchFamily="18" charset="0"/>
              </a:rPr>
              <a:t> </a:t>
            </a:r>
            <a:endParaRPr lang="tr-TR" sz="1400" dirty="0">
              <a:ea typeface="Times New Roman" panose="02020603050405020304" pitchFamily="18" charset="0"/>
            </a:endParaRPr>
          </a:p>
          <a:p>
            <a:pPr algn="l">
              <a:spcAft>
                <a:spcPts val="0"/>
              </a:spcAft>
            </a:pPr>
            <a:r>
              <a:rPr lang="tr-TR" sz="1400" b="1" dirty="0">
                <a:ea typeface="Times New Roman" panose="02020603050405020304" pitchFamily="18" charset="0"/>
              </a:rPr>
              <a:t>MADDE 37– </a:t>
            </a:r>
            <a:r>
              <a:rPr lang="tr-TR" sz="1400" dirty="0">
                <a:ea typeface="Times New Roman" panose="02020603050405020304" pitchFamily="18" charset="0"/>
              </a:rPr>
              <a:t>(1)</a:t>
            </a:r>
            <a:r>
              <a:rPr lang="tr-TR" sz="1400" b="1" dirty="0">
                <a:ea typeface="Times New Roman" panose="02020603050405020304" pitchFamily="18" charset="0"/>
              </a:rPr>
              <a:t> </a:t>
            </a:r>
            <a:r>
              <a:rPr lang="tr-TR" sz="1400" dirty="0">
                <a:ea typeface="Times New Roman" panose="02020603050405020304" pitchFamily="18" charset="0"/>
              </a:rPr>
              <a:t>Aşağıda yer alan kurum ve kuruluşlar Cumhurbaşkanlığına bağlı olup, kanunları ve/veya Cumhurbaşkanlığı kararnamelerindeki hükümlere tabidir.</a:t>
            </a:r>
          </a:p>
          <a:p>
            <a:pPr marL="342900" indent="-163513">
              <a:spcAft>
                <a:spcPts val="0"/>
              </a:spcAft>
              <a:buFont typeface="+mj-lt"/>
              <a:buAutoNum type="arabicPeriod"/>
            </a:pPr>
            <a:r>
              <a:rPr lang="tr-TR" sz="1400" dirty="0">
                <a:ea typeface="Times New Roman" panose="02020603050405020304" pitchFamily="18" charset="0"/>
              </a:rPr>
              <a:t>Devlet Arşivleri Başkanlığı</a:t>
            </a:r>
          </a:p>
          <a:p>
            <a:pPr marL="342900" indent="-163513">
              <a:spcAft>
                <a:spcPts val="0"/>
              </a:spcAft>
              <a:buFont typeface="+mj-lt"/>
              <a:buAutoNum type="arabicPeriod"/>
            </a:pPr>
            <a:r>
              <a:rPr lang="tr-TR" sz="1400" dirty="0">
                <a:ea typeface="Times New Roman" panose="02020603050405020304" pitchFamily="18" charset="0"/>
              </a:rPr>
              <a:t>Devlet Denetleme Kurulu</a:t>
            </a:r>
          </a:p>
          <a:p>
            <a:pPr marL="342900" indent="-163513">
              <a:spcAft>
                <a:spcPts val="0"/>
              </a:spcAft>
              <a:buFont typeface="+mj-lt"/>
              <a:buAutoNum type="arabicPeriod"/>
            </a:pPr>
            <a:r>
              <a:rPr lang="tr-TR" sz="1400" dirty="0">
                <a:ea typeface="Times New Roman" panose="02020603050405020304" pitchFamily="18" charset="0"/>
              </a:rPr>
              <a:t>Diyanet İşleri Başkanlığı</a:t>
            </a:r>
          </a:p>
          <a:p>
            <a:pPr marL="342900" indent="-163513">
              <a:spcAft>
                <a:spcPts val="0"/>
              </a:spcAft>
              <a:buFont typeface="+mj-lt"/>
              <a:buAutoNum type="arabicPeriod"/>
            </a:pPr>
            <a:r>
              <a:rPr lang="tr-TR" sz="1400" dirty="0">
                <a:ea typeface="Times New Roman" panose="02020603050405020304" pitchFamily="18" charset="0"/>
              </a:rPr>
              <a:t>İletişim Başkanlığı</a:t>
            </a:r>
          </a:p>
          <a:p>
            <a:pPr marL="342900" indent="-163513">
              <a:spcAft>
                <a:spcPts val="0"/>
              </a:spcAft>
              <a:buFont typeface="+mj-lt"/>
              <a:buAutoNum type="arabicPeriod"/>
            </a:pPr>
            <a:r>
              <a:rPr lang="tr-TR" sz="1400" dirty="0">
                <a:ea typeface="Times New Roman" panose="02020603050405020304" pitchFamily="18" charset="0"/>
              </a:rPr>
              <a:t>Milli Güvenlik Kurulu Genel Sekreterliği</a:t>
            </a:r>
          </a:p>
          <a:p>
            <a:pPr marL="342900" indent="-163513">
              <a:spcAft>
                <a:spcPts val="0"/>
              </a:spcAft>
              <a:buFont typeface="+mj-lt"/>
              <a:buAutoNum type="arabicPeriod"/>
            </a:pPr>
            <a:r>
              <a:rPr lang="tr-TR" sz="1400" dirty="0">
                <a:ea typeface="Times New Roman" panose="02020603050405020304" pitchFamily="18" charset="0"/>
              </a:rPr>
              <a:t>Milli İstihbarat Teşkilatı Başkanlığı</a:t>
            </a:r>
          </a:p>
          <a:p>
            <a:pPr marL="342900" indent="-163513">
              <a:spcAft>
                <a:spcPts val="0"/>
              </a:spcAft>
              <a:buFont typeface="+mj-lt"/>
              <a:buAutoNum type="arabicPeriod"/>
            </a:pPr>
            <a:r>
              <a:rPr lang="tr-TR" sz="1400" dirty="0">
                <a:ea typeface="Times New Roman" panose="02020603050405020304" pitchFamily="18" charset="0"/>
              </a:rPr>
              <a:t>Milli Saraylar İdaresi Başkanlığı</a:t>
            </a:r>
          </a:p>
          <a:p>
            <a:pPr marL="342900" indent="-163513">
              <a:spcAft>
                <a:spcPts val="0"/>
              </a:spcAft>
              <a:buFont typeface="+mj-lt"/>
              <a:buAutoNum type="arabicPeriod"/>
            </a:pPr>
            <a:r>
              <a:rPr lang="tr-TR" sz="1400" dirty="0">
                <a:ea typeface="Times New Roman" panose="02020603050405020304" pitchFamily="18" charset="0"/>
              </a:rPr>
              <a:t>Savunma Sanayi Başkanlığı</a:t>
            </a:r>
          </a:p>
          <a:p>
            <a:pPr marL="342900" indent="-163513">
              <a:spcAft>
                <a:spcPts val="0"/>
              </a:spcAft>
              <a:buFont typeface="+mj-lt"/>
              <a:buAutoNum type="arabicPeriod"/>
            </a:pPr>
            <a:r>
              <a:rPr lang="tr-TR" sz="1400" dirty="0">
                <a:ea typeface="Times New Roman" panose="02020603050405020304" pitchFamily="18" charset="0"/>
              </a:rPr>
              <a:t>Strateji ve Bütçe Başkanlığı</a:t>
            </a:r>
          </a:p>
          <a:p>
            <a:pPr marL="342900" indent="-257175">
              <a:spcAft>
                <a:spcPts val="0"/>
              </a:spcAft>
              <a:buFont typeface="+mj-lt"/>
              <a:buAutoNum type="arabicPeriod"/>
            </a:pPr>
            <a:r>
              <a:rPr lang="tr-TR" sz="1400" dirty="0">
                <a:ea typeface="Times New Roman" panose="02020603050405020304" pitchFamily="18" charset="0"/>
              </a:rPr>
              <a:t>Türkiye Varlık Fonu</a:t>
            </a:r>
          </a:p>
        </p:txBody>
      </p:sp>
      <p:sp>
        <p:nvSpPr>
          <p:cNvPr id="8" name="7 Slayt Numarası Yer Tutucusu"/>
          <p:cNvSpPr>
            <a:spLocks noGrp="1"/>
          </p:cNvSpPr>
          <p:nvPr>
            <p:ph type="sldNum" sz="quarter" idx="10"/>
          </p:nvPr>
        </p:nvSpPr>
        <p:spPr/>
        <p:txBody>
          <a:bodyPr/>
          <a:lstStyle/>
          <a:p>
            <a:pPr>
              <a:defRPr/>
            </a:pPr>
            <a:fld id="{27C0EF29-6A5A-4172-928A-8BEBD19439E1}" type="slidenum">
              <a:rPr/>
              <a:pPr>
                <a:defRPr/>
              </a:pPr>
              <a:t>3</a:t>
            </a:fld>
            <a:endParaRPr dirty="0"/>
          </a:p>
        </p:txBody>
      </p:sp>
      <p:sp>
        <p:nvSpPr>
          <p:cNvPr id="5" name="Dikdörtgen 4">
            <a:extLst>
              <a:ext uri="{FF2B5EF4-FFF2-40B4-BE49-F238E27FC236}">
                <a16:creationId xmlns:a16="http://schemas.microsoft.com/office/drawing/2014/main" id="{C158C296-D86C-4159-9FB1-6476929C9512}"/>
              </a:ext>
            </a:extLst>
          </p:cNvPr>
          <p:cNvSpPr/>
          <p:nvPr/>
        </p:nvSpPr>
        <p:spPr>
          <a:xfrm>
            <a:off x="1007270" y="219998"/>
            <a:ext cx="7920880"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chemeClr val="bg1"/>
                </a:solidFill>
                <a:effectLst>
                  <a:outerShdw blurRad="38100" dist="38100" dir="2700000" algn="tl">
                    <a:srgbClr val="000000">
                      <a:alpha val="43137"/>
                    </a:srgbClr>
                  </a:outerShdw>
                </a:effectLst>
              </a:rPr>
              <a:t>Cumhurbaşkanlığı Teşkilatı	</a:t>
            </a:r>
          </a:p>
        </p:txBody>
      </p:sp>
      <p:sp>
        <p:nvSpPr>
          <p:cNvPr id="6" name="Rectangle 3">
            <a:extLst>
              <a:ext uri="{FF2B5EF4-FFF2-40B4-BE49-F238E27FC236}">
                <a16:creationId xmlns:a16="http://schemas.microsoft.com/office/drawing/2014/main" id="{893DC31F-500D-41D1-A51D-66B53EF81536}"/>
              </a:ext>
            </a:extLst>
          </p:cNvPr>
          <p:cNvSpPr txBox="1">
            <a:spLocks noChangeArrowheads="1"/>
          </p:cNvSpPr>
          <p:nvPr/>
        </p:nvSpPr>
        <p:spPr bwMode="auto">
          <a:xfrm>
            <a:off x="395536" y="980728"/>
            <a:ext cx="4608512" cy="4608512"/>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0" indent="354013" algn="just" rtl="0" eaLnBrk="0" fontAlgn="base" hangingPunct="0">
              <a:spcBef>
                <a:spcPct val="20000"/>
              </a:spcBef>
              <a:spcAft>
                <a:spcPct val="0"/>
              </a:spcAft>
              <a:buFontTx/>
              <a:buNone/>
              <a:defRPr sz="1600">
                <a:solidFill>
                  <a:schemeClr val="tx1"/>
                </a:solidFill>
                <a:latin typeface="Times New Roman" pitchFamily="18" charset="0"/>
                <a:ea typeface="+mn-ea"/>
                <a:cs typeface="Times New Roman" pitchFamily="18" charset="0"/>
              </a:defRPr>
            </a:lvl1pPr>
            <a:lvl2pPr marL="0" indent="354013" algn="l" rtl="0" eaLnBrk="0" fontAlgn="base" hangingPunct="0">
              <a:spcBef>
                <a:spcPct val="20000"/>
              </a:spcBef>
              <a:spcAft>
                <a:spcPct val="0"/>
              </a:spcAft>
              <a:buFontTx/>
              <a:buNone/>
              <a:defRPr sz="2800">
                <a:solidFill>
                  <a:schemeClr val="tx1"/>
                </a:solidFill>
                <a:latin typeface="+mn-lt"/>
              </a:defRPr>
            </a:lvl2pPr>
            <a:lvl3pPr marL="0" indent="354013" algn="l" rtl="0" eaLnBrk="0" fontAlgn="base" hangingPunct="0">
              <a:spcBef>
                <a:spcPct val="20000"/>
              </a:spcBef>
              <a:spcAft>
                <a:spcPct val="0"/>
              </a:spcAft>
              <a:buFontTx/>
              <a:buNone/>
              <a:defRPr sz="2400">
                <a:solidFill>
                  <a:schemeClr val="tx1"/>
                </a:solidFill>
                <a:latin typeface="+mn-lt"/>
              </a:defRPr>
            </a:lvl3pPr>
            <a:lvl4pPr marL="0" indent="354013" algn="l" rtl="0" eaLnBrk="0" fontAlgn="base" hangingPunct="0">
              <a:spcBef>
                <a:spcPct val="20000"/>
              </a:spcBef>
              <a:spcAft>
                <a:spcPct val="0"/>
              </a:spcAft>
              <a:buFontTx/>
              <a:buNone/>
              <a:defRPr sz="2000">
                <a:solidFill>
                  <a:schemeClr val="tx1"/>
                </a:solidFill>
                <a:latin typeface="+mn-lt"/>
              </a:defRPr>
            </a:lvl4pPr>
            <a:lvl5pPr marL="0" indent="354013" algn="l" rtl="0" eaLnBrk="0" fontAlgn="base" hangingPunct="0">
              <a:spcBef>
                <a:spcPct val="20000"/>
              </a:spcBef>
              <a:spcAft>
                <a:spcPct val="0"/>
              </a:spcAft>
              <a:buFontTx/>
              <a:buNone/>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0" algn="ctr">
              <a:spcBef>
                <a:spcPts val="0"/>
              </a:spcBef>
              <a:spcAft>
                <a:spcPts val="0"/>
              </a:spcAft>
            </a:pPr>
            <a:r>
              <a:rPr lang="tr-TR" sz="1400" b="1" kern="0" dirty="0">
                <a:ea typeface="Times New Roman" panose="02020603050405020304" pitchFamily="18" charset="0"/>
              </a:rPr>
              <a:t>CUMHURBAŞKANLIĞI POLİTİKA KURULLARI</a:t>
            </a:r>
            <a:endParaRPr lang="tr-TR" sz="1400" kern="0" dirty="0">
              <a:ea typeface="Times New Roman" panose="02020603050405020304" pitchFamily="18" charset="0"/>
            </a:endParaRPr>
          </a:p>
          <a:p>
            <a:pPr algn="l">
              <a:spcBef>
                <a:spcPts val="0"/>
              </a:spcBef>
              <a:spcAft>
                <a:spcPts val="0"/>
              </a:spcAft>
            </a:pPr>
            <a:r>
              <a:rPr lang="tr-TR" sz="1400" b="1" kern="0" dirty="0">
                <a:ea typeface="Times New Roman" panose="02020603050405020304" pitchFamily="18" charset="0"/>
              </a:rPr>
              <a:t>MADDE 20- </a:t>
            </a:r>
            <a:r>
              <a:rPr lang="tr-TR" sz="1400" kern="0" dirty="0">
                <a:ea typeface="Times New Roman" panose="02020603050405020304" pitchFamily="18" charset="0"/>
              </a:rPr>
              <a:t>(1) Cumhurbaşkanlığı bünyesinde aşağıda yer alan kurullar kurulmuştur.</a:t>
            </a:r>
          </a:p>
          <a:p>
            <a:pPr marL="538163" indent="-163513" algn="l">
              <a:spcBef>
                <a:spcPts val="0"/>
              </a:spcBef>
              <a:spcAft>
                <a:spcPts val="0"/>
              </a:spcAft>
              <a:buFont typeface="+mj-lt"/>
              <a:buAutoNum type="arabicPeriod"/>
            </a:pPr>
            <a:r>
              <a:rPr lang="tr-TR" sz="1400" kern="0" dirty="0">
                <a:ea typeface="Times New Roman" panose="02020603050405020304" pitchFamily="18" charset="0"/>
              </a:rPr>
              <a:t>Bilim, Teknoloji ve Yenilik Politikaları Kurulu.</a:t>
            </a:r>
          </a:p>
          <a:p>
            <a:pPr marL="538163" indent="-163513">
              <a:spcBef>
                <a:spcPts val="0"/>
              </a:spcBef>
              <a:spcAft>
                <a:spcPts val="0"/>
              </a:spcAft>
              <a:buFont typeface="+mj-lt"/>
              <a:buAutoNum type="arabicPeriod"/>
            </a:pPr>
            <a:r>
              <a:rPr lang="tr-TR" sz="1400" kern="0" dirty="0">
                <a:ea typeface="Times New Roman" panose="02020603050405020304" pitchFamily="18" charset="0"/>
              </a:rPr>
              <a:t>Eğitim ve Öğretim Politikaları Kurulu.</a:t>
            </a:r>
          </a:p>
          <a:p>
            <a:pPr marL="538163" indent="-163513">
              <a:spcBef>
                <a:spcPts val="0"/>
              </a:spcBef>
              <a:spcAft>
                <a:spcPts val="0"/>
              </a:spcAft>
              <a:buFont typeface="+mj-lt"/>
              <a:buAutoNum type="arabicPeriod"/>
            </a:pPr>
            <a:r>
              <a:rPr lang="tr-TR" sz="1400" kern="0" dirty="0">
                <a:ea typeface="Times New Roman" panose="02020603050405020304" pitchFamily="18" charset="0"/>
              </a:rPr>
              <a:t>Ekonomi Politikaları Kurulu.</a:t>
            </a:r>
          </a:p>
          <a:p>
            <a:pPr marL="538163" indent="-163513">
              <a:spcBef>
                <a:spcPts val="0"/>
              </a:spcBef>
              <a:spcAft>
                <a:spcPts val="0"/>
              </a:spcAft>
              <a:buFont typeface="+mj-lt"/>
              <a:buAutoNum type="arabicPeriod"/>
            </a:pPr>
            <a:r>
              <a:rPr lang="tr-TR" sz="1400" kern="0" dirty="0">
                <a:ea typeface="Times New Roman" panose="02020603050405020304" pitchFamily="18" charset="0"/>
              </a:rPr>
              <a:t>Güvenlik ve Dış Politikalar Kurulu.</a:t>
            </a:r>
          </a:p>
          <a:p>
            <a:pPr marL="538163" indent="-163513">
              <a:spcBef>
                <a:spcPts val="0"/>
              </a:spcBef>
              <a:spcAft>
                <a:spcPts val="0"/>
              </a:spcAft>
              <a:buFont typeface="+mj-lt"/>
              <a:buAutoNum type="arabicPeriod"/>
            </a:pPr>
            <a:r>
              <a:rPr lang="tr-TR" sz="1400" kern="0" dirty="0">
                <a:ea typeface="Times New Roman" panose="02020603050405020304" pitchFamily="18" charset="0"/>
              </a:rPr>
              <a:t>Hukuk Politikaları Kurulu.</a:t>
            </a:r>
          </a:p>
          <a:p>
            <a:pPr marL="538163" indent="-163513">
              <a:spcBef>
                <a:spcPts val="0"/>
              </a:spcBef>
              <a:spcAft>
                <a:spcPts val="0"/>
              </a:spcAft>
              <a:buFont typeface="+mj-lt"/>
              <a:buAutoNum type="arabicPeriod"/>
            </a:pPr>
            <a:r>
              <a:rPr lang="tr-TR" sz="1400" kern="0" dirty="0">
                <a:ea typeface="Times New Roman" panose="02020603050405020304" pitchFamily="18" charset="0"/>
              </a:rPr>
              <a:t>Kültür ve Sanat Politikaları Kurulu.</a:t>
            </a:r>
          </a:p>
          <a:p>
            <a:pPr marL="538163" indent="-163513">
              <a:spcBef>
                <a:spcPts val="0"/>
              </a:spcBef>
              <a:spcAft>
                <a:spcPts val="0"/>
              </a:spcAft>
              <a:buFont typeface="+mj-lt"/>
              <a:buAutoNum type="arabicPeriod"/>
            </a:pPr>
            <a:r>
              <a:rPr lang="tr-TR" sz="1400" kern="0" dirty="0">
                <a:ea typeface="Times New Roman" panose="02020603050405020304" pitchFamily="18" charset="0"/>
              </a:rPr>
              <a:t>Sağlık ve Gıda Politikaları Kurulu.</a:t>
            </a:r>
          </a:p>
          <a:p>
            <a:pPr marL="538163" indent="-163513">
              <a:spcBef>
                <a:spcPts val="0"/>
              </a:spcBef>
              <a:spcAft>
                <a:spcPts val="0"/>
              </a:spcAft>
              <a:buFont typeface="+mj-lt"/>
              <a:buAutoNum type="arabicPeriod"/>
            </a:pPr>
            <a:r>
              <a:rPr lang="tr-TR" sz="1400" kern="0" dirty="0">
                <a:ea typeface="Times New Roman" panose="02020603050405020304" pitchFamily="18" charset="0"/>
              </a:rPr>
              <a:t>Sosyal Politikalar Kurulu.</a:t>
            </a:r>
          </a:p>
          <a:p>
            <a:pPr marL="538163" indent="-163513">
              <a:spcBef>
                <a:spcPts val="0"/>
              </a:spcBef>
              <a:spcAft>
                <a:spcPts val="0"/>
              </a:spcAft>
              <a:buFont typeface="+mj-lt"/>
              <a:buAutoNum type="arabicPeriod"/>
            </a:pPr>
            <a:r>
              <a:rPr lang="tr-TR" sz="1400" kern="0" dirty="0">
                <a:ea typeface="Times New Roman" panose="02020603050405020304" pitchFamily="18" charset="0"/>
              </a:rPr>
              <a:t>Yerel Yönetim Politikaları Kurulu.</a:t>
            </a:r>
          </a:p>
          <a:p>
            <a:pPr marL="85725" indent="92075">
              <a:spcBef>
                <a:spcPts val="0"/>
              </a:spcBef>
              <a:spcAft>
                <a:spcPts val="0"/>
              </a:spcAft>
            </a:pPr>
            <a:endParaRPr lang="tr-TR" sz="1400" kern="0" dirty="0">
              <a:ea typeface="Times New Roman" panose="02020603050405020304" pitchFamily="18" charset="0"/>
            </a:endParaRPr>
          </a:p>
          <a:p>
            <a:pPr algn="l">
              <a:spcBef>
                <a:spcPts val="600"/>
              </a:spcBef>
              <a:spcAft>
                <a:spcPts val="0"/>
              </a:spcAft>
            </a:pPr>
            <a:r>
              <a:rPr lang="tr-TR" sz="1400" b="1" kern="0" dirty="0">
                <a:ea typeface="Times New Roman" panose="02020603050405020304" pitchFamily="18" charset="0"/>
              </a:rPr>
              <a:t>CUMHURBAŞKANLIĞI OFİSLERİ</a:t>
            </a:r>
          </a:p>
          <a:p>
            <a:pPr algn="l">
              <a:spcBef>
                <a:spcPts val="0"/>
              </a:spcBef>
              <a:spcAft>
                <a:spcPts val="0"/>
              </a:spcAft>
            </a:pPr>
            <a:r>
              <a:rPr lang="tr-TR" sz="1400" b="1" kern="0" dirty="0"/>
              <a:t>MADDE 525 </a:t>
            </a:r>
            <a:r>
              <a:rPr lang="tr-TR" sz="1400" kern="0" dirty="0"/>
              <a:t> – … verilen görevleri yerine getirmek üzere Cumhurbaşkanlığına bağlı, özel bütçeli, kamu tüzel kişiliğini haiz, idarî ve malî özerkliğe sahip,</a:t>
            </a:r>
          </a:p>
          <a:p>
            <a:pPr marL="538163" indent="-163513" algn="l">
              <a:spcBef>
                <a:spcPts val="0"/>
              </a:spcBef>
              <a:spcAft>
                <a:spcPts val="0"/>
              </a:spcAft>
              <a:buFont typeface="+mj-lt"/>
              <a:buAutoNum type="arabicPeriod"/>
            </a:pPr>
            <a:r>
              <a:rPr lang="tr-TR" sz="1400" kern="0" dirty="0">
                <a:ea typeface="Times New Roman" panose="02020603050405020304" pitchFamily="18" charset="0"/>
              </a:rPr>
              <a:t>Dijital Dönüşüm Ofisi</a:t>
            </a:r>
          </a:p>
          <a:p>
            <a:pPr marL="538163" indent="-163513" algn="l">
              <a:spcBef>
                <a:spcPts val="0"/>
              </a:spcBef>
              <a:spcAft>
                <a:spcPts val="0"/>
              </a:spcAft>
              <a:buFont typeface="+mj-lt"/>
              <a:buAutoNum type="arabicPeriod"/>
            </a:pPr>
            <a:r>
              <a:rPr lang="tr-TR" sz="1400" kern="0" dirty="0"/>
              <a:t>Finans Ofisi</a:t>
            </a:r>
          </a:p>
          <a:p>
            <a:pPr marL="538163" indent="-163513" algn="l">
              <a:spcBef>
                <a:spcPts val="0"/>
              </a:spcBef>
              <a:spcAft>
                <a:spcPts val="0"/>
              </a:spcAft>
              <a:buFont typeface="+mj-lt"/>
              <a:buAutoNum type="arabicPeriod"/>
            </a:pPr>
            <a:r>
              <a:rPr lang="tr-TR" sz="1400" kern="0" dirty="0"/>
              <a:t>İnsan Kaynakları Ofisi</a:t>
            </a:r>
          </a:p>
          <a:p>
            <a:pPr marL="538163" indent="-163513" algn="l">
              <a:spcBef>
                <a:spcPts val="0"/>
              </a:spcBef>
              <a:spcAft>
                <a:spcPts val="0"/>
              </a:spcAft>
              <a:buFont typeface="+mj-lt"/>
              <a:buAutoNum type="arabicPeriod"/>
            </a:pPr>
            <a:r>
              <a:rPr lang="tr-TR" sz="1400" kern="0" dirty="0"/>
              <a:t>Yatırım Ofisi kurulmuştur.</a:t>
            </a:r>
          </a:p>
        </p:txBody>
      </p:sp>
      <p:sp>
        <p:nvSpPr>
          <p:cNvPr id="2" name="Dikdörtgen 1">
            <a:extLst>
              <a:ext uri="{FF2B5EF4-FFF2-40B4-BE49-F238E27FC236}">
                <a16:creationId xmlns:a16="http://schemas.microsoft.com/office/drawing/2014/main" id="{C204608D-6A48-40A3-A493-FDBCBCA9472C}"/>
              </a:ext>
            </a:extLst>
          </p:cNvPr>
          <p:cNvSpPr/>
          <p:nvPr/>
        </p:nvSpPr>
        <p:spPr>
          <a:xfrm>
            <a:off x="395536" y="5955186"/>
            <a:ext cx="8568952" cy="584775"/>
          </a:xfrm>
          <a:prstGeom prst="rect">
            <a:avLst/>
          </a:prstGeom>
        </p:spPr>
        <p:txBody>
          <a:bodyPr wrap="square">
            <a:spAutoFit/>
          </a:bodyPr>
          <a:lstStyle/>
          <a:p>
            <a:pPr indent="358775">
              <a:spcBef>
                <a:spcPts val="0"/>
              </a:spcBef>
              <a:spcAft>
                <a:spcPts val="0"/>
              </a:spcAft>
            </a:pPr>
            <a:r>
              <a:rPr lang="tr-TR" b="1" kern="0" dirty="0">
                <a:latin typeface="Times New Roman" panose="02020603050405020304" pitchFamily="18" charset="0"/>
                <a:ea typeface="Times New Roman" panose="02020603050405020304" pitchFamily="18" charset="0"/>
                <a:cs typeface="Times New Roman" panose="02020603050405020304" pitchFamily="18" charset="0"/>
              </a:rPr>
              <a:t>MADDE 537</a:t>
            </a:r>
            <a:r>
              <a:rPr lang="tr-TR" kern="0" dirty="0">
                <a:latin typeface="Times New Roman" panose="02020603050405020304" pitchFamily="18" charset="0"/>
                <a:ea typeface="Times New Roman" panose="02020603050405020304" pitchFamily="18" charset="0"/>
                <a:cs typeface="Times New Roman" panose="02020603050405020304" pitchFamily="18" charset="0"/>
              </a:rPr>
              <a:t>– Bu Cumhurbaşkanlığı Kararnamesinin uygulanmasına ilişkin </a:t>
            </a:r>
            <a:r>
              <a:rPr lang="tr-TR" kern="0" dirty="0" err="1">
                <a:latin typeface="Times New Roman" panose="02020603050405020304" pitchFamily="18" charset="0"/>
                <a:ea typeface="Times New Roman" panose="02020603050405020304" pitchFamily="18" charset="0"/>
                <a:cs typeface="Times New Roman" panose="02020603050405020304" pitchFamily="18" charset="0"/>
              </a:rPr>
              <a:t>usûl</a:t>
            </a:r>
            <a:r>
              <a:rPr lang="tr-TR" kern="0" dirty="0">
                <a:latin typeface="Times New Roman" panose="02020603050405020304" pitchFamily="18" charset="0"/>
                <a:ea typeface="Times New Roman" panose="02020603050405020304" pitchFamily="18" charset="0"/>
                <a:cs typeface="Times New Roman" panose="02020603050405020304" pitchFamily="18" charset="0"/>
              </a:rPr>
              <a:t> ve esaslar Cumhurbaşkanınca çıkarılacak yönetmeliklerle düzenlenir.</a:t>
            </a:r>
          </a:p>
        </p:txBody>
      </p:sp>
    </p:spTree>
    <p:extLst>
      <p:ext uri="{BB962C8B-B14F-4D97-AF65-F5344CB8AC3E}">
        <p14:creationId xmlns:p14="http://schemas.microsoft.com/office/powerpoint/2010/main" val="1385528522"/>
      </p:ext>
    </p:extLst>
  </p:cSld>
  <p:clrMapOvr>
    <a:masterClrMapping/>
  </p:clrMapOvr>
  <p:transition spd="slow">
    <p:circle/>
    <p:sndAc>
      <p:stSnd>
        <p:snd r:embed="rId3" name="arrow.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idx="1"/>
          </p:nvPr>
        </p:nvSpPr>
        <p:spPr>
          <a:xfrm>
            <a:off x="285720" y="714356"/>
            <a:ext cx="8643998" cy="5857916"/>
          </a:xfrm>
        </p:spPr>
        <p:txBody>
          <a:bodyPr/>
          <a:lstStyle/>
          <a:p>
            <a:pPr algn="ctr" eaLnBrk="1" hangingPunct="1">
              <a:spcBef>
                <a:spcPts val="0"/>
              </a:spcBef>
              <a:spcAft>
                <a:spcPts val="0"/>
              </a:spcAft>
              <a:defRPr/>
            </a:pPr>
            <a:r>
              <a:rPr lang="tr-TR" b="1" dirty="0">
                <a:latin typeface="Times New Roman"/>
                <a:ea typeface="ヒラギノ明朝 Pro W3"/>
              </a:rPr>
              <a:t>ÜÇÜNCÜ BÖLÜM</a:t>
            </a:r>
            <a:endParaRPr lang="tr-TR" dirty="0">
              <a:latin typeface="Times New Roman"/>
              <a:ea typeface="Times New Roman"/>
            </a:endParaRPr>
          </a:p>
          <a:p>
            <a:pPr algn="ctr" eaLnBrk="1" hangingPunct="1">
              <a:spcBef>
                <a:spcPts val="0"/>
              </a:spcBef>
              <a:spcAft>
                <a:spcPts val="0"/>
              </a:spcAft>
              <a:defRPr/>
            </a:pPr>
            <a:r>
              <a:rPr lang="tr-TR" b="1" dirty="0">
                <a:latin typeface="Times New Roman"/>
                <a:ea typeface="ヒラギノ明朝 Pro W3"/>
              </a:rPr>
              <a:t>Yazışma Kanalları </a:t>
            </a:r>
            <a:endParaRPr lang="tr-TR" dirty="0">
              <a:latin typeface="Times New Roman"/>
              <a:ea typeface="Times New Roman"/>
            </a:endParaRPr>
          </a:p>
          <a:p>
            <a:pPr indent="359410" algn="just" eaLnBrk="1" hangingPunct="1">
              <a:spcBef>
                <a:spcPts val="0"/>
              </a:spcBef>
              <a:spcAft>
                <a:spcPts val="0"/>
              </a:spcAft>
              <a:tabLst>
                <a:tab pos="359410" algn="l"/>
              </a:tabLst>
              <a:defRPr/>
            </a:pPr>
            <a:r>
              <a:rPr lang="tr-TR" b="1" dirty="0">
                <a:latin typeface="Times New Roman"/>
                <a:ea typeface="ヒラギノ明朝 Pro W3"/>
              </a:rPr>
              <a:t>Kuruluşların yazışmaları</a:t>
            </a:r>
            <a:endParaRPr lang="tr-TR" dirty="0">
              <a:latin typeface="Times New Roman"/>
              <a:ea typeface="Times New Roman"/>
            </a:endParaRPr>
          </a:p>
          <a:p>
            <a:pPr algn="just" eaLnBrk="1" hangingPunct="1">
              <a:spcBef>
                <a:spcPts val="0"/>
              </a:spcBef>
              <a:spcAft>
                <a:spcPts val="0"/>
              </a:spcAft>
              <a:tabLst>
                <a:tab pos="359410" algn="l"/>
              </a:tabLst>
              <a:defRPr/>
            </a:pPr>
            <a:r>
              <a:rPr lang="tr-TR" b="1" dirty="0">
                <a:latin typeface="Times New Roman"/>
                <a:ea typeface="ヒラギノ明朝 Pro W3"/>
              </a:rPr>
              <a:t>Madde 7 –</a:t>
            </a:r>
            <a:r>
              <a:rPr lang="tr-TR" dirty="0">
                <a:latin typeface="Times New Roman"/>
                <a:ea typeface="ヒラギノ明朝 Pro W3"/>
              </a:rPr>
              <a:t> (1) </a:t>
            </a:r>
            <a:r>
              <a:rPr lang="tr-TR" b="1" dirty="0">
                <a:latin typeface="Times New Roman"/>
                <a:ea typeface="ヒラギノ明朝 Pro W3"/>
              </a:rPr>
              <a:t>Merkezi idarenin merkez kuruluşları ile il ve ilçe kuruluşları arasındaki yazışmalar valilik kanalı ile yapılır.</a:t>
            </a:r>
            <a:r>
              <a:rPr lang="tr-TR" dirty="0">
                <a:latin typeface="Times New Roman"/>
                <a:ea typeface="ヒラギノ明朝 Pro W3"/>
              </a:rPr>
              <a:t> Ancak, talep niteliği taşımayan veya valilerin bilmeleri gerekmeyen, hesap ve teknik hususlara, ayrıntıya ilişkin istatistikî bilgilere, bazı maddi olay ve durumların kaydına, tespitine, belirlenmesine, bilinmesine veya aksettirilmesine ilişkin yazışmalar, valilik kanalından geçirilmeden, il kuruluşları ile merkezi idarenin merkez kuruluşları arasında yapılabilir. </a:t>
            </a:r>
            <a:r>
              <a:rPr lang="tr-TR" dirty="0">
                <a:solidFill>
                  <a:srgbClr val="C00000"/>
                </a:solidFill>
                <a:latin typeface="Times New Roman"/>
                <a:ea typeface="ヒラギノ明朝 Pro W3"/>
              </a:rPr>
              <a:t>Hangi evrakın bu nitelikte olduğu valilikçe çıkarılan İmza Yetkileri Yönergesinde belirtilir.</a:t>
            </a:r>
          </a:p>
          <a:p>
            <a:pPr indent="359410" algn="just" eaLnBrk="1" hangingPunct="1">
              <a:spcBef>
                <a:spcPts val="600"/>
              </a:spcBef>
              <a:spcAft>
                <a:spcPts val="0"/>
              </a:spcAft>
              <a:tabLst>
                <a:tab pos="359410" algn="l"/>
              </a:tabLst>
              <a:defRPr/>
            </a:pPr>
            <a:r>
              <a:rPr lang="tr-TR" dirty="0">
                <a:latin typeface="Times New Roman"/>
                <a:ea typeface="ヒラギノ明朝 Pro W3"/>
              </a:rPr>
              <a:t>(2) </a:t>
            </a:r>
            <a:r>
              <a:rPr lang="tr-TR" b="1" dirty="0">
                <a:latin typeface="Times New Roman"/>
                <a:ea typeface="ヒラギノ明朝 Pro W3"/>
              </a:rPr>
              <a:t>Farklı illere bağlı il genel idare kuruluşlarının; il merkezlerinde ve ilçelerdeki genel idare kuruluşları arasındaki yazışmalar valilik ve kaymakamlık kanalı ile yapılır.</a:t>
            </a:r>
            <a:r>
              <a:rPr lang="tr-TR" dirty="0">
                <a:latin typeface="Times New Roman"/>
                <a:ea typeface="ヒラギノ明朝 Pro W3"/>
              </a:rPr>
              <a:t> Ancak, talep ve talimat niteliği taşımayan veya vali ve kaymakamların bilmeleri gerekmeyen, hesap ve teknik hususlara, ayrıntıya ilişkin istatistikî bilgilere, bazı maddi olay ve durumların kaydına, tespitine, belirlenmesine, bilinmesine veya aksettirilmesine ilişkin yazışmalar, valilik ve kaymakamlık kanalından geçirilmeden, doğrudan ilgili kuruluşlar arasında yapılabilir. </a:t>
            </a:r>
            <a:r>
              <a:rPr lang="tr-TR" dirty="0">
                <a:solidFill>
                  <a:srgbClr val="C00000"/>
                </a:solidFill>
                <a:latin typeface="Times New Roman"/>
                <a:ea typeface="ヒラギノ明朝 Pro W3"/>
              </a:rPr>
              <a:t>Hangi evrakın bu nitelikte olduğu valilik ve kaymakamlıkça çıkarılan İmza Yetkileri Yönergesinde belirtilir.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a:t>
            </a:r>
            <a:r>
              <a:rPr lang="tr-TR" b="1" dirty="0">
                <a:latin typeface="Times New Roman"/>
                <a:ea typeface="ヒラギノ明朝 Pro W3"/>
              </a:rPr>
              <a:t>Aynı ile bağlı il genel idare kuruluşlarının; il ve ilçe kademeleri, il merkezi ile aynı ya da farklı ilçelerdeki diğer kuruluşlar, bölge kuruluşları, mahalli idareler ve mahallî idare birlikleri arasındaki yazışmaların doğrudan yapılması esastır</a:t>
            </a:r>
            <a:r>
              <a:rPr lang="tr-TR" dirty="0">
                <a:latin typeface="Times New Roman"/>
                <a:ea typeface="ヒラギノ明朝 Pro W3"/>
              </a:rPr>
              <a:t>. </a:t>
            </a:r>
            <a:r>
              <a:rPr lang="tr-TR" dirty="0">
                <a:solidFill>
                  <a:srgbClr val="0070C0"/>
                </a:solidFill>
                <a:latin typeface="Times New Roman"/>
                <a:ea typeface="ヒラギノ明朝 Pro W3"/>
              </a:rPr>
              <a:t>Ancak, talimat niteliği taşıyan veya vali ve kaymakamlarca bilinmesi gereken yazışmalar valilik ve kaymakamlık kanalı ile yapılır. </a:t>
            </a:r>
            <a:r>
              <a:rPr lang="tr-TR" dirty="0">
                <a:solidFill>
                  <a:srgbClr val="C00000"/>
                </a:solidFill>
                <a:latin typeface="Times New Roman"/>
                <a:ea typeface="ヒラギノ明朝 Pro W3"/>
              </a:rPr>
              <a:t>Hangi evrakın bu nitelikte olduğu valilik ve kaymakamlıkça çıkarılan İmza Yetkileri Yönergesinde belirtilir.</a:t>
            </a:r>
            <a:endParaRPr lang="tr-TR" dirty="0">
              <a:latin typeface="Times New Roman"/>
              <a:ea typeface="Times New Roman"/>
            </a:endParaRPr>
          </a:p>
          <a:p>
            <a:pPr algn="ctr" eaLnBrk="1" hangingPunct="1">
              <a:defRPr/>
            </a:pPr>
            <a:endParaRPr lang="tr-TR" dirty="0"/>
          </a:p>
        </p:txBody>
      </p:sp>
      <p:sp>
        <p:nvSpPr>
          <p:cNvPr id="8" name="7 Slayt Numarası Yer Tutucusu"/>
          <p:cNvSpPr>
            <a:spLocks noGrp="1"/>
          </p:cNvSpPr>
          <p:nvPr>
            <p:ph type="sldNum" sz="quarter" idx="10"/>
          </p:nvPr>
        </p:nvSpPr>
        <p:spPr/>
        <p:txBody>
          <a:bodyPr/>
          <a:lstStyle/>
          <a:p>
            <a:pPr>
              <a:defRPr/>
            </a:pPr>
            <a:fld id="{ABFBB50A-C4A5-4141-8802-ADF471CE8924}" type="slidenum">
              <a:rPr/>
              <a:pPr>
                <a:defRPr/>
              </a:pPr>
              <a:t>30</a:t>
            </a:fld>
            <a:endParaRPr dirty="0"/>
          </a:p>
        </p:txBody>
      </p:sp>
    </p:spTree>
  </p:cSld>
  <p:clrMapOvr>
    <a:masterClrMapping/>
  </p:clrMapOvr>
  <p:transition spd="slow">
    <p:circle/>
    <p:sndAc>
      <p:stSnd>
        <p:snd r:embed="rId3" name="arrow.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1187450" y="0"/>
            <a:ext cx="7956550" cy="6524625"/>
          </a:xfrm>
          <a:prstGeom prst="rect">
            <a:avLst/>
          </a:prstGeom>
          <a:gradFill>
            <a:gsLst>
              <a:gs pos="0">
                <a:schemeClr val="bg1"/>
              </a:gs>
              <a:gs pos="100000">
                <a:srgbClr val="66CCFF"/>
              </a:gs>
            </a:gsLst>
            <a:path path="rect">
              <a:fillToRect r="100000" b="100000"/>
            </a:path>
          </a:gradFill>
          <a:ln w="9525">
            <a:noFill/>
            <a:miter lim="800000"/>
            <a:headEnd/>
            <a:tailEnd/>
          </a:ln>
          <a:effectLst/>
        </p:spPr>
        <p:txBody>
          <a:bodyPr/>
          <a:lstStyle/>
          <a:p>
            <a:pPr indent="354013">
              <a:lnSpc>
                <a:spcPct val="80000"/>
              </a:lnSpc>
              <a:spcBef>
                <a:spcPct val="20000"/>
              </a:spcBef>
              <a:defRPr/>
            </a:pPr>
            <a:endParaRPr lang="tr-TR" sz="2000" b="1" kern="0" dirty="0">
              <a:latin typeface="Times New Roman" pitchFamily="18" charset="0"/>
              <a:cs typeface="Times New Roman" pitchFamily="18" charset="0"/>
            </a:endParaRPr>
          </a:p>
        </p:txBody>
      </p:sp>
      <p:sp>
        <p:nvSpPr>
          <p:cNvPr id="12290" name="Rectangle 2"/>
          <p:cNvSpPr>
            <a:spLocks noGrp="1" noChangeArrowheads="1"/>
          </p:cNvSpPr>
          <p:nvPr>
            <p:ph idx="1"/>
          </p:nvPr>
        </p:nvSpPr>
        <p:spPr>
          <a:xfrm>
            <a:off x="2555875" y="0"/>
            <a:ext cx="6408738" cy="6524625"/>
          </a:xfrm>
          <a:gradFill>
            <a:gsLst>
              <a:gs pos="0">
                <a:schemeClr val="bg1"/>
              </a:gs>
              <a:gs pos="100000">
                <a:srgbClr val="66CCFF"/>
              </a:gs>
            </a:gsLst>
            <a:path path="rect">
              <a:fillToRect r="100000" b="100000"/>
            </a:path>
          </a:gradFill>
        </p:spPr>
        <p:txBody>
          <a:bodyPr/>
          <a:lstStyle/>
          <a:p>
            <a:pPr algn="just" eaLnBrk="1" hangingPunct="1">
              <a:spcBef>
                <a:spcPts val="0"/>
              </a:spcBef>
              <a:spcAft>
                <a:spcPts val="0"/>
              </a:spcAft>
              <a:tabLst>
                <a:tab pos="359410" algn="l"/>
              </a:tabLst>
              <a:defRPr/>
            </a:pPr>
            <a:endParaRPr lang="tr-TR" b="1" dirty="0">
              <a:latin typeface="Times New Roman"/>
              <a:ea typeface="ヒラギノ明朝 Pro W3"/>
            </a:endParaRPr>
          </a:p>
          <a:p>
            <a:pPr algn="just" eaLnBrk="1" hangingPunct="1">
              <a:spcBef>
                <a:spcPts val="0"/>
              </a:spcBef>
              <a:spcAft>
                <a:spcPts val="0"/>
              </a:spcAft>
              <a:tabLst>
                <a:tab pos="359410" algn="l"/>
              </a:tabLst>
              <a:defRPr/>
            </a:pPr>
            <a:r>
              <a:rPr lang="tr-TR" b="1" dirty="0">
                <a:latin typeface="Times New Roman"/>
                <a:ea typeface="ヒラギノ明朝 Pro W3"/>
              </a:rPr>
              <a:t>Birimlerin teşkilatı</a:t>
            </a:r>
            <a:endParaRPr lang="tr-TR" dirty="0">
              <a:latin typeface="Times New Roman"/>
              <a:ea typeface="Times New Roman"/>
            </a:endParaRPr>
          </a:p>
          <a:p>
            <a:pPr eaLnBrk="1" hangingPunct="1">
              <a:spcBef>
                <a:spcPts val="0"/>
              </a:spcBef>
              <a:spcAft>
                <a:spcPts val="0"/>
              </a:spcAft>
              <a:tabLst>
                <a:tab pos="359410" algn="l"/>
              </a:tabLst>
              <a:defRPr/>
            </a:pPr>
            <a:r>
              <a:rPr lang="tr-TR" b="1" dirty="0">
                <a:latin typeface="Times New Roman"/>
                <a:ea typeface="ヒラギノ明朝 Pro W3"/>
              </a:rPr>
              <a:t>Madde 8 –</a:t>
            </a:r>
            <a:r>
              <a:rPr lang="tr-TR" dirty="0">
                <a:latin typeface="Times New Roman"/>
                <a:ea typeface="ヒラギノ明朝 Pro W3"/>
              </a:rPr>
              <a:t> (1) Valiliklerin il müdürlüğü, şube müdürlüğü ve şeflik; kaymakamlıkların ilçe müdürlüğü ve şeflik şeklinde teşkilatlanması esastır.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b="1" dirty="0">
                <a:latin typeface="Times New Roman"/>
                <a:ea typeface="ヒラギノ明朝 Pro W3"/>
              </a:rPr>
              <a:t>İllerde bulunan birimler</a:t>
            </a:r>
            <a:endParaRPr lang="tr-TR" dirty="0">
              <a:latin typeface="Times New Roman"/>
              <a:ea typeface="Times New Roman"/>
            </a:endParaRPr>
          </a:p>
          <a:p>
            <a:pPr algn="just" eaLnBrk="1" hangingPunct="1">
              <a:spcBef>
                <a:spcPts val="0"/>
              </a:spcBef>
              <a:spcAft>
                <a:spcPts val="0"/>
              </a:spcAft>
              <a:tabLst>
                <a:tab pos="359410" algn="l"/>
              </a:tabLst>
              <a:defRPr/>
            </a:pPr>
            <a:r>
              <a:rPr lang="tr-TR" b="1" dirty="0">
                <a:latin typeface="Times New Roman"/>
                <a:ea typeface="ヒラギノ明朝 Pro W3"/>
              </a:rPr>
              <a:t>Madde 9 –</a:t>
            </a:r>
            <a:r>
              <a:rPr lang="tr-TR" dirty="0">
                <a:latin typeface="Times New Roman"/>
                <a:ea typeface="ヒラギノ明朝 Pro W3"/>
              </a:rPr>
              <a:t> (1) İllerde aşağıdaki birimler bulunur:</a:t>
            </a:r>
            <a:endParaRPr lang="tr-TR" dirty="0">
              <a:latin typeface="Times New Roman"/>
              <a:ea typeface="Times New Roman"/>
            </a:endParaRPr>
          </a:p>
          <a:p>
            <a:pPr algn="just" eaLnBrk="1" hangingPunct="1">
              <a:spcBef>
                <a:spcPts val="600"/>
              </a:spcBef>
              <a:spcAft>
                <a:spcPts val="0"/>
              </a:spcAft>
              <a:tabLst>
                <a:tab pos="359410" algn="l"/>
              </a:tabLst>
              <a:defRPr/>
            </a:pPr>
            <a:r>
              <a:rPr lang="tr-TR" dirty="0">
                <a:latin typeface="Times New Roman"/>
                <a:ea typeface="ヒラギノ明朝 Pro W3"/>
              </a:rPr>
              <a:t>a) İl Yazı İşleri Müdürlüğü,</a:t>
            </a:r>
            <a:endParaRPr lang="tr-TR" dirty="0">
              <a:latin typeface="Times New Roman"/>
              <a:ea typeface="Times New Roman"/>
            </a:endParaRPr>
          </a:p>
          <a:p>
            <a:pPr algn="just" eaLnBrk="1" hangingPunct="1">
              <a:spcBef>
                <a:spcPts val="0"/>
              </a:spcBef>
              <a:spcAft>
                <a:spcPts val="0"/>
              </a:spcAft>
              <a:tabLst>
                <a:tab pos="359410" algn="l"/>
              </a:tabLst>
              <a:defRPr/>
            </a:pPr>
            <a:r>
              <a:rPr lang="tr-TR" dirty="0">
                <a:latin typeface="Times New Roman"/>
                <a:ea typeface="ヒラギノ明朝 Pro W3"/>
              </a:rPr>
              <a:t>		1) Evrak Şefliği,</a:t>
            </a:r>
            <a:endParaRPr lang="tr-TR" dirty="0">
              <a:latin typeface="Times New Roman"/>
              <a:ea typeface="Times New Roman"/>
            </a:endParaRPr>
          </a:p>
          <a:p>
            <a:pPr algn="just" eaLnBrk="1" hangingPunct="1">
              <a:spcBef>
                <a:spcPts val="0"/>
              </a:spcBef>
              <a:spcAft>
                <a:spcPts val="0"/>
              </a:spcAft>
              <a:tabLst>
                <a:tab pos="359410" algn="l"/>
              </a:tabLst>
              <a:defRPr/>
            </a:pPr>
            <a:r>
              <a:rPr lang="tr-TR" dirty="0">
                <a:latin typeface="Times New Roman"/>
                <a:ea typeface="ヒラギノ明朝 Pro W3"/>
              </a:rPr>
              <a:t>		2) İşlemler Şefliği,</a:t>
            </a:r>
            <a:endParaRPr lang="tr-TR" dirty="0">
              <a:latin typeface="Times New Roman"/>
              <a:ea typeface="Times New Roman"/>
            </a:endParaRPr>
          </a:p>
          <a:p>
            <a:pPr algn="just" eaLnBrk="1" hangingPunct="1">
              <a:spcBef>
                <a:spcPts val="600"/>
              </a:spcBef>
              <a:spcAft>
                <a:spcPts val="0"/>
              </a:spcAft>
              <a:tabLst>
                <a:tab pos="359410" algn="l"/>
              </a:tabLst>
              <a:defRPr/>
            </a:pPr>
            <a:r>
              <a:rPr lang="tr-TR" dirty="0">
                <a:latin typeface="Times New Roman"/>
                <a:ea typeface="ヒラギノ明朝 Pro W3"/>
              </a:rPr>
              <a:t>b) İl İdare Kurulu Müdürlüğü,</a:t>
            </a:r>
            <a:endParaRPr lang="tr-TR" dirty="0">
              <a:latin typeface="Times New Roman"/>
              <a:ea typeface="Times New Roman"/>
            </a:endParaRPr>
          </a:p>
          <a:p>
            <a:pPr eaLnBrk="1" hangingPunct="1">
              <a:spcBef>
                <a:spcPts val="600"/>
              </a:spcBef>
              <a:spcAft>
                <a:spcPts val="0"/>
              </a:spcAft>
              <a:tabLst>
                <a:tab pos="359410" algn="l"/>
              </a:tabLst>
              <a:defRPr/>
            </a:pPr>
            <a:r>
              <a:rPr lang="tr-TR" dirty="0">
                <a:latin typeface="Times New Roman"/>
                <a:ea typeface="ヒラギノ明朝 Pro W3"/>
              </a:rPr>
              <a:t>c) </a:t>
            </a:r>
            <a:r>
              <a:rPr lang="tr-TR" dirty="0">
                <a:solidFill>
                  <a:srgbClr val="C00000"/>
                </a:solidFill>
              </a:rPr>
              <a:t>İdare ve Denetim Müdürlüğü,</a:t>
            </a:r>
            <a:r>
              <a:rPr lang="tr-TR" b="1" dirty="0"/>
              <a:t> (Değişik RG:12/09/2018-30533</a:t>
            </a:r>
            <a:r>
              <a:rPr lang="tr-TR" dirty="0"/>
              <a:t>)</a:t>
            </a:r>
            <a:endParaRPr lang="tr-TR" dirty="0">
              <a:solidFill>
                <a:srgbClr val="C00000"/>
              </a:solidFill>
              <a:latin typeface="Times New Roman"/>
              <a:ea typeface="Times New Roman"/>
            </a:endParaRPr>
          </a:p>
          <a:p>
            <a:pPr algn="just" eaLnBrk="1" hangingPunct="1">
              <a:spcBef>
                <a:spcPts val="600"/>
              </a:spcBef>
              <a:spcAft>
                <a:spcPts val="0"/>
              </a:spcAft>
              <a:tabLst>
                <a:tab pos="359410" algn="l"/>
              </a:tabLst>
              <a:defRPr/>
            </a:pPr>
            <a:r>
              <a:rPr lang="tr-TR" dirty="0">
                <a:latin typeface="Times New Roman"/>
                <a:ea typeface="ヒラギノ明朝 Pro W3"/>
              </a:rPr>
              <a:t>ç) İl Basın ve Halkla İlişkiler Müdürlüğü,</a:t>
            </a:r>
            <a:endParaRPr lang="tr-TR" dirty="0">
              <a:latin typeface="Times New Roman"/>
              <a:ea typeface="Times New Roman"/>
            </a:endParaRPr>
          </a:p>
          <a:p>
            <a:pPr algn="just" eaLnBrk="1" hangingPunct="1">
              <a:spcBef>
                <a:spcPts val="600"/>
              </a:spcBef>
              <a:spcAft>
                <a:spcPts val="0"/>
              </a:spcAft>
              <a:tabLst>
                <a:tab pos="359410" algn="l"/>
              </a:tabLst>
              <a:defRPr/>
            </a:pPr>
            <a:r>
              <a:rPr lang="tr-TR" dirty="0">
                <a:latin typeface="Times New Roman"/>
                <a:ea typeface="ヒラギノ明朝 Pro W3"/>
              </a:rPr>
              <a:t>d) Özel Kalem Müdürlüğü,</a:t>
            </a:r>
            <a:endParaRPr lang="tr-TR" dirty="0">
              <a:latin typeface="Times New Roman"/>
              <a:ea typeface="Times New Roman"/>
            </a:endParaRPr>
          </a:p>
          <a:p>
            <a:pPr indent="892175" algn="just" eaLnBrk="1" hangingPunct="1">
              <a:spcBef>
                <a:spcPts val="0"/>
              </a:spcBef>
              <a:spcAft>
                <a:spcPts val="0"/>
              </a:spcAft>
              <a:tabLst>
                <a:tab pos="359410" algn="l"/>
              </a:tabLst>
              <a:defRPr/>
            </a:pPr>
            <a:r>
              <a:rPr lang="tr-TR" dirty="0">
                <a:latin typeface="Times New Roman"/>
                <a:ea typeface="ヒラギノ明朝 Pro W3"/>
              </a:rPr>
              <a:t>1) </a:t>
            </a:r>
            <a:r>
              <a:rPr lang="tr-TR" dirty="0">
                <a:solidFill>
                  <a:srgbClr val="C00000"/>
                </a:solidFill>
                <a:latin typeface="Times New Roman"/>
                <a:ea typeface="ヒラギノ明朝 Pro W3"/>
              </a:rPr>
              <a:t>İdari Hizmetler ve Koordinasyon Şefliği,</a:t>
            </a:r>
            <a:endParaRPr lang="tr-TR" dirty="0">
              <a:latin typeface="Times New Roman"/>
              <a:ea typeface="Times New Roman"/>
            </a:endParaRPr>
          </a:p>
          <a:p>
            <a:pPr indent="892175" algn="just" eaLnBrk="1" hangingPunct="1">
              <a:spcBef>
                <a:spcPts val="0"/>
              </a:spcBef>
              <a:spcAft>
                <a:spcPts val="0"/>
              </a:spcAft>
              <a:tabLst>
                <a:tab pos="359410" algn="l"/>
              </a:tabLst>
              <a:defRPr/>
            </a:pPr>
            <a:r>
              <a:rPr lang="tr-TR" dirty="0">
                <a:latin typeface="Times New Roman"/>
                <a:ea typeface="ヒラギノ明朝 Pro W3"/>
              </a:rPr>
              <a:t>2) Protokol Şefliği: Büyükşehir belediyesi olmayan illerde,</a:t>
            </a:r>
            <a:endParaRPr lang="tr-TR" dirty="0">
              <a:latin typeface="Times New Roman"/>
              <a:ea typeface="Times New Roman"/>
            </a:endParaRPr>
          </a:p>
          <a:p>
            <a:pPr algn="just" eaLnBrk="1" hangingPunct="1">
              <a:spcBef>
                <a:spcPts val="600"/>
              </a:spcBef>
              <a:spcAft>
                <a:spcPts val="0"/>
              </a:spcAft>
              <a:tabLst>
                <a:tab pos="359410" algn="l"/>
              </a:tabLst>
              <a:defRPr/>
            </a:pPr>
            <a:r>
              <a:rPr lang="tr-TR" dirty="0">
                <a:latin typeface="Times New Roman"/>
                <a:ea typeface="ヒラギノ明朝 Pro W3"/>
              </a:rPr>
              <a:t>e) </a:t>
            </a:r>
            <a:r>
              <a:rPr lang="tr-TR" dirty="0">
                <a:solidFill>
                  <a:srgbClr val="C00000"/>
                </a:solidFill>
                <a:latin typeface="Times New Roman"/>
                <a:ea typeface="ヒラギノ明朝 Pro W3"/>
              </a:rPr>
              <a:t>Protokol Şube Müdürlüğü</a:t>
            </a:r>
            <a:r>
              <a:rPr lang="tr-TR" dirty="0">
                <a:latin typeface="Times New Roman"/>
                <a:ea typeface="ヒラギノ明朝 Pro W3"/>
              </a:rPr>
              <a:t>: Büyükşehir belediyesi olan illerde,</a:t>
            </a:r>
            <a:endParaRPr lang="tr-TR" dirty="0">
              <a:latin typeface="Times New Roman"/>
              <a:ea typeface="Times New Roman"/>
            </a:endParaRPr>
          </a:p>
          <a:p>
            <a:pPr algn="just" eaLnBrk="1" hangingPunct="1">
              <a:spcBef>
                <a:spcPts val="600"/>
              </a:spcBef>
              <a:spcAft>
                <a:spcPts val="0"/>
              </a:spcAft>
              <a:tabLst>
                <a:tab pos="359410" algn="l"/>
              </a:tabLst>
              <a:defRPr/>
            </a:pPr>
            <a:r>
              <a:rPr lang="tr-TR" dirty="0">
                <a:latin typeface="Times New Roman"/>
                <a:ea typeface="ヒラギノ明朝 Pro W3"/>
              </a:rPr>
              <a:t>f) </a:t>
            </a:r>
            <a:r>
              <a:rPr lang="tr-TR" dirty="0">
                <a:solidFill>
                  <a:srgbClr val="C00000"/>
                </a:solidFill>
                <a:latin typeface="Times New Roman"/>
                <a:ea typeface="ヒラギノ明朝 Pro W3"/>
              </a:rPr>
              <a:t>Hukuk İşleri Şube Müdürlüğü,</a:t>
            </a:r>
            <a:endParaRPr lang="tr-TR" dirty="0">
              <a:latin typeface="Times New Roman"/>
              <a:ea typeface="Times New Roman"/>
            </a:endParaRPr>
          </a:p>
          <a:p>
            <a:pPr indent="892175" algn="just" eaLnBrk="1" hangingPunct="1">
              <a:spcBef>
                <a:spcPts val="0"/>
              </a:spcBef>
              <a:spcAft>
                <a:spcPts val="0"/>
              </a:spcAft>
              <a:tabLst>
                <a:tab pos="359410" algn="l"/>
              </a:tabLst>
              <a:defRPr/>
            </a:pPr>
            <a:r>
              <a:rPr lang="tr-TR" dirty="0">
                <a:solidFill>
                  <a:srgbClr val="C00000"/>
                </a:solidFill>
                <a:latin typeface="Times New Roman"/>
                <a:ea typeface="ヒラギノ明朝 Pro W3"/>
              </a:rPr>
              <a:t>1) Hukuk İşleri Şefliği,</a:t>
            </a:r>
            <a:endParaRPr lang="tr-TR" dirty="0">
              <a:latin typeface="Times New Roman"/>
              <a:ea typeface="Times New Roman"/>
            </a:endParaRPr>
          </a:p>
          <a:p>
            <a:pPr indent="892175" algn="just" eaLnBrk="1" hangingPunct="1">
              <a:spcBef>
                <a:spcPts val="0"/>
              </a:spcBef>
              <a:spcAft>
                <a:spcPts val="0"/>
              </a:spcAft>
              <a:tabLst>
                <a:tab pos="359410" algn="l"/>
              </a:tabLst>
              <a:defRPr/>
            </a:pPr>
            <a:r>
              <a:rPr lang="tr-TR" dirty="0">
                <a:solidFill>
                  <a:srgbClr val="C00000"/>
                </a:solidFill>
                <a:latin typeface="Times New Roman"/>
                <a:ea typeface="ヒラギノ明朝 Pro W3"/>
              </a:rPr>
              <a:t>2) Dava İşleri Şefliği,</a:t>
            </a:r>
            <a:endParaRPr lang="tr-TR" dirty="0">
              <a:latin typeface="Times New Roman"/>
              <a:ea typeface="Times New Roman"/>
            </a:endParaRPr>
          </a:p>
          <a:p>
            <a:pPr algn="just" eaLnBrk="1" hangingPunct="1">
              <a:spcBef>
                <a:spcPts val="600"/>
              </a:spcBef>
              <a:spcAft>
                <a:spcPts val="0"/>
              </a:spcAft>
              <a:tabLst>
                <a:tab pos="359410" algn="l"/>
              </a:tabLst>
              <a:defRPr/>
            </a:pPr>
            <a:r>
              <a:rPr lang="tr-TR" dirty="0">
                <a:latin typeface="Times New Roman"/>
                <a:ea typeface="ヒラギノ明朝 Pro W3"/>
              </a:rPr>
              <a:t>g) </a:t>
            </a:r>
            <a:r>
              <a:rPr lang="tr-TR" dirty="0">
                <a:solidFill>
                  <a:srgbClr val="C00000"/>
                </a:solidFill>
                <a:latin typeface="Times New Roman"/>
                <a:ea typeface="ヒラギノ明朝 Pro W3"/>
              </a:rPr>
              <a:t>İl Sosyal Etüt ve Proje Müdürlüğü,</a:t>
            </a:r>
            <a:endParaRPr lang="tr-TR" dirty="0">
              <a:latin typeface="Times New Roman"/>
              <a:ea typeface="Times New Roman"/>
            </a:endParaRPr>
          </a:p>
          <a:p>
            <a:pPr eaLnBrk="1" hangingPunct="1">
              <a:spcBef>
                <a:spcPts val="600"/>
              </a:spcBef>
              <a:spcAft>
                <a:spcPts val="0"/>
              </a:spcAft>
              <a:tabLst>
                <a:tab pos="359410" algn="l"/>
              </a:tabLst>
              <a:defRPr/>
            </a:pPr>
            <a:r>
              <a:rPr lang="tr-TR" dirty="0">
                <a:latin typeface="Times New Roman"/>
                <a:ea typeface="ヒラギノ明朝 Pro W3"/>
              </a:rPr>
              <a:t>ğ) </a:t>
            </a:r>
            <a:r>
              <a:rPr lang="tr-TR" dirty="0">
                <a:solidFill>
                  <a:srgbClr val="C00000"/>
                </a:solidFill>
                <a:latin typeface="Times New Roman"/>
                <a:ea typeface="ヒラギノ明朝 Pro W3"/>
              </a:rPr>
              <a:t>İdari Hizmetler Şube Müdürlüğü, </a:t>
            </a:r>
            <a:r>
              <a:rPr lang="tr-TR" b="1" dirty="0"/>
              <a:t>(Değişik:30/08/2014</a:t>
            </a:r>
            <a:r>
              <a:rPr lang="tr-TR" dirty="0"/>
              <a:t>) </a:t>
            </a:r>
            <a:endParaRPr lang="tr-TR" dirty="0">
              <a:latin typeface="Times New Roman"/>
              <a:ea typeface="Times New Roman"/>
            </a:endParaRPr>
          </a:p>
          <a:p>
            <a:pPr algn="just" eaLnBrk="1" hangingPunct="1">
              <a:spcBef>
                <a:spcPts val="600"/>
              </a:spcBef>
              <a:spcAft>
                <a:spcPts val="0"/>
              </a:spcAft>
              <a:tabLst>
                <a:tab pos="359410" algn="l"/>
              </a:tabLst>
              <a:defRPr/>
            </a:pPr>
            <a:r>
              <a:rPr lang="tr-TR" dirty="0">
                <a:latin typeface="Times New Roman"/>
                <a:ea typeface="ヒラギノ明朝 Pro W3"/>
              </a:rPr>
              <a:t>h) </a:t>
            </a:r>
            <a:r>
              <a:rPr lang="tr-TR" dirty="0">
                <a:solidFill>
                  <a:srgbClr val="C00000"/>
                </a:solidFill>
                <a:latin typeface="Times New Roman"/>
                <a:ea typeface="ヒラギノ明朝 Pro W3"/>
              </a:rPr>
              <a:t>Bilgi İşlem Şube Müdürlüğü,</a:t>
            </a:r>
          </a:p>
          <a:p>
            <a:pPr eaLnBrk="1" hangingPunct="1">
              <a:spcBef>
                <a:spcPts val="600"/>
              </a:spcBef>
              <a:spcAft>
                <a:spcPts val="0"/>
              </a:spcAft>
              <a:tabLst>
                <a:tab pos="359410" algn="l"/>
              </a:tabLst>
              <a:defRPr/>
            </a:pPr>
            <a:r>
              <a:rPr lang="tr-TR" dirty="0">
                <a:latin typeface="Times New Roman"/>
                <a:ea typeface="ヒラギノ明朝 Pro W3"/>
              </a:rPr>
              <a:t>ı) </a:t>
            </a:r>
            <a:r>
              <a:rPr lang="tr-TR" dirty="0">
                <a:solidFill>
                  <a:srgbClr val="00B050"/>
                </a:solidFill>
              </a:rPr>
              <a:t>Açık Kapı Şube Müdürlüğü. </a:t>
            </a:r>
            <a:r>
              <a:rPr lang="tr-TR" b="1" dirty="0"/>
              <a:t>(Ek RG:04/04/2020-31089</a:t>
            </a:r>
            <a:r>
              <a:rPr lang="tr-TR" dirty="0"/>
              <a:t>)</a:t>
            </a:r>
            <a:endParaRPr lang="tr-TR" dirty="0">
              <a:latin typeface="Times New Roman"/>
              <a:ea typeface="Times New Roman"/>
            </a:endParaRPr>
          </a:p>
          <a:p>
            <a:pPr eaLnBrk="1" hangingPunct="1">
              <a:spcBef>
                <a:spcPts val="0"/>
              </a:spcBef>
              <a:defRPr/>
            </a:pPr>
            <a:endParaRPr lang="tr-TR" dirty="0">
              <a:solidFill>
                <a:schemeClr val="accent2"/>
              </a:solidFill>
            </a:endParaRPr>
          </a:p>
        </p:txBody>
      </p:sp>
      <p:sp>
        <p:nvSpPr>
          <p:cNvPr id="12292" name="5 Dikdörtgen"/>
          <p:cNvSpPr>
            <a:spLocks noChangeArrowheads="1"/>
          </p:cNvSpPr>
          <p:nvPr/>
        </p:nvSpPr>
        <p:spPr bwMode="auto">
          <a:xfrm rot="-2226197">
            <a:off x="130175" y="803275"/>
            <a:ext cx="2232025" cy="584200"/>
          </a:xfrm>
          <a:prstGeom prst="rect">
            <a:avLst/>
          </a:prstGeom>
          <a:noFill/>
          <a:ln w="9525">
            <a:noFill/>
            <a:miter lim="800000"/>
            <a:headEnd/>
            <a:tailEnd/>
          </a:ln>
        </p:spPr>
        <p:txBody>
          <a:bodyPr>
            <a:spAutoFit/>
          </a:bodyPr>
          <a:lstStyle/>
          <a:p>
            <a:pPr algn="ctr"/>
            <a:r>
              <a:rPr lang="tr-TR" b="1">
                <a:latin typeface="Times New Roman" pitchFamily="18" charset="0"/>
                <a:ea typeface="ヒラギノ明朝 Pro W3"/>
                <a:cs typeface="ヒラギノ明朝 Pro W3"/>
              </a:rPr>
              <a:t>DÖRDÜNCÜ BÖLÜM</a:t>
            </a:r>
            <a:endParaRPr lang="tr-TR">
              <a:latin typeface="Times New Roman" pitchFamily="18" charset="0"/>
              <a:cs typeface="Times New Roman" pitchFamily="18" charset="0"/>
            </a:endParaRPr>
          </a:p>
          <a:p>
            <a:pPr algn="ctr"/>
            <a:r>
              <a:rPr lang="tr-TR" b="1">
                <a:latin typeface="Times New Roman" pitchFamily="18" charset="0"/>
                <a:ea typeface="ヒラギノ明朝 Pro W3"/>
                <a:cs typeface="ヒラギノ明朝 Pro W3"/>
              </a:rPr>
              <a:t>Birimlerin Teşkilatı </a:t>
            </a:r>
            <a:endParaRPr lang="tr-TR">
              <a:latin typeface="Times New Roman" pitchFamily="18" charset="0"/>
              <a:cs typeface="Times New Roman" pitchFamily="18" charset="0"/>
            </a:endParaRPr>
          </a:p>
        </p:txBody>
      </p:sp>
      <p:sp>
        <p:nvSpPr>
          <p:cNvPr id="8" name="7 Slayt Numarası Yer Tutucusu"/>
          <p:cNvSpPr>
            <a:spLocks noGrp="1"/>
          </p:cNvSpPr>
          <p:nvPr>
            <p:ph type="sldNum" sz="quarter" idx="10"/>
          </p:nvPr>
        </p:nvSpPr>
        <p:spPr/>
        <p:txBody>
          <a:bodyPr/>
          <a:lstStyle/>
          <a:p>
            <a:pPr>
              <a:defRPr/>
            </a:pPr>
            <a:fld id="{9D571E05-B461-4B09-9698-24DD85C91696}" type="slidenum">
              <a:rPr/>
              <a:pPr>
                <a:defRPr/>
              </a:pPr>
              <a:t>31</a:t>
            </a:fld>
            <a:endParaRPr dirty="0"/>
          </a:p>
        </p:txBody>
      </p:sp>
    </p:spTree>
  </p:cSld>
  <p:clrMapOvr>
    <a:masterClrMapping/>
  </p:clrMapOvr>
  <p:transition spd="slow">
    <p:circle/>
    <p:sndAc>
      <p:stSnd>
        <p:snd r:embed="rId3" name="arrow.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258888" y="981075"/>
            <a:ext cx="7561262" cy="5472113"/>
          </a:xfrm>
        </p:spPr>
        <p:txBody>
          <a:bodyPr/>
          <a:lstStyle/>
          <a:p>
            <a:pPr indent="359410" algn="just" eaLnBrk="1" hangingPunct="1">
              <a:spcBef>
                <a:spcPts val="600"/>
              </a:spcBef>
              <a:spcAft>
                <a:spcPts val="0"/>
              </a:spcAft>
              <a:tabLst>
                <a:tab pos="359410" algn="l"/>
              </a:tabLst>
              <a:defRPr/>
            </a:pPr>
            <a:r>
              <a:rPr lang="tr-TR" b="1" dirty="0">
                <a:latin typeface="Times New Roman"/>
                <a:ea typeface="ヒラギノ明朝 Pro W3"/>
              </a:rPr>
              <a:t>İlçelerde bulunan birimler</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10 –</a:t>
            </a:r>
            <a:r>
              <a:rPr lang="tr-TR" dirty="0">
                <a:latin typeface="Times New Roman"/>
                <a:ea typeface="ヒラギノ明朝 Pro W3"/>
              </a:rPr>
              <a:t> (1) İlçelerde aşağıdaki birimler bulunur: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a) İlçe Yazı İşleri Müdürlüğü,</a:t>
            </a:r>
            <a:endParaRPr lang="tr-TR" dirty="0">
              <a:latin typeface="Times New Roman"/>
              <a:ea typeface="Times New Roman"/>
            </a:endParaRPr>
          </a:p>
          <a:p>
            <a:pPr indent="892175" algn="just" eaLnBrk="1" hangingPunct="1">
              <a:spcAft>
                <a:spcPts val="0"/>
              </a:spcAft>
              <a:tabLst>
                <a:tab pos="359410" algn="l"/>
              </a:tabLst>
              <a:defRPr/>
            </a:pPr>
            <a:r>
              <a:rPr lang="tr-TR" dirty="0">
                <a:solidFill>
                  <a:srgbClr val="C00000"/>
                </a:solidFill>
                <a:latin typeface="Times New Roman"/>
                <a:ea typeface="ヒラギノ明朝 Pro W3"/>
              </a:rPr>
              <a:t>1) Evrak Şefliği,</a:t>
            </a:r>
            <a:endParaRPr lang="tr-TR" dirty="0">
              <a:latin typeface="Times New Roman"/>
              <a:ea typeface="Times New Roman"/>
            </a:endParaRPr>
          </a:p>
          <a:p>
            <a:pPr indent="892175" algn="just" eaLnBrk="1" hangingPunct="1">
              <a:spcAft>
                <a:spcPts val="0"/>
              </a:spcAft>
              <a:tabLst>
                <a:tab pos="359410" algn="l"/>
              </a:tabLst>
              <a:defRPr/>
            </a:pPr>
            <a:r>
              <a:rPr lang="tr-TR" dirty="0">
                <a:solidFill>
                  <a:srgbClr val="C00000"/>
                </a:solidFill>
                <a:latin typeface="Times New Roman"/>
                <a:ea typeface="ヒラギノ明朝 Pro W3"/>
              </a:rPr>
              <a:t>2) İşlemler Şefliği,</a:t>
            </a:r>
            <a:endParaRPr lang="tr-TR" dirty="0">
              <a:latin typeface="Times New Roman"/>
              <a:ea typeface="Times New Roman"/>
            </a:endParaRPr>
          </a:p>
          <a:p>
            <a:pPr indent="359410" algn="just" eaLnBrk="1" hangingPunct="1">
              <a:spcBef>
                <a:spcPts val="1800"/>
              </a:spcBef>
              <a:spcAft>
                <a:spcPts val="0"/>
              </a:spcAft>
              <a:tabLst>
                <a:tab pos="359410" algn="l"/>
              </a:tabLst>
              <a:defRPr/>
            </a:pPr>
            <a:r>
              <a:rPr lang="tr-TR" dirty="0">
                <a:solidFill>
                  <a:srgbClr val="C00000"/>
                </a:solidFill>
                <a:latin typeface="Times New Roman"/>
                <a:ea typeface="ヒラギノ明朝 Pro W3"/>
              </a:rPr>
              <a:t>b) İlçe Hukuk İşleri Şefliği: Nüfusu elli bin ve üzeri olan ilçelerde,</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solidFill>
                  <a:srgbClr val="C00000"/>
                </a:solidFill>
                <a:latin typeface="Times New Roman"/>
                <a:ea typeface="ヒラギノ明朝 Pro W3"/>
              </a:rPr>
              <a:t>c) İlçe Mahalli İdareler Şefliği: Nüfusu elli bin ve üzeri olan ilçelerde,</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solidFill>
                  <a:srgbClr val="C00000"/>
                </a:solidFill>
                <a:latin typeface="Times New Roman"/>
                <a:ea typeface="ヒラギノ明朝 Pro W3"/>
              </a:rPr>
              <a:t>ç) İlçe Bilgi İşlem Şefliği: Nüfusu elli bin ve üzeri olan ilçelerde,</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solidFill>
                  <a:srgbClr val="C00000"/>
                </a:solidFill>
                <a:latin typeface="Times New Roman"/>
                <a:ea typeface="ヒラギノ明朝 Pro W3"/>
              </a:rPr>
              <a:t>d) İlçe Sosyal Etüt ve Proje Şefliği: Bakanlıkça uygun görülen ilçelerde,</a:t>
            </a:r>
          </a:p>
          <a:p>
            <a:pPr indent="359410" eaLnBrk="1" hangingPunct="1">
              <a:spcBef>
                <a:spcPts val="600"/>
              </a:spcBef>
              <a:spcAft>
                <a:spcPts val="0"/>
              </a:spcAft>
              <a:tabLst>
                <a:tab pos="359410" algn="l"/>
              </a:tabLst>
              <a:defRPr/>
            </a:pPr>
            <a:r>
              <a:rPr lang="tr-TR" dirty="0"/>
              <a:t>e) </a:t>
            </a:r>
            <a:r>
              <a:rPr lang="tr-TR" dirty="0">
                <a:solidFill>
                  <a:srgbClr val="00B050"/>
                </a:solidFill>
              </a:rPr>
              <a:t>Açık Kapı Şefliği: Bakanlıkça uygun görülen ilçelerde.</a:t>
            </a:r>
          </a:p>
          <a:p>
            <a:pPr indent="359410" algn="just" eaLnBrk="1" hangingPunct="1">
              <a:spcBef>
                <a:spcPts val="600"/>
              </a:spcBef>
              <a:spcAft>
                <a:spcPts val="0"/>
              </a:spcAft>
              <a:tabLst>
                <a:tab pos="359410" algn="l"/>
              </a:tabLst>
              <a:defRPr/>
            </a:pPr>
            <a:endParaRPr lang="tr-TR" dirty="0">
              <a:latin typeface="Times New Roman"/>
              <a:ea typeface="Times New Roman"/>
            </a:endParaRPr>
          </a:p>
          <a:p>
            <a:pPr indent="359410" algn="just" eaLnBrk="1" hangingPunct="1">
              <a:spcBef>
                <a:spcPts val="1800"/>
              </a:spcBef>
              <a:spcAft>
                <a:spcPts val="0"/>
              </a:spcAft>
              <a:tabLst>
                <a:tab pos="359410" algn="l"/>
              </a:tabLst>
              <a:defRPr/>
            </a:pPr>
            <a:r>
              <a:rPr lang="tr-TR" dirty="0">
                <a:latin typeface="Times New Roman"/>
                <a:ea typeface="ヒラギノ明朝 Pro W3"/>
              </a:rPr>
              <a:t>(2) Toplam nüfusu </a:t>
            </a:r>
            <a:r>
              <a:rPr lang="tr-TR" dirty="0" err="1">
                <a:latin typeface="Times New Roman"/>
                <a:ea typeface="ヒラギノ明朝 Pro W3"/>
              </a:rPr>
              <a:t>ellibinin</a:t>
            </a:r>
            <a:r>
              <a:rPr lang="tr-TR" dirty="0">
                <a:latin typeface="Times New Roman"/>
                <a:ea typeface="ヒラギノ明朝 Pro W3"/>
              </a:rPr>
              <a:t> altında olan ilçelerde de birinci fıkrada </a:t>
            </a:r>
            <a:r>
              <a:rPr lang="tr-TR" dirty="0">
                <a:solidFill>
                  <a:srgbClr val="C00000"/>
                </a:solidFill>
                <a:latin typeface="Times New Roman"/>
                <a:ea typeface="ヒラギノ明朝 Pro W3"/>
              </a:rPr>
              <a:t>sayılan</a:t>
            </a:r>
            <a:r>
              <a:rPr lang="tr-TR" dirty="0">
                <a:latin typeface="Times New Roman"/>
                <a:ea typeface="ヒラギノ明朝 Pro W3"/>
              </a:rPr>
              <a:t> </a:t>
            </a:r>
            <a:r>
              <a:rPr lang="tr-TR" dirty="0">
                <a:solidFill>
                  <a:srgbClr val="C00000"/>
                </a:solidFill>
                <a:latin typeface="Times New Roman"/>
                <a:ea typeface="ヒラギノ明朝 Pro W3"/>
              </a:rPr>
              <a:t>müstakil şefliklerden biri ya da birkaçı</a:t>
            </a:r>
            <a:r>
              <a:rPr lang="tr-TR" dirty="0">
                <a:latin typeface="Times New Roman"/>
                <a:ea typeface="ヒラギノ明朝 Pro W3"/>
              </a:rPr>
              <a:t>; ilçenin yatırım, basın ve yayın faaliyetleri, güvenlik durumu, protokol, sivil toplum hizmetleri, nüfus hareketleri, afet ve acil durum ihtiyaçları, sınır ve liman işleri, belediye ve köy sayıları birlikte veya ayrı ayrı dikkate alınarak, </a:t>
            </a:r>
            <a:r>
              <a:rPr lang="tr-TR" dirty="0">
                <a:solidFill>
                  <a:srgbClr val="C00000"/>
                </a:solidFill>
                <a:latin typeface="Times New Roman"/>
                <a:ea typeface="ヒラギノ明朝 Pro W3"/>
              </a:rPr>
              <a:t>Bakanlık onayı ile kurulabilir</a:t>
            </a:r>
            <a:r>
              <a:rPr lang="tr-TR" dirty="0">
                <a:latin typeface="Times New Roman"/>
                <a:ea typeface="ヒラギノ明朝 Pro W3"/>
              </a:rPr>
              <a:t>.</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D3358078-A631-4EF8-8475-DC329B3352C0}" type="slidenum">
              <a:rPr/>
              <a:pPr>
                <a:defRPr/>
              </a:pPr>
              <a:t>32</a:t>
            </a:fld>
            <a:endParaRPr dirty="0"/>
          </a:p>
        </p:txBody>
      </p:sp>
    </p:spTree>
  </p:cSld>
  <p:clrMapOvr>
    <a:masterClrMapping/>
  </p:clrMapOvr>
  <p:transition spd="slow">
    <p:circle/>
    <p:sndAc>
      <p:stSnd>
        <p:snd r:embed="rId3" name="arrow.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188" y="981075"/>
            <a:ext cx="8208962" cy="5472113"/>
          </a:xfrm>
        </p:spPr>
        <p:txBody>
          <a:bodyPr/>
          <a:lstStyle/>
          <a:p>
            <a:pPr indent="359410" algn="just" eaLnBrk="1" hangingPunct="1">
              <a:spcBef>
                <a:spcPts val="600"/>
              </a:spcBef>
              <a:spcAft>
                <a:spcPts val="0"/>
              </a:spcAft>
              <a:tabLst>
                <a:tab pos="359410" algn="l"/>
              </a:tabLst>
              <a:defRPr/>
            </a:pPr>
            <a:r>
              <a:rPr lang="tr-TR" b="1" dirty="0">
                <a:latin typeface="Times New Roman"/>
                <a:ea typeface="ヒラギノ明朝 Pro W3"/>
              </a:rPr>
              <a:t>Birimler ile ilgili düzenleme </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11 – </a:t>
            </a:r>
            <a:r>
              <a:rPr lang="tr-TR" dirty="0">
                <a:latin typeface="Times New Roman"/>
                <a:ea typeface="ヒラギノ明朝 Pro W3"/>
              </a:rPr>
              <a:t>(1) </a:t>
            </a:r>
            <a:r>
              <a:rPr lang="tr-TR" dirty="0">
                <a:solidFill>
                  <a:srgbClr val="C00000"/>
                </a:solidFill>
                <a:latin typeface="Times New Roman"/>
                <a:ea typeface="ヒラギノ明朝 Pro W3"/>
              </a:rPr>
              <a:t>İl ve ilçelerde teşkilatı olmayan veya görevlisi bulunmayan Bakanlıklara ve diğer kamu kurum ve kuruluşlarına ait hizmetler bir birim ile ilişkilendirilerek yürütülür.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Başbakanlık ve bakanlıkların düzenleyici işlemleri ile </a:t>
            </a:r>
            <a:r>
              <a:rPr lang="tr-TR" dirty="0">
                <a:solidFill>
                  <a:srgbClr val="C00000"/>
                </a:solidFill>
                <a:latin typeface="Times New Roman"/>
                <a:ea typeface="ヒラギノ明朝 Pro W3"/>
              </a:rPr>
              <a:t>belirli hizmet, faaliyet</a:t>
            </a:r>
            <a:r>
              <a:rPr lang="tr-TR" dirty="0">
                <a:latin typeface="Times New Roman"/>
                <a:ea typeface="ヒラギノ明朝 Pro W3"/>
              </a:rPr>
              <a:t> ve işlerin yürütülmesinin valilik ve kaymakamlıklardan istenmesi halinde ya da hizmetlerin vatandaşa en yakın yerden sunulabilmesi amacıyla gerekli görülen mahallerde, </a:t>
            </a:r>
            <a:r>
              <a:rPr lang="tr-TR" dirty="0">
                <a:solidFill>
                  <a:srgbClr val="C00000"/>
                </a:solidFill>
                <a:latin typeface="Times New Roman"/>
                <a:ea typeface="ヒラギノ明朝 Pro W3"/>
              </a:rPr>
              <a:t>bir birim ile ilişkilendirilerek, geçici veya sürekli bürolar açılabilir.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İl ve ilçelerde bu maddede belirtilen düzenleme ve değişiklikler vali ve kaymakamlar tarafından yapılır.</a:t>
            </a:r>
          </a:p>
          <a:p>
            <a:pPr indent="359410" algn="just" eaLnBrk="1" hangingPunct="1">
              <a:spcBef>
                <a:spcPts val="600"/>
              </a:spcBef>
              <a:spcAft>
                <a:spcPts val="0"/>
              </a:spcAft>
              <a:tabLst>
                <a:tab pos="359410" algn="l"/>
              </a:tabLst>
              <a:defRPr/>
            </a:pPr>
            <a:endParaRPr lang="tr-TR" dirty="0">
              <a:latin typeface="Times New Roman"/>
              <a:ea typeface="ヒラギノ明朝 Pro W3"/>
            </a:endParaRPr>
          </a:p>
          <a:p>
            <a:pPr indent="0" algn="ctr" eaLnBrk="1" hangingPunct="1">
              <a:spcBef>
                <a:spcPts val="600"/>
              </a:spcBef>
              <a:spcAft>
                <a:spcPts val="0"/>
              </a:spcAft>
              <a:defRPr/>
            </a:pPr>
            <a:r>
              <a:rPr lang="tr-TR" b="1" dirty="0">
                <a:latin typeface="Times New Roman"/>
                <a:ea typeface="ヒラギノ明朝 Pro W3"/>
              </a:rPr>
              <a:t>BEŞİNCİ BÖLÜM</a:t>
            </a:r>
            <a:endParaRPr lang="tr-TR" dirty="0">
              <a:latin typeface="Times New Roman"/>
              <a:ea typeface="Times New Roman"/>
            </a:endParaRPr>
          </a:p>
          <a:p>
            <a:pPr indent="0" algn="ctr" eaLnBrk="1" hangingPunct="1">
              <a:spcBef>
                <a:spcPts val="0"/>
              </a:spcBef>
              <a:spcAft>
                <a:spcPts val="0"/>
              </a:spcAft>
              <a:defRPr/>
            </a:pPr>
            <a:r>
              <a:rPr lang="tr-TR" b="1" dirty="0">
                <a:latin typeface="Times New Roman"/>
                <a:ea typeface="ヒラギノ明朝 Pro W3"/>
              </a:rPr>
              <a:t>Birimlerin Bağlılığı, Yetki ve Sorumluluk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b="1" dirty="0">
                <a:latin typeface="Times New Roman"/>
                <a:ea typeface="ヒラギノ明朝 Pro W3"/>
              </a:rPr>
              <a:t>Birimlerin bağlılığı</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12 – </a:t>
            </a:r>
            <a:r>
              <a:rPr lang="tr-TR" dirty="0">
                <a:latin typeface="Times New Roman"/>
                <a:ea typeface="ヒラギノ明朝 Pro W3"/>
              </a:rPr>
              <a:t>(1) İllerde bulunan birimlerden; özel kalem müdürlüğü valiye, diğer müdürlükler vali tarafından görevlendirilen vali yardımcısına veya mülki idare amiri sınıfından olan il hukuk işleri müdürüne bağlı olarak çalışır. Ancak, valiler bu birimlerden istediklerini doğrudan kendilerine bağlı olarak çalıştırabilirler. </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İlçelerde bulunan birimler kaymakama bağlı olarak çalışır.</a:t>
            </a:r>
            <a:endParaRPr lang="tr-TR" dirty="0">
              <a:latin typeface="Times New Roman"/>
              <a:ea typeface="Times New Roman"/>
            </a:endParaRPr>
          </a:p>
          <a:p>
            <a:pPr indent="359410" algn="just" eaLnBrk="1" hangingPunct="1">
              <a:spcBef>
                <a:spcPts val="600"/>
              </a:spcBef>
              <a:spcAft>
                <a:spcPts val="0"/>
              </a:spcAft>
              <a:tabLst>
                <a:tab pos="359410" algn="l"/>
              </a:tabLst>
              <a:defRPr/>
            </a:pPr>
            <a:endParaRPr lang="tr-TR" dirty="0">
              <a:latin typeface="Times New Roman"/>
              <a:ea typeface="ヒラギノ明朝 Pro W3"/>
            </a:endParaRPr>
          </a:p>
          <a:p>
            <a:pPr indent="359410" algn="just" eaLnBrk="1" hangingPunct="1">
              <a:spcBef>
                <a:spcPts val="600"/>
              </a:spcBef>
              <a:spcAft>
                <a:spcPts val="0"/>
              </a:spcAft>
              <a:tabLst>
                <a:tab pos="359410" algn="l"/>
              </a:tabLst>
              <a:defRPr/>
            </a:pP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EE0C7C2B-0574-44B3-B689-F2D098132938}" type="slidenum">
              <a:rPr/>
              <a:pPr>
                <a:defRPr/>
              </a:pPr>
              <a:t>33</a:t>
            </a:fld>
            <a:endParaRPr dirty="0"/>
          </a:p>
        </p:txBody>
      </p:sp>
    </p:spTree>
  </p:cSld>
  <p:clrMapOvr>
    <a:masterClrMapping/>
  </p:clrMapOvr>
  <p:transition spd="slow">
    <p:circle/>
    <p:sndAc>
      <p:stSnd>
        <p:snd r:embed="rId3" name="arrow.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188" y="765175"/>
            <a:ext cx="8208962" cy="5688013"/>
          </a:xfrm>
        </p:spPr>
        <p:txBody>
          <a:bodyPr/>
          <a:lstStyle/>
          <a:p>
            <a:pPr indent="359410" algn="just" eaLnBrk="1" hangingPunct="1">
              <a:spcBef>
                <a:spcPts val="600"/>
              </a:spcBef>
              <a:spcAft>
                <a:spcPts val="0"/>
              </a:spcAft>
              <a:tabLst>
                <a:tab pos="359410" algn="l"/>
              </a:tabLst>
              <a:defRPr/>
            </a:pPr>
            <a:r>
              <a:rPr lang="tr-TR" b="1" dirty="0">
                <a:latin typeface="Times New Roman"/>
                <a:ea typeface="ヒラギノ明朝 Pro W3"/>
              </a:rPr>
              <a:t>Birim amirlerinin yetki ve sorumluluğu </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13 – </a:t>
            </a:r>
            <a:r>
              <a:rPr lang="tr-TR" dirty="0">
                <a:latin typeface="Times New Roman"/>
                <a:ea typeface="ヒラギノ明朝 Pro W3"/>
              </a:rPr>
              <a:t>(1) Birim amirleri, birimin iş ve işlemlerini sürekli </a:t>
            </a:r>
            <a:r>
              <a:rPr lang="tr-TR" dirty="0">
                <a:solidFill>
                  <a:srgbClr val="C00000"/>
                </a:solidFill>
                <a:latin typeface="Times New Roman"/>
                <a:ea typeface="ヒラギノ明朝 Pro W3"/>
              </a:rPr>
              <a:t>gözetim</a:t>
            </a:r>
            <a:r>
              <a:rPr lang="tr-TR" dirty="0">
                <a:latin typeface="Times New Roman"/>
                <a:ea typeface="ヒラギノ明朝 Pro W3"/>
              </a:rPr>
              <a:t> ve </a:t>
            </a:r>
            <a:r>
              <a:rPr lang="tr-TR" dirty="0">
                <a:solidFill>
                  <a:srgbClr val="C00000"/>
                </a:solidFill>
                <a:latin typeface="Times New Roman"/>
                <a:ea typeface="ヒラギノ明朝 Pro W3"/>
              </a:rPr>
              <a:t>denetimleri</a:t>
            </a:r>
            <a:r>
              <a:rPr lang="tr-TR" dirty="0">
                <a:latin typeface="Times New Roman"/>
                <a:ea typeface="ヒラギノ明朝 Pro W3"/>
              </a:rPr>
              <a:t> altında bulundurur, hizmetin aksamaması için </a:t>
            </a:r>
            <a:r>
              <a:rPr lang="tr-TR" dirty="0">
                <a:solidFill>
                  <a:srgbClr val="C00000"/>
                </a:solidFill>
                <a:latin typeface="Times New Roman"/>
                <a:ea typeface="ヒラギノ明朝 Pro W3"/>
              </a:rPr>
              <a:t>gerekli</a:t>
            </a:r>
            <a:r>
              <a:rPr lang="tr-TR" dirty="0">
                <a:latin typeface="Times New Roman"/>
                <a:ea typeface="ヒラギノ明朝 Pro W3"/>
              </a:rPr>
              <a:t> </a:t>
            </a:r>
            <a:r>
              <a:rPr lang="tr-TR" dirty="0">
                <a:solidFill>
                  <a:srgbClr val="C00000"/>
                </a:solidFill>
                <a:latin typeface="Times New Roman"/>
                <a:ea typeface="ヒラギノ明朝 Pro W3"/>
              </a:rPr>
              <a:t>tedbirleri</a:t>
            </a:r>
            <a:r>
              <a:rPr lang="tr-TR" dirty="0">
                <a:latin typeface="Times New Roman"/>
                <a:ea typeface="ヒラギノ明朝 Pro W3"/>
              </a:rPr>
              <a:t> alırlar.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Birim amirleri, birimlerinde görevli </a:t>
            </a:r>
            <a:r>
              <a:rPr lang="tr-TR" dirty="0">
                <a:solidFill>
                  <a:srgbClr val="C00000"/>
                </a:solidFill>
                <a:latin typeface="Times New Roman"/>
                <a:ea typeface="ヒラギノ明朝 Pro W3"/>
              </a:rPr>
              <a:t>personelin</a:t>
            </a:r>
            <a:r>
              <a:rPr lang="tr-TR" dirty="0">
                <a:latin typeface="Times New Roman"/>
                <a:ea typeface="ヒラギノ明朝 Pro W3"/>
              </a:rPr>
              <a:t> </a:t>
            </a:r>
            <a:r>
              <a:rPr lang="tr-TR" dirty="0">
                <a:solidFill>
                  <a:srgbClr val="C00000"/>
                </a:solidFill>
                <a:latin typeface="Times New Roman"/>
                <a:ea typeface="ヒラギノ明朝 Pro W3"/>
              </a:rPr>
              <a:t>ödüllendirilmesi</a:t>
            </a:r>
            <a:r>
              <a:rPr lang="tr-TR" dirty="0">
                <a:latin typeface="Times New Roman"/>
                <a:ea typeface="ヒラギノ明朝 Pro W3"/>
              </a:rPr>
              <a:t> ve </a:t>
            </a:r>
            <a:r>
              <a:rPr lang="tr-TR" dirty="0">
                <a:solidFill>
                  <a:srgbClr val="C00000"/>
                </a:solidFill>
                <a:latin typeface="Times New Roman"/>
                <a:ea typeface="ヒラギノ明朝 Pro W3"/>
              </a:rPr>
              <a:t>tecziyesi</a:t>
            </a:r>
            <a:r>
              <a:rPr lang="tr-TR" dirty="0">
                <a:latin typeface="Times New Roman"/>
                <a:ea typeface="ヒラギノ明朝 Pro W3"/>
              </a:rPr>
              <a:t> hakkında illerde ilgili vali yardımcısı aracılığı ile valiye, ilçelerde kaymakama görüş ve </a:t>
            </a:r>
            <a:r>
              <a:rPr lang="tr-TR" dirty="0">
                <a:solidFill>
                  <a:srgbClr val="C00000"/>
                </a:solidFill>
                <a:latin typeface="Times New Roman"/>
                <a:ea typeface="ヒラギノ明朝 Pro W3"/>
              </a:rPr>
              <a:t>teklif</a:t>
            </a:r>
            <a:r>
              <a:rPr lang="tr-TR" dirty="0">
                <a:latin typeface="Times New Roman"/>
                <a:ea typeface="ヒラギノ明朝 Pro W3"/>
              </a:rPr>
              <a:t> </a:t>
            </a:r>
            <a:r>
              <a:rPr lang="tr-TR" dirty="0">
                <a:solidFill>
                  <a:srgbClr val="C00000"/>
                </a:solidFill>
                <a:latin typeface="Times New Roman"/>
                <a:ea typeface="ヒラギノ明朝 Pro W3"/>
              </a:rPr>
              <a:t>sunabilirler</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Birim amirleri;</a:t>
            </a:r>
            <a:endParaRPr lang="tr-TR" dirty="0">
              <a:latin typeface="Times New Roman"/>
              <a:ea typeface="Times New Roman"/>
            </a:endParaRPr>
          </a:p>
          <a:p>
            <a:pPr indent="720725" algn="just" eaLnBrk="1" hangingPunct="1">
              <a:spcBef>
                <a:spcPts val="600"/>
              </a:spcBef>
              <a:spcAft>
                <a:spcPts val="0"/>
              </a:spcAft>
              <a:tabLst>
                <a:tab pos="359410" algn="l"/>
              </a:tabLst>
              <a:defRPr/>
            </a:pPr>
            <a:r>
              <a:rPr lang="tr-TR" dirty="0">
                <a:latin typeface="Times New Roman"/>
                <a:ea typeface="ヒラギノ明朝 Pro W3"/>
              </a:rPr>
              <a:t>a) Hizmetle ilgili olarak birime başvuran kişilerin muhatabıdır.</a:t>
            </a:r>
            <a:endParaRPr lang="tr-TR" dirty="0">
              <a:latin typeface="Times New Roman"/>
              <a:ea typeface="Times New Roman"/>
            </a:endParaRPr>
          </a:p>
          <a:p>
            <a:pPr indent="720725" algn="just" eaLnBrk="1" hangingPunct="1">
              <a:spcBef>
                <a:spcPts val="600"/>
              </a:spcBef>
              <a:spcAft>
                <a:spcPts val="0"/>
              </a:spcAft>
              <a:tabLst>
                <a:tab pos="359410" algn="l"/>
              </a:tabLst>
              <a:defRPr/>
            </a:pPr>
            <a:r>
              <a:rPr lang="tr-TR" dirty="0">
                <a:latin typeface="Times New Roman"/>
                <a:ea typeface="ヒラギノ明朝 Pro W3"/>
              </a:rPr>
              <a:t>b) Birimdeki iş ve işlemlerin iş akışına uygun olarak süratli, güvenli, etkin ve verimli yürütülmesini sağlamakla sorumludur.</a:t>
            </a:r>
            <a:endParaRPr lang="tr-TR" dirty="0">
              <a:latin typeface="Times New Roman"/>
              <a:ea typeface="Times New Roman"/>
            </a:endParaRPr>
          </a:p>
          <a:p>
            <a:pPr indent="720725" algn="just" eaLnBrk="1" hangingPunct="1">
              <a:spcBef>
                <a:spcPts val="600"/>
              </a:spcBef>
              <a:spcAft>
                <a:spcPts val="0"/>
              </a:spcAft>
              <a:tabLst>
                <a:tab pos="359410" algn="l"/>
              </a:tabLst>
              <a:defRPr/>
            </a:pPr>
            <a:r>
              <a:rPr lang="tr-TR" dirty="0">
                <a:latin typeface="Times New Roman"/>
                <a:ea typeface="ヒラギノ明朝 Pro W3"/>
              </a:rPr>
              <a:t>c) Birimin iş ve işlemlerinin yürütülmesinde gerekli </a:t>
            </a:r>
            <a:r>
              <a:rPr lang="tr-TR" dirty="0">
                <a:solidFill>
                  <a:srgbClr val="C00000"/>
                </a:solidFill>
                <a:latin typeface="Times New Roman"/>
                <a:ea typeface="ヒラギノ明朝 Pro W3"/>
              </a:rPr>
              <a:t>iş bölümünü yapar</a:t>
            </a:r>
            <a:r>
              <a:rPr lang="tr-TR" dirty="0">
                <a:latin typeface="Times New Roman"/>
                <a:ea typeface="ヒラギノ明朝 Pro W3"/>
              </a:rPr>
              <a:t>, işbirliğini sağlar, birimdeki personelin görev dağılımında geçici olarak değişiklikler yapabilir.</a:t>
            </a:r>
            <a:endParaRPr lang="tr-TR" dirty="0">
              <a:latin typeface="Times New Roman"/>
              <a:ea typeface="Times New Roman"/>
            </a:endParaRPr>
          </a:p>
          <a:p>
            <a:pPr indent="720725" algn="just" eaLnBrk="1" hangingPunct="1">
              <a:spcBef>
                <a:spcPts val="600"/>
              </a:spcBef>
              <a:spcAft>
                <a:spcPts val="0"/>
              </a:spcAft>
              <a:tabLst>
                <a:tab pos="359410" algn="l"/>
              </a:tabLst>
              <a:defRPr/>
            </a:pPr>
            <a:r>
              <a:rPr lang="tr-TR" dirty="0">
                <a:latin typeface="Times New Roman"/>
                <a:ea typeface="ヒラギノ明朝 Pro W3"/>
              </a:rPr>
              <a:t>ç) Birim içinde koordinasyonu sağlar.</a:t>
            </a:r>
            <a:endParaRPr lang="tr-TR" dirty="0">
              <a:latin typeface="Times New Roman"/>
              <a:ea typeface="Times New Roman"/>
            </a:endParaRPr>
          </a:p>
          <a:p>
            <a:pPr indent="720725" algn="just" eaLnBrk="1" hangingPunct="1">
              <a:spcBef>
                <a:spcPts val="600"/>
              </a:spcBef>
              <a:spcAft>
                <a:spcPts val="0"/>
              </a:spcAft>
              <a:tabLst>
                <a:tab pos="359410" algn="l"/>
              </a:tabLst>
              <a:defRPr/>
            </a:pPr>
            <a:r>
              <a:rPr lang="tr-TR" dirty="0">
                <a:latin typeface="Times New Roman"/>
                <a:ea typeface="ヒラギノ明朝 Pro W3"/>
              </a:rPr>
              <a:t>d) Yapmakla yükümlü bulundukları hizmet veya görevleri sıralı olarak bağlı oldukları amirlerinin gözetim ve denetimi altında ve onların emir ve direktifleri yönünde; mevzuata, plan ve programlara uygun olarak düzenlemek ve yürütülmesini sağlamakla sorumludur.</a:t>
            </a:r>
          </a:p>
          <a:p>
            <a:pPr indent="359410" algn="just" eaLnBrk="1" hangingPunct="1">
              <a:spcBef>
                <a:spcPts val="600"/>
              </a:spcBef>
              <a:spcAft>
                <a:spcPts val="0"/>
              </a:spcAft>
              <a:tabLst>
                <a:tab pos="359410" algn="l"/>
              </a:tabLst>
              <a:defRPr/>
            </a:pP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b="1" dirty="0">
                <a:latin typeface="Times New Roman"/>
                <a:ea typeface="ヒラギノ明朝 Pro W3"/>
              </a:rPr>
              <a:t>Görevlilerin sorumluluğu</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14 –</a:t>
            </a:r>
            <a:r>
              <a:rPr lang="tr-TR" dirty="0">
                <a:latin typeface="Times New Roman"/>
                <a:ea typeface="ヒラギノ明朝 Pro W3"/>
              </a:rPr>
              <a:t> (1) Birimde çalışan bütün </a:t>
            </a:r>
            <a:r>
              <a:rPr lang="tr-TR" dirty="0">
                <a:solidFill>
                  <a:srgbClr val="C00000"/>
                </a:solidFill>
                <a:latin typeface="Times New Roman"/>
                <a:ea typeface="ヒラギノ明朝 Pro W3"/>
              </a:rPr>
              <a:t>görevliler</a:t>
            </a:r>
            <a:r>
              <a:rPr lang="tr-TR" dirty="0">
                <a:latin typeface="Times New Roman"/>
                <a:ea typeface="ヒラギノ明朝 Pro W3"/>
              </a:rPr>
              <a:t>, kendilerine verilen </a:t>
            </a:r>
            <a:r>
              <a:rPr lang="tr-TR" dirty="0">
                <a:solidFill>
                  <a:srgbClr val="C00000"/>
                </a:solidFill>
                <a:latin typeface="Times New Roman"/>
                <a:ea typeface="ヒラギノ明朝 Pro W3"/>
              </a:rPr>
              <a:t>işleri hızlı, verimli </a:t>
            </a:r>
            <a:r>
              <a:rPr lang="tr-TR" dirty="0">
                <a:latin typeface="Times New Roman"/>
                <a:ea typeface="ヒラギノ明朝 Pro W3"/>
              </a:rPr>
              <a:t>ve </a:t>
            </a:r>
            <a:r>
              <a:rPr lang="tr-TR" dirty="0">
                <a:solidFill>
                  <a:srgbClr val="C00000"/>
                </a:solidFill>
                <a:latin typeface="Times New Roman"/>
                <a:ea typeface="ヒラギノ明朝 Pro W3"/>
              </a:rPr>
              <a:t>nitelikli</a:t>
            </a:r>
            <a:r>
              <a:rPr lang="tr-TR" dirty="0">
                <a:latin typeface="Times New Roman"/>
                <a:ea typeface="ヒラギノ明朝 Pro W3"/>
              </a:rPr>
              <a:t> olarak yapmaktan hiyerarşik olarak üstlerine karşı sorumludur.</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8555DF40-B426-4024-BDAF-F21BB852F26E}" type="slidenum">
              <a:rPr/>
              <a:pPr>
                <a:defRPr/>
              </a:pPr>
              <a:t>34</a:t>
            </a:fld>
            <a:endParaRPr dirty="0"/>
          </a:p>
        </p:txBody>
      </p:sp>
    </p:spTree>
  </p:cSld>
  <p:clrMapOvr>
    <a:masterClrMapping/>
  </p:clrMapOvr>
  <p:transition spd="slow">
    <p:circle/>
    <p:sndAc>
      <p:stSnd>
        <p:snd r:embed="rId3" name="arrow.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619250" y="1196975"/>
            <a:ext cx="7200900" cy="5256213"/>
          </a:xfrm>
        </p:spPr>
        <p:txBody>
          <a:bodyPr/>
          <a:lstStyle/>
          <a:p>
            <a:pPr indent="0" algn="ctr" eaLnBrk="1" hangingPunct="1">
              <a:spcBef>
                <a:spcPts val="0"/>
              </a:spcBef>
              <a:spcAft>
                <a:spcPts val="0"/>
              </a:spcAft>
              <a:defRPr/>
            </a:pPr>
            <a:r>
              <a:rPr lang="tr-TR" b="1" dirty="0">
                <a:latin typeface="Times New Roman"/>
                <a:ea typeface="ヒラギノ明朝 Pro W3"/>
              </a:rPr>
              <a:t>BİRİNCİ BÖLÜM</a:t>
            </a:r>
            <a:endParaRPr lang="tr-TR" dirty="0">
              <a:latin typeface="Times New Roman"/>
              <a:ea typeface="Times New Roman"/>
            </a:endParaRPr>
          </a:p>
          <a:p>
            <a:pPr indent="0" algn="ctr" eaLnBrk="1" hangingPunct="1">
              <a:spcBef>
                <a:spcPts val="0"/>
              </a:spcBef>
              <a:spcAft>
                <a:spcPts val="0"/>
              </a:spcAft>
              <a:defRPr/>
            </a:pPr>
            <a:r>
              <a:rPr lang="tr-TR" b="1" dirty="0">
                <a:latin typeface="Times New Roman"/>
                <a:ea typeface="ヒラギノ明朝 Pro W3"/>
              </a:rPr>
              <a:t>İl Birimlerinin Görevleri</a:t>
            </a:r>
            <a:endParaRPr lang="tr-TR" dirty="0">
              <a:latin typeface="Times New Roman"/>
              <a:ea typeface="Times New Roman"/>
            </a:endParaRPr>
          </a:p>
          <a:p>
            <a:pPr algn="ctr" eaLnBrk="1" hangingPunct="1">
              <a:spcBef>
                <a:spcPts val="0"/>
              </a:spcBef>
              <a:spcAft>
                <a:spcPts val="0"/>
              </a:spcAft>
              <a:defRPr/>
            </a:pPr>
            <a:r>
              <a:rPr lang="tr-TR" b="1" dirty="0">
                <a:latin typeface="Times New Roman"/>
                <a:ea typeface="ヒラギノ明朝 Pro W3"/>
              </a:rPr>
              <a:t> </a:t>
            </a:r>
            <a:endParaRPr lang="tr-TR" dirty="0">
              <a:latin typeface="Times New Roman"/>
              <a:ea typeface="Times New Roman"/>
            </a:endParaRPr>
          </a:p>
          <a:p>
            <a:pPr indent="359410" algn="just" eaLnBrk="1" hangingPunct="1">
              <a:spcBef>
                <a:spcPts val="0"/>
              </a:spcBef>
              <a:spcAft>
                <a:spcPts val="0"/>
              </a:spcAft>
              <a:tabLst>
                <a:tab pos="359410" algn="l"/>
              </a:tabLst>
              <a:defRPr/>
            </a:pPr>
            <a:r>
              <a:rPr lang="tr-TR" b="1" dirty="0">
                <a:latin typeface="Times New Roman"/>
                <a:ea typeface="ヒラギノ明朝 Pro W3"/>
              </a:rPr>
              <a:t>İl yazı işleri müdürlüğünün görevleri </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15 ‒</a:t>
            </a:r>
            <a:r>
              <a:rPr lang="tr-TR" dirty="0">
                <a:latin typeface="Times New Roman"/>
                <a:ea typeface="ヒラギノ明朝 Pro W3"/>
              </a:rPr>
              <a:t> (1) İl Yazı İşleri Müdürlüğünün görevleri şunlardır:</a:t>
            </a:r>
            <a:endParaRPr lang="tr-TR" dirty="0">
              <a:latin typeface="Times New Roman"/>
              <a:ea typeface="Times New Roman"/>
            </a:endParaRPr>
          </a:p>
          <a:p>
            <a:pPr algn="just" eaLnBrk="1" hangingPunct="1">
              <a:spcAft>
                <a:spcPts val="0"/>
              </a:spcAft>
              <a:tabLst>
                <a:tab pos="359410" algn="l"/>
              </a:tabLst>
              <a:defRPr/>
            </a:pPr>
            <a:r>
              <a:rPr lang="tr-TR" dirty="0">
                <a:latin typeface="Times New Roman"/>
                <a:ea typeface="ヒラギノ明朝 Pro W3"/>
              </a:rPr>
              <a:t> </a:t>
            </a:r>
            <a:endParaRPr lang="tr-TR" dirty="0">
              <a:latin typeface="Times New Roman"/>
              <a:ea typeface="Times New Roman"/>
            </a:endParaRPr>
          </a:p>
          <a:p>
            <a:pPr indent="359410" algn="just" eaLnBrk="1" hangingPunct="1">
              <a:spcBef>
                <a:spcPts val="0"/>
              </a:spcBef>
              <a:spcAft>
                <a:spcPts val="0"/>
              </a:spcAft>
              <a:tabLst>
                <a:tab pos="359410" algn="l"/>
              </a:tabLst>
              <a:defRPr/>
            </a:pPr>
            <a:r>
              <a:rPr lang="tr-TR" b="1" dirty="0">
                <a:latin typeface="Times New Roman"/>
                <a:ea typeface="ヒラギノ明朝 Pro W3"/>
              </a:rPr>
              <a:t>a) Evrak Şefliği;</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1) Valiliğe </a:t>
            </a:r>
            <a:r>
              <a:rPr lang="tr-TR" dirty="0">
                <a:solidFill>
                  <a:srgbClr val="C00000"/>
                </a:solidFill>
                <a:latin typeface="Times New Roman"/>
                <a:ea typeface="ヒラギノ明朝 Pro W3"/>
              </a:rPr>
              <a:t>posta</a:t>
            </a:r>
            <a:r>
              <a:rPr lang="tr-TR" dirty="0">
                <a:latin typeface="Times New Roman"/>
                <a:ea typeface="ヒラギノ明朝 Pro W3"/>
              </a:rPr>
              <a:t> veya </a:t>
            </a:r>
            <a:r>
              <a:rPr lang="tr-TR" dirty="0">
                <a:solidFill>
                  <a:srgbClr val="C00000"/>
                </a:solidFill>
                <a:latin typeface="Times New Roman"/>
                <a:ea typeface="ヒラギノ明朝 Pro W3"/>
              </a:rPr>
              <a:t>elektronik ortamda gönderilen</a:t>
            </a:r>
            <a:r>
              <a:rPr lang="tr-TR" dirty="0">
                <a:latin typeface="Times New Roman"/>
                <a:ea typeface="ヒラギノ明朝 Pro W3"/>
              </a:rPr>
              <a:t>; kişilerce veya kurum ve kuruluşların görevli dağıtıcılarınca elden getirilen her nevi </a:t>
            </a:r>
            <a:r>
              <a:rPr lang="tr-TR" dirty="0">
                <a:solidFill>
                  <a:srgbClr val="C00000"/>
                </a:solidFill>
                <a:latin typeface="Times New Roman"/>
                <a:ea typeface="ヒラギノ明朝 Pro W3"/>
              </a:rPr>
              <a:t>dilekçeyi kabul etmek </a:t>
            </a:r>
            <a:r>
              <a:rPr lang="tr-TR" dirty="0">
                <a:latin typeface="Times New Roman"/>
                <a:ea typeface="ヒラギノ明朝 Pro W3"/>
              </a:rPr>
              <a:t>ve İmza Yetkileri Yönergesi gereğince yetki verilen görevlilerin </a:t>
            </a:r>
            <a:r>
              <a:rPr lang="tr-TR" dirty="0">
                <a:solidFill>
                  <a:srgbClr val="C00000"/>
                </a:solidFill>
                <a:latin typeface="Times New Roman"/>
                <a:ea typeface="ヒラギノ明朝 Pro W3"/>
              </a:rPr>
              <a:t>havalesine</a:t>
            </a:r>
            <a:r>
              <a:rPr lang="tr-TR" dirty="0">
                <a:latin typeface="Times New Roman"/>
                <a:ea typeface="ヒラギノ明朝 Pro W3"/>
              </a:rPr>
              <a:t> ve </a:t>
            </a:r>
            <a:r>
              <a:rPr lang="tr-TR" dirty="0">
                <a:solidFill>
                  <a:srgbClr val="C00000"/>
                </a:solidFill>
                <a:latin typeface="Times New Roman"/>
                <a:ea typeface="ヒラギノ明朝 Pro W3"/>
              </a:rPr>
              <a:t>imzasına</a:t>
            </a:r>
            <a:r>
              <a:rPr lang="tr-TR" dirty="0">
                <a:latin typeface="Times New Roman"/>
                <a:ea typeface="ヒラギノ明朝 Pro W3"/>
              </a:rPr>
              <a:t> </a:t>
            </a:r>
            <a:r>
              <a:rPr lang="tr-TR" dirty="0">
                <a:solidFill>
                  <a:srgbClr val="C00000"/>
                </a:solidFill>
                <a:latin typeface="Times New Roman"/>
                <a:ea typeface="ヒラギノ明朝 Pro W3"/>
              </a:rPr>
              <a:t>hazırlamak</a:t>
            </a:r>
            <a:r>
              <a:rPr lang="tr-TR" dirty="0">
                <a:latin typeface="Times New Roman"/>
                <a:ea typeface="ヒラギノ明朝 Pro W3"/>
              </a:rPr>
              <a:t>, imzalanmasını takip etmek ve ilgili yerlere </a:t>
            </a:r>
            <a:r>
              <a:rPr lang="tr-TR" dirty="0">
                <a:solidFill>
                  <a:srgbClr val="C00000"/>
                </a:solidFill>
                <a:latin typeface="Times New Roman"/>
                <a:ea typeface="ヒラギノ明朝 Pro W3"/>
              </a:rPr>
              <a:t>intikalini</a:t>
            </a:r>
            <a:r>
              <a:rPr lang="tr-TR" dirty="0">
                <a:latin typeface="Times New Roman"/>
                <a:ea typeface="ヒラギノ明朝 Pro W3"/>
              </a:rPr>
              <a:t> </a:t>
            </a:r>
            <a:r>
              <a:rPr lang="tr-TR" dirty="0">
                <a:solidFill>
                  <a:srgbClr val="C00000"/>
                </a:solidFill>
                <a:latin typeface="Times New Roman"/>
                <a:ea typeface="ヒラギノ明朝 Pro W3"/>
              </a:rPr>
              <a:t>sağlamak</a:t>
            </a:r>
            <a:r>
              <a:rPr lang="tr-TR" dirty="0">
                <a:latin typeface="Times New Roman"/>
                <a:ea typeface="ヒラギノ明朝 Pro W3"/>
              </a:rPr>
              <a:t> ve </a:t>
            </a:r>
            <a:r>
              <a:rPr lang="tr-TR" dirty="0">
                <a:solidFill>
                  <a:srgbClr val="C00000"/>
                </a:solidFill>
                <a:latin typeface="Times New Roman"/>
                <a:ea typeface="ヒラギノ明朝 Pro W3"/>
              </a:rPr>
              <a:t>sonuçlanmasını</a:t>
            </a:r>
            <a:r>
              <a:rPr lang="tr-TR" dirty="0">
                <a:latin typeface="Times New Roman"/>
                <a:ea typeface="ヒラギノ明朝 Pro W3"/>
              </a:rPr>
              <a:t> </a:t>
            </a:r>
            <a:r>
              <a:rPr lang="tr-TR" dirty="0">
                <a:solidFill>
                  <a:srgbClr val="C00000"/>
                </a:solidFill>
                <a:latin typeface="Times New Roman"/>
                <a:ea typeface="ヒラギノ明朝 Pro W3"/>
              </a:rPr>
              <a:t>izlemek</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Valilik adına posta veya elektronik ortamda gelen ve valilik birimlerinden çıkan </a:t>
            </a:r>
            <a:r>
              <a:rPr lang="tr-TR" dirty="0">
                <a:solidFill>
                  <a:srgbClr val="C00000"/>
                </a:solidFill>
                <a:latin typeface="Times New Roman"/>
                <a:ea typeface="ヒラギノ明朝 Pro W3"/>
              </a:rPr>
              <a:t>evrakı almak</a:t>
            </a:r>
            <a:r>
              <a:rPr lang="tr-TR" dirty="0">
                <a:latin typeface="Times New Roman"/>
                <a:ea typeface="ヒラギノ明朝 Pro W3"/>
              </a:rPr>
              <a:t>, </a:t>
            </a:r>
            <a:r>
              <a:rPr lang="tr-TR" dirty="0">
                <a:solidFill>
                  <a:srgbClr val="C00000"/>
                </a:solidFill>
                <a:latin typeface="Times New Roman"/>
                <a:ea typeface="ヒラギノ明朝 Pro W3"/>
              </a:rPr>
              <a:t>kaydetmek</a:t>
            </a:r>
            <a:r>
              <a:rPr lang="tr-TR" dirty="0">
                <a:latin typeface="Times New Roman"/>
                <a:ea typeface="ヒラギノ明朝 Pro W3"/>
              </a:rPr>
              <a:t>, görevli merci, kişi veya ilgili birimlere </a:t>
            </a:r>
            <a:r>
              <a:rPr lang="tr-TR" dirty="0">
                <a:solidFill>
                  <a:srgbClr val="C00000"/>
                </a:solidFill>
                <a:latin typeface="Times New Roman"/>
                <a:ea typeface="ヒラギノ明朝 Pro W3"/>
              </a:rPr>
              <a:t>dağıtmak</a:t>
            </a:r>
            <a:r>
              <a:rPr lang="tr-TR" dirty="0">
                <a:latin typeface="Times New Roman"/>
                <a:ea typeface="ヒラギノ明朝 Pro W3"/>
              </a:rPr>
              <a:t>, ulaştırmak ve </a:t>
            </a:r>
            <a:r>
              <a:rPr lang="tr-TR" dirty="0">
                <a:solidFill>
                  <a:srgbClr val="C00000"/>
                </a:solidFill>
                <a:latin typeface="Times New Roman"/>
                <a:ea typeface="ヒラギノ明朝 Pro W3"/>
              </a:rPr>
              <a:t>postalamak</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Evrak hareketi ile ilgili </a:t>
            </a:r>
            <a:r>
              <a:rPr lang="tr-TR" dirty="0">
                <a:solidFill>
                  <a:srgbClr val="C00000"/>
                </a:solidFill>
                <a:latin typeface="Times New Roman"/>
                <a:ea typeface="ヒラギノ明朝 Pro W3"/>
              </a:rPr>
              <a:t>istatistikî</a:t>
            </a:r>
            <a:r>
              <a:rPr lang="tr-TR" dirty="0">
                <a:latin typeface="Times New Roman"/>
                <a:ea typeface="ヒラギノ明朝 Pro W3"/>
              </a:rPr>
              <a:t> </a:t>
            </a:r>
            <a:r>
              <a:rPr lang="tr-TR" dirty="0">
                <a:solidFill>
                  <a:srgbClr val="C00000"/>
                </a:solidFill>
                <a:latin typeface="Times New Roman"/>
                <a:ea typeface="ヒラギノ明朝 Pro W3"/>
              </a:rPr>
              <a:t>bilgi</a:t>
            </a:r>
            <a:r>
              <a:rPr lang="tr-TR" dirty="0">
                <a:latin typeface="Times New Roman"/>
                <a:ea typeface="ヒラギノ明朝 Pro W3"/>
              </a:rPr>
              <a:t> ve raporları sistem üzerinden sorgulamak ve </a:t>
            </a:r>
            <a:r>
              <a:rPr lang="tr-TR" dirty="0">
                <a:solidFill>
                  <a:srgbClr val="C00000"/>
                </a:solidFill>
                <a:latin typeface="Times New Roman"/>
                <a:ea typeface="ヒラギノ明朝 Pro W3"/>
              </a:rPr>
              <a:t>hazırlamak</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4) Vali tarafından verilen diğer görevleri yapmak.</a:t>
            </a:r>
            <a:endParaRPr lang="tr-TR" dirty="0">
              <a:latin typeface="Times New Roman"/>
              <a:ea typeface="Times New Roman"/>
            </a:endParaRPr>
          </a:p>
        </p:txBody>
      </p:sp>
      <p:sp>
        <p:nvSpPr>
          <p:cNvPr id="5" name="4 Slayt Numarası Yer Tutucusu"/>
          <p:cNvSpPr>
            <a:spLocks noGrp="1"/>
          </p:cNvSpPr>
          <p:nvPr>
            <p:ph type="sldNum" sz="quarter" idx="10"/>
          </p:nvPr>
        </p:nvSpPr>
        <p:spPr/>
        <p:txBody>
          <a:bodyPr/>
          <a:lstStyle/>
          <a:p>
            <a:pPr>
              <a:defRPr/>
            </a:pPr>
            <a:fld id="{ED8B2D84-29D8-4AF1-A904-85CF3072299A}" type="slidenum">
              <a:rPr/>
              <a:pPr>
                <a:defRPr/>
              </a:pPr>
              <a:t>35</a:t>
            </a:fld>
            <a:endParaRPr dirty="0"/>
          </a:p>
        </p:txBody>
      </p:sp>
      <p:sp>
        <p:nvSpPr>
          <p:cNvPr id="7" name="6 Akış Çizelgesi: Gecikme"/>
          <p:cNvSpPr/>
          <p:nvPr/>
        </p:nvSpPr>
        <p:spPr bwMode="auto">
          <a:xfrm>
            <a:off x="0" y="981075"/>
            <a:ext cx="1619250" cy="1514475"/>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ts val="0"/>
              </a:spcBef>
              <a:spcAft>
                <a:spcPts val="0"/>
              </a:spcAft>
              <a:defRPr/>
            </a:pPr>
            <a:r>
              <a:rPr lang="tr-TR" b="1" dirty="0">
                <a:solidFill>
                  <a:schemeClr val="tx1"/>
                </a:solidFill>
                <a:latin typeface="Times New Roman"/>
                <a:ea typeface="ヒラギノ明朝 Pro W3"/>
              </a:rPr>
              <a:t>İKİNCİ KISIM </a:t>
            </a:r>
          </a:p>
          <a:p>
            <a:pPr>
              <a:spcBef>
                <a:spcPts val="0"/>
              </a:spcBef>
              <a:spcAft>
                <a:spcPts val="0"/>
              </a:spcAft>
              <a:defRPr/>
            </a:pPr>
            <a:r>
              <a:rPr lang="tr-TR" b="1" dirty="0">
                <a:solidFill>
                  <a:schemeClr val="tx1"/>
                </a:solidFill>
                <a:latin typeface="Times New Roman"/>
                <a:ea typeface="ヒラギノ明朝 Pro W3"/>
              </a:rPr>
              <a:t>Birimlerin Görevleri</a:t>
            </a:r>
          </a:p>
        </p:txBody>
      </p:sp>
    </p:spTree>
  </p:cSld>
  <p:clrMapOvr>
    <a:masterClrMapping/>
  </p:clrMapOvr>
  <p:transition spd="slow">
    <p:circle/>
    <p:sndAc>
      <p:stSnd>
        <p:snd r:embed="rId3" name="arrow.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714348" y="857232"/>
            <a:ext cx="7929618" cy="5595956"/>
          </a:xfrm>
        </p:spPr>
        <p:txBody>
          <a:bodyPr/>
          <a:lstStyle/>
          <a:p>
            <a:pPr indent="628650" algn="just" eaLnBrk="1" hangingPunct="1">
              <a:spcBef>
                <a:spcPts val="600"/>
              </a:spcBef>
              <a:spcAft>
                <a:spcPts val="0"/>
              </a:spcAft>
              <a:tabLst>
                <a:tab pos="359410" algn="l"/>
              </a:tabLst>
              <a:defRPr/>
            </a:pPr>
            <a:r>
              <a:rPr lang="tr-TR" b="1" dirty="0">
                <a:latin typeface="Times New Roman"/>
                <a:ea typeface="ヒラギノ明朝 Pro W3"/>
              </a:rPr>
              <a:t>b) İşlemler Şefliği;</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1) Valiliğin kanun, tüzük, yönetmelik ve Bakanlar Kurulu kararlarının </a:t>
            </a:r>
            <a:r>
              <a:rPr lang="tr-TR" dirty="0">
                <a:solidFill>
                  <a:srgbClr val="C00000"/>
                </a:solidFill>
                <a:latin typeface="Times New Roman"/>
                <a:ea typeface="ヒラギノ明朝 Pro W3"/>
              </a:rPr>
              <a:t>yayımlanması</a:t>
            </a:r>
            <a:r>
              <a:rPr lang="tr-TR" dirty="0">
                <a:latin typeface="Times New Roman"/>
                <a:ea typeface="ヒラギノ明朝 Pro W3"/>
              </a:rPr>
              <a:t> ile ilgili görevleri yerine getirmek ve </a:t>
            </a:r>
            <a:r>
              <a:rPr lang="tr-TR" dirty="0">
                <a:solidFill>
                  <a:srgbClr val="C00000"/>
                </a:solidFill>
                <a:latin typeface="Times New Roman"/>
                <a:ea typeface="ヒラギノ明朝 Pro W3"/>
              </a:rPr>
              <a:t>genelge çıkarılması</a:t>
            </a:r>
            <a:r>
              <a:rPr lang="tr-TR" dirty="0">
                <a:latin typeface="Times New Roman"/>
                <a:ea typeface="ヒラギノ明朝 Pro W3"/>
              </a:rPr>
              <a:t> ile ilgili işlemleri yürütmek,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Vali, vali yardımcısı, kaymakam, hukuk işleri müdürü, kaymakam adayı gibi Bakanlık personelinin il kademesinde izlenmesi gereken özlük işleri ile bu Yönetmelikte düzenlenen birim personeli ve sözleşmeli personelin atanma, yer ve görev değiştirme, kademe ilerlemesi, derece yükselmesi, askerliğinin ertelenmesi ve diğer </a:t>
            </a:r>
            <a:r>
              <a:rPr lang="tr-TR" dirty="0">
                <a:solidFill>
                  <a:srgbClr val="C00000"/>
                </a:solidFill>
                <a:latin typeface="Times New Roman"/>
                <a:ea typeface="ヒラギノ明朝 Pro W3"/>
              </a:rPr>
              <a:t>özlük işlerini yürütmek</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Tayini valiliğe ait aday memurların </a:t>
            </a:r>
            <a:r>
              <a:rPr lang="tr-TR" dirty="0">
                <a:solidFill>
                  <a:srgbClr val="C00000"/>
                </a:solidFill>
                <a:latin typeface="Times New Roman"/>
                <a:ea typeface="ヒラギノ明朝 Pro W3"/>
              </a:rPr>
              <a:t>özlük dosyalarını tutmak</a:t>
            </a:r>
            <a:r>
              <a:rPr lang="tr-TR" dirty="0">
                <a:latin typeface="Times New Roman"/>
                <a:ea typeface="ヒラギノ明朝 Pro W3"/>
              </a:rPr>
              <a:t>, </a:t>
            </a:r>
            <a:r>
              <a:rPr lang="tr-TR" dirty="0">
                <a:solidFill>
                  <a:srgbClr val="C00000"/>
                </a:solidFill>
                <a:latin typeface="Times New Roman"/>
                <a:ea typeface="ヒラギノ明朝 Pro W3"/>
              </a:rPr>
              <a:t>asil memurluğa geçirilmesi</a:t>
            </a:r>
            <a:r>
              <a:rPr lang="tr-TR" dirty="0">
                <a:latin typeface="Times New Roman"/>
                <a:ea typeface="ヒラギノ明朝 Pro W3"/>
              </a:rPr>
              <a:t> ve </a:t>
            </a:r>
            <a:r>
              <a:rPr lang="tr-TR" dirty="0">
                <a:solidFill>
                  <a:srgbClr val="C00000"/>
                </a:solidFill>
                <a:latin typeface="Times New Roman"/>
                <a:ea typeface="ヒラギノ明朝 Pro W3"/>
              </a:rPr>
              <a:t>yemin</a:t>
            </a:r>
            <a:r>
              <a:rPr lang="tr-TR" dirty="0">
                <a:latin typeface="Times New Roman"/>
                <a:ea typeface="ヒラギノ明朝 Pro W3"/>
              </a:rPr>
              <a:t> işlerini düzenlemek, </a:t>
            </a:r>
            <a:r>
              <a:rPr lang="tr-TR" dirty="0">
                <a:solidFill>
                  <a:srgbClr val="C00000"/>
                </a:solidFill>
                <a:latin typeface="Times New Roman"/>
                <a:ea typeface="ヒラギノ明朝 Pro W3"/>
              </a:rPr>
              <a:t>disiplin </a:t>
            </a:r>
            <a:r>
              <a:rPr lang="tr-TR" dirty="0">
                <a:latin typeface="Times New Roman"/>
                <a:ea typeface="ヒラギノ明朝 Pro W3"/>
              </a:rPr>
              <a:t>cezası ve </a:t>
            </a:r>
            <a:r>
              <a:rPr lang="tr-TR" dirty="0">
                <a:solidFill>
                  <a:srgbClr val="C00000"/>
                </a:solidFill>
                <a:latin typeface="Times New Roman"/>
                <a:ea typeface="ヒラギノ明朝 Pro W3"/>
              </a:rPr>
              <a:t>ödüllendirme</a:t>
            </a:r>
            <a:r>
              <a:rPr lang="tr-TR" dirty="0">
                <a:latin typeface="Times New Roman"/>
                <a:ea typeface="ヒラギノ明朝 Pro W3"/>
              </a:rPr>
              <a:t> işlerini yürütmek, </a:t>
            </a:r>
            <a:r>
              <a:rPr lang="tr-TR" dirty="0">
                <a:solidFill>
                  <a:srgbClr val="C00000"/>
                </a:solidFill>
                <a:latin typeface="Times New Roman"/>
                <a:ea typeface="ヒラギノ明朝 Pro W3"/>
              </a:rPr>
              <a:t>izin</a:t>
            </a:r>
            <a:r>
              <a:rPr lang="tr-TR" dirty="0">
                <a:latin typeface="Times New Roman"/>
                <a:ea typeface="ヒラギノ明朝 Pro W3"/>
              </a:rPr>
              <a:t>, memurluğun sona ermesi ve </a:t>
            </a:r>
            <a:r>
              <a:rPr lang="tr-TR" dirty="0">
                <a:solidFill>
                  <a:srgbClr val="C00000"/>
                </a:solidFill>
                <a:latin typeface="Times New Roman"/>
                <a:ea typeface="ヒラギノ明朝 Pro W3"/>
              </a:rPr>
              <a:t>emeklilik</a:t>
            </a:r>
            <a:r>
              <a:rPr lang="tr-TR" dirty="0">
                <a:latin typeface="Times New Roman"/>
                <a:ea typeface="ヒラギノ明朝 Pro W3"/>
              </a:rPr>
              <a:t> işlerini düzenlemek, yürütmek ve izlemek,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4) </a:t>
            </a:r>
            <a:r>
              <a:rPr lang="tr-TR" dirty="0">
                <a:solidFill>
                  <a:srgbClr val="C00000"/>
                </a:solidFill>
                <a:latin typeface="Times New Roman"/>
                <a:ea typeface="ヒラギノ明朝 Pro W3"/>
              </a:rPr>
              <a:t>Hizmet içi eğitim</a:t>
            </a:r>
            <a:r>
              <a:rPr lang="tr-TR" dirty="0">
                <a:latin typeface="Times New Roman"/>
                <a:ea typeface="ヒラギノ明朝 Pro W3"/>
              </a:rPr>
              <a:t> çalışmalarını yürütmek ve geliştirmek,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5) Kamu personelinin </a:t>
            </a:r>
            <a:r>
              <a:rPr lang="tr-TR" dirty="0">
                <a:solidFill>
                  <a:srgbClr val="C00000"/>
                </a:solidFill>
                <a:latin typeface="Times New Roman"/>
                <a:ea typeface="ヒラギノ明朝 Pro W3"/>
              </a:rPr>
              <a:t>günlük çalışma saatlerinin tespiti</a:t>
            </a:r>
            <a:r>
              <a:rPr lang="tr-TR" dirty="0">
                <a:latin typeface="Times New Roman"/>
                <a:ea typeface="ヒラギノ明朝 Pro W3"/>
              </a:rPr>
              <a:t> ile ilgili konularda gerekli işlemleri yapmak,</a:t>
            </a:r>
          </a:p>
          <a:p>
            <a:pPr indent="359410" algn="just" eaLnBrk="1" hangingPunct="1">
              <a:spcBef>
                <a:spcPts val="600"/>
              </a:spcBef>
              <a:spcAft>
                <a:spcPts val="0"/>
              </a:spcAft>
              <a:tabLst>
                <a:tab pos="359410" algn="l"/>
              </a:tabLst>
              <a:defRPr/>
            </a:pPr>
            <a:r>
              <a:rPr lang="tr-TR" dirty="0">
                <a:latin typeface="Times New Roman"/>
                <a:ea typeface="ヒラギノ明朝 Pro W3"/>
              </a:rPr>
              <a:t>6) Özel kanunlarına göre yapılan; milletvekili, mahalli idareler </a:t>
            </a:r>
            <a:r>
              <a:rPr lang="tr-TR" dirty="0">
                <a:solidFill>
                  <a:srgbClr val="C00000"/>
                </a:solidFill>
                <a:latin typeface="Times New Roman"/>
                <a:ea typeface="ヒラギノ明朝 Pro W3"/>
              </a:rPr>
              <a:t>seçimler</a:t>
            </a:r>
            <a:r>
              <a:rPr lang="tr-TR" dirty="0">
                <a:latin typeface="Times New Roman"/>
                <a:ea typeface="ヒラギノ明朝 Pro W3"/>
              </a:rPr>
              <a:t>i ve Anayasa değişikliklerinin halkoyuna sunulmasında, valiliği ilgilendiren iş ve işlemler ile yazışmaları yapmak,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7) </a:t>
            </a:r>
            <a:r>
              <a:rPr lang="tr-TR" dirty="0">
                <a:solidFill>
                  <a:srgbClr val="C00000"/>
                </a:solidFill>
                <a:latin typeface="Times New Roman"/>
                <a:ea typeface="ヒラギノ明朝 Pro W3"/>
              </a:rPr>
              <a:t>Etik Kurulu</a:t>
            </a:r>
            <a:r>
              <a:rPr lang="tr-TR" dirty="0">
                <a:latin typeface="Times New Roman"/>
                <a:ea typeface="ヒラギノ明朝 Pro W3"/>
              </a:rPr>
              <a:t> ile ilgili iş ve işlemleri yürütmek,</a:t>
            </a:r>
          </a:p>
          <a:p>
            <a:pPr indent="359410" algn="just" eaLnBrk="1" hangingPunct="1">
              <a:spcBef>
                <a:spcPts val="600"/>
              </a:spcBef>
              <a:spcAft>
                <a:spcPts val="0"/>
              </a:spcAft>
              <a:tabLst>
                <a:tab pos="359410" algn="l"/>
              </a:tabLst>
              <a:defRPr/>
            </a:pPr>
            <a:r>
              <a:rPr lang="tr-TR" dirty="0">
                <a:latin typeface="Times New Roman"/>
                <a:ea typeface="ヒラギノ明朝 Pro W3"/>
              </a:rPr>
              <a:t>8) </a:t>
            </a:r>
            <a:r>
              <a:rPr lang="tr-TR" dirty="0">
                <a:solidFill>
                  <a:srgbClr val="C00000"/>
                </a:solidFill>
                <a:latin typeface="Times New Roman"/>
                <a:ea typeface="ヒラギノ明朝 Pro W3"/>
              </a:rPr>
              <a:t>Tanıtıcı bayraklar</a:t>
            </a:r>
            <a:r>
              <a:rPr lang="tr-TR" dirty="0">
                <a:latin typeface="Times New Roman"/>
                <a:ea typeface="ヒラギノ明朝 Pro W3"/>
              </a:rPr>
              <a:t>ın kullanma iznine ve tescil işlemlerine ait iş ve işlemleri yapmak,</a:t>
            </a:r>
          </a:p>
          <a:p>
            <a:pPr indent="359410" algn="just" eaLnBrk="1" hangingPunct="1">
              <a:spcBef>
                <a:spcPts val="600"/>
              </a:spcBef>
              <a:spcAft>
                <a:spcPts val="0"/>
              </a:spcAft>
              <a:tabLst>
                <a:tab pos="359410" algn="l"/>
              </a:tabLst>
              <a:defRPr/>
            </a:pPr>
            <a:r>
              <a:rPr lang="tr-TR" dirty="0">
                <a:latin typeface="Times New Roman"/>
                <a:ea typeface="ヒラギノ明朝 Pro W3"/>
              </a:rPr>
              <a:t>…</a:t>
            </a:r>
          </a:p>
        </p:txBody>
      </p:sp>
      <p:sp>
        <p:nvSpPr>
          <p:cNvPr id="4" name="3 Slayt Numarası Yer Tutucusu"/>
          <p:cNvSpPr>
            <a:spLocks noGrp="1"/>
          </p:cNvSpPr>
          <p:nvPr>
            <p:ph type="sldNum" sz="quarter" idx="10"/>
          </p:nvPr>
        </p:nvSpPr>
        <p:spPr/>
        <p:txBody>
          <a:bodyPr/>
          <a:lstStyle/>
          <a:p>
            <a:pPr>
              <a:defRPr/>
            </a:pPr>
            <a:fld id="{139C2B50-47D4-446F-A0AF-B0518B2127C4}" type="slidenum">
              <a:rPr/>
              <a:pPr>
                <a:defRPr/>
              </a:pPr>
              <a:t>36</a:t>
            </a:fld>
            <a:endParaRPr dirty="0"/>
          </a:p>
        </p:txBody>
      </p:sp>
    </p:spTree>
  </p:cSld>
  <p:clrMapOvr>
    <a:masterClrMapping/>
  </p:clrMapOvr>
  <p:transition spd="slow">
    <p:circle/>
    <p:sndAc>
      <p:stSnd>
        <p:snd r:embed="rId3" name="arrow.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928662" y="785794"/>
            <a:ext cx="7715304" cy="5667394"/>
          </a:xfrm>
        </p:spPr>
        <p:txBody>
          <a:bodyPr/>
          <a:lstStyle/>
          <a:p>
            <a:pPr indent="359410" algn="just" eaLnBrk="1" hangingPunct="1">
              <a:spcBef>
                <a:spcPts val="600"/>
              </a:spcBef>
              <a:spcAft>
                <a:spcPts val="0"/>
              </a:spcAft>
              <a:tabLst>
                <a:tab pos="359410" algn="l"/>
              </a:tabLst>
              <a:defRPr/>
            </a:pPr>
            <a:r>
              <a:rPr lang="tr-TR" dirty="0">
                <a:latin typeface="Times New Roman"/>
                <a:ea typeface="ヒラギノ明朝 Pro W3"/>
              </a:rPr>
              <a:t>…</a:t>
            </a:r>
          </a:p>
          <a:p>
            <a:pPr indent="359410" algn="just" eaLnBrk="1" hangingPunct="1">
              <a:spcBef>
                <a:spcPts val="600"/>
              </a:spcBef>
              <a:spcAft>
                <a:spcPts val="0"/>
              </a:spcAft>
              <a:tabLst>
                <a:tab pos="359410" algn="l"/>
              </a:tabLst>
              <a:defRPr/>
            </a:pPr>
            <a:r>
              <a:rPr lang="tr-TR" dirty="0">
                <a:latin typeface="Times New Roman"/>
                <a:ea typeface="ヒラギノ明朝 Pro W3"/>
              </a:rPr>
              <a:t>9) Valilik </a:t>
            </a:r>
            <a:r>
              <a:rPr lang="tr-TR" dirty="0">
                <a:solidFill>
                  <a:srgbClr val="C00000"/>
                </a:solidFill>
                <a:latin typeface="Times New Roman"/>
                <a:ea typeface="ヒラギノ明朝 Pro W3"/>
              </a:rPr>
              <a:t>İmza Yetkileri Yönergesi</a:t>
            </a:r>
            <a:r>
              <a:rPr lang="tr-TR" dirty="0">
                <a:latin typeface="Times New Roman"/>
                <a:ea typeface="ヒラギノ明朝 Pro W3"/>
              </a:rPr>
              <a:t>ni hazırlamak, ilgili kurum ve kuruluşlara dağıtmak ve uygulanmasını izlemek,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10) </a:t>
            </a:r>
            <a:r>
              <a:rPr lang="tr-TR" dirty="0">
                <a:solidFill>
                  <a:srgbClr val="C00000"/>
                </a:solidFill>
                <a:latin typeface="Times New Roman"/>
                <a:ea typeface="ヒラギノ明朝 Pro W3"/>
              </a:rPr>
              <a:t>Valiliğin</a:t>
            </a:r>
            <a:r>
              <a:rPr lang="tr-TR" dirty="0">
                <a:latin typeface="Times New Roman"/>
                <a:ea typeface="ヒラギノ明朝 Pro W3"/>
              </a:rPr>
              <a:t>, adli ve askeri teşkilat dışında kalan bütün Devlet daire, müessese ve işletmeler ve özel işyerleri üzerindeki </a:t>
            </a:r>
            <a:r>
              <a:rPr lang="tr-TR" dirty="0">
                <a:solidFill>
                  <a:srgbClr val="C00000"/>
                </a:solidFill>
                <a:latin typeface="Times New Roman"/>
                <a:ea typeface="ヒラギノ明朝 Pro W3"/>
              </a:rPr>
              <a:t>gözetim, denetim ve teftiş yetkileri</a:t>
            </a:r>
            <a:r>
              <a:rPr lang="tr-TR" dirty="0">
                <a:latin typeface="Times New Roman"/>
                <a:ea typeface="ヒラギノ明朝 Pro W3"/>
              </a:rPr>
              <a:t>nin kullanılmasına ilişkin iş ve işlemleri yürütmek,</a:t>
            </a:r>
          </a:p>
          <a:p>
            <a:pPr indent="359410" eaLnBrk="1" hangingPunct="1">
              <a:spcBef>
                <a:spcPts val="600"/>
              </a:spcBef>
              <a:spcAft>
                <a:spcPts val="0"/>
              </a:spcAft>
              <a:tabLst>
                <a:tab pos="359410" algn="l"/>
              </a:tabLst>
              <a:defRPr/>
            </a:pPr>
            <a:r>
              <a:rPr lang="tr-TR" dirty="0">
                <a:latin typeface="Times New Roman"/>
                <a:ea typeface="ヒラギノ明朝 Pro W3"/>
              </a:rPr>
              <a:t>11) </a:t>
            </a:r>
            <a:r>
              <a:rPr lang="tr-TR" b="1" dirty="0"/>
              <a:t>(Ek:30/8/2014) </a:t>
            </a:r>
            <a:r>
              <a:rPr lang="tr-TR" dirty="0"/>
              <a:t>Elektronik evrak dışındaki genel evrak </a:t>
            </a:r>
            <a:r>
              <a:rPr lang="tr-TR" dirty="0">
                <a:solidFill>
                  <a:srgbClr val="C00000"/>
                </a:solidFill>
                <a:latin typeface="Times New Roman"/>
                <a:ea typeface="ヒラギノ明朝 Pro W3"/>
              </a:rPr>
              <a:t>arşiv</a:t>
            </a:r>
            <a:r>
              <a:rPr lang="tr-TR" dirty="0"/>
              <a:t> hizmet ve faaliyetlerini düzenlemek ve yürütmek.</a:t>
            </a:r>
          </a:p>
          <a:p>
            <a:pPr indent="359410" eaLnBrk="1" hangingPunct="1">
              <a:spcBef>
                <a:spcPts val="600"/>
              </a:spcBef>
              <a:spcAft>
                <a:spcPts val="0"/>
              </a:spcAft>
              <a:tabLst>
                <a:tab pos="359410" algn="l"/>
              </a:tabLst>
              <a:defRPr/>
            </a:pPr>
            <a:r>
              <a:rPr lang="tr-TR" dirty="0">
                <a:latin typeface="Times New Roman"/>
                <a:ea typeface="ヒラギノ明朝 Pro W3"/>
              </a:rPr>
              <a:t>12) </a:t>
            </a:r>
            <a:r>
              <a:rPr lang="tr-TR" b="1" dirty="0"/>
              <a:t>(Ek:30/8/2014) </a:t>
            </a:r>
            <a:r>
              <a:rPr lang="tr-TR" dirty="0"/>
              <a:t>Genel bütçeden gönderilen </a:t>
            </a:r>
            <a:r>
              <a:rPr lang="tr-TR" dirty="0">
                <a:solidFill>
                  <a:srgbClr val="C00000"/>
                </a:solidFill>
                <a:latin typeface="Times New Roman"/>
                <a:ea typeface="ヒラギノ明朝 Pro W3"/>
              </a:rPr>
              <a:t>ödeneklerin</a:t>
            </a:r>
            <a:r>
              <a:rPr lang="tr-TR" dirty="0"/>
              <a:t> giderin gerçekleştirilmesini yapmak ve mutemetlik iş ve işlemlerini yürütmek, Valiliğin mali işlerle ilgili hizmetlerini yürütmek; valilik ve birimlerin cari ve yatırım bütçe tekliflerini hazırlamak ve cari ödeneklerinin teminini takip etmek,</a:t>
            </a:r>
          </a:p>
          <a:p>
            <a:pPr indent="359410" eaLnBrk="1" hangingPunct="1">
              <a:spcBef>
                <a:spcPts val="600"/>
              </a:spcBef>
              <a:spcAft>
                <a:spcPts val="0"/>
              </a:spcAft>
              <a:tabLst>
                <a:tab pos="359410" algn="l"/>
              </a:tabLst>
              <a:defRPr/>
            </a:pPr>
            <a:r>
              <a:rPr lang="tr-TR" dirty="0"/>
              <a:t>13) </a:t>
            </a:r>
            <a:r>
              <a:rPr lang="tr-TR" b="1" dirty="0"/>
              <a:t>(Ek:30/8/2014) </a:t>
            </a:r>
            <a:r>
              <a:rPr lang="tr-TR" dirty="0"/>
              <a:t>İl yazı işleri müdürlüğü bünyesinde </a:t>
            </a:r>
            <a:r>
              <a:rPr lang="tr-TR" dirty="0">
                <a:solidFill>
                  <a:srgbClr val="C00000"/>
                </a:solidFill>
                <a:latin typeface="Times New Roman"/>
                <a:ea typeface="ヒラギノ明朝 Pro W3"/>
              </a:rPr>
              <a:t>kimlik masası </a:t>
            </a:r>
            <a:r>
              <a:rPr lang="tr-TR" dirty="0"/>
              <a:t>oluşturmak, il ve ilçelerde görev yapan personel için kimlik kartı talebinde bulunmak, ilgili personele teslimini sağlamak ve kimlik kartı ile ilgili her türlü iş ve işlemleri yürütmek ve Bakanlık Personel Genel Müdürlüğünü bilgilendirmek,</a:t>
            </a:r>
          </a:p>
          <a:p>
            <a:pPr indent="359410" eaLnBrk="1" hangingPunct="1">
              <a:spcBef>
                <a:spcPts val="600"/>
              </a:spcBef>
              <a:spcAft>
                <a:spcPts val="0"/>
              </a:spcAft>
              <a:tabLst>
                <a:tab pos="359410" algn="l"/>
              </a:tabLst>
              <a:defRPr/>
            </a:pPr>
            <a:r>
              <a:rPr lang="tr-TR" dirty="0"/>
              <a:t>14) </a:t>
            </a:r>
            <a:r>
              <a:rPr lang="tr-TR" b="1" dirty="0"/>
              <a:t>(Ek:30/8/2014) </a:t>
            </a:r>
            <a:r>
              <a:rPr lang="tr-TR" dirty="0"/>
              <a:t>Yürüttüğü hizmetler ile ilgili </a:t>
            </a:r>
            <a:r>
              <a:rPr lang="tr-TR" dirty="0">
                <a:solidFill>
                  <a:srgbClr val="C00000"/>
                </a:solidFill>
                <a:latin typeface="Times New Roman"/>
                <a:ea typeface="ヒラギノ明朝 Pro W3"/>
              </a:rPr>
              <a:t>eğitim</a:t>
            </a:r>
            <a:r>
              <a:rPr lang="tr-TR" dirty="0"/>
              <a:t> programları düzenlemek, ilgili kayıtları tutmak ve değerlendirmek,</a:t>
            </a:r>
          </a:p>
          <a:p>
            <a:pPr indent="359410" algn="just" eaLnBrk="1" hangingPunct="1">
              <a:spcBef>
                <a:spcPts val="600"/>
              </a:spcBef>
              <a:spcAft>
                <a:spcPts val="0"/>
              </a:spcAft>
              <a:tabLst>
                <a:tab pos="359410" algn="l"/>
              </a:tabLst>
              <a:defRPr/>
            </a:pPr>
            <a:r>
              <a:rPr lang="tr-TR" dirty="0">
                <a:latin typeface="Times New Roman"/>
                <a:ea typeface="ヒラギノ明朝 Pro W3"/>
              </a:rPr>
              <a:t>15) Mevzuat veya vali tarafından verilen diğer görevleri yapmak.</a:t>
            </a:r>
          </a:p>
          <a:p>
            <a:pPr indent="359410" algn="just" eaLnBrk="1" hangingPunct="1">
              <a:spcBef>
                <a:spcPts val="0"/>
              </a:spcBef>
              <a:spcAft>
                <a:spcPts val="0"/>
              </a:spcAft>
              <a:tabLst>
                <a:tab pos="359410" algn="l"/>
              </a:tabLst>
              <a:defRPr/>
            </a:pPr>
            <a:endParaRPr lang="tr-TR" dirty="0">
              <a:latin typeface="Times New Roman"/>
              <a:ea typeface="ヒラギノ明朝 Pro W3"/>
            </a:endParaRPr>
          </a:p>
          <a:p>
            <a:pPr indent="359410" eaLnBrk="1" hangingPunct="1">
              <a:spcBef>
                <a:spcPts val="0"/>
              </a:spcBef>
              <a:spcAft>
                <a:spcPts val="0"/>
              </a:spcAft>
              <a:tabLst>
                <a:tab pos="359410" algn="l"/>
              </a:tabLst>
              <a:defRPr/>
            </a:pPr>
            <a:r>
              <a:rPr lang="tr-TR" b="1" dirty="0"/>
              <a:t>c)</a:t>
            </a:r>
            <a:r>
              <a:rPr lang="tr-TR" dirty="0"/>
              <a:t> </a:t>
            </a:r>
            <a:r>
              <a:rPr lang="tr-TR" b="1" dirty="0"/>
              <a:t>(Mülga:30/08/2014</a:t>
            </a:r>
            <a:r>
              <a:rPr lang="tr-TR" dirty="0"/>
              <a:t>)</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139C2B50-47D4-446F-A0AF-B0518B2127C4}" type="slidenum">
              <a:rPr/>
              <a:pPr>
                <a:defRPr/>
              </a:pPr>
              <a:t>37</a:t>
            </a:fld>
            <a:endParaRPr dirty="0"/>
          </a:p>
        </p:txBody>
      </p:sp>
    </p:spTree>
  </p:cSld>
  <p:clrMapOvr>
    <a:masterClrMapping/>
  </p:clrMapOvr>
  <p:transition spd="slow">
    <p:circle/>
    <p:sndAc>
      <p:stSnd>
        <p:snd r:embed="rId3" name="arrow.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0"/>
            <a:ext cx="9144000" cy="6858000"/>
          </a:xfrm>
          <a:prstGeom prst="rect">
            <a:avLst/>
          </a:prstGeom>
          <a:gradFill>
            <a:gsLst>
              <a:gs pos="0">
                <a:schemeClr val="bg1"/>
              </a:gs>
              <a:gs pos="100000">
                <a:srgbClr val="66CCFF"/>
              </a:gs>
            </a:gsLst>
            <a:path path="rect">
              <a:fillToRect r="100000" b="100000"/>
            </a:path>
          </a:gradFill>
          <a:ln w="9525">
            <a:noFill/>
            <a:miter lim="800000"/>
            <a:headEnd/>
            <a:tailEnd/>
          </a:ln>
          <a:effectLst/>
        </p:spPr>
        <p:txBody>
          <a:bodyPr/>
          <a:lstStyle/>
          <a:p>
            <a:pPr indent="354013">
              <a:lnSpc>
                <a:spcPct val="80000"/>
              </a:lnSpc>
              <a:spcBef>
                <a:spcPct val="20000"/>
              </a:spcBef>
              <a:defRPr/>
            </a:pPr>
            <a:endParaRPr lang="tr-TR" sz="2000" b="1" kern="0" dirty="0">
              <a:latin typeface="Times New Roman" pitchFamily="18" charset="0"/>
              <a:cs typeface="Times New Roman" pitchFamily="18" charset="0"/>
            </a:endParaRPr>
          </a:p>
        </p:txBody>
      </p:sp>
      <p:sp>
        <p:nvSpPr>
          <p:cNvPr id="2" name="1 İçerik Yer Tutucusu"/>
          <p:cNvSpPr>
            <a:spLocks noGrp="1"/>
          </p:cNvSpPr>
          <p:nvPr>
            <p:ph idx="1"/>
          </p:nvPr>
        </p:nvSpPr>
        <p:spPr>
          <a:xfrm>
            <a:off x="214282" y="57150"/>
            <a:ext cx="8821768" cy="6800850"/>
          </a:xfrm>
          <a:gradFill>
            <a:gsLst>
              <a:gs pos="0">
                <a:schemeClr val="bg1"/>
              </a:gs>
              <a:gs pos="100000">
                <a:srgbClr val="66CCFF"/>
              </a:gs>
            </a:gsLst>
            <a:path path="rect">
              <a:fillToRect r="100000" b="100000"/>
            </a:path>
          </a:gradFill>
        </p:spPr>
        <p:txBody>
          <a:bodyPr/>
          <a:lstStyle/>
          <a:p>
            <a:pPr algn="just" eaLnBrk="1" hangingPunct="1">
              <a:spcBef>
                <a:spcPts val="0"/>
              </a:spcBef>
              <a:spcAft>
                <a:spcPts val="0"/>
              </a:spcAft>
              <a:tabLst>
                <a:tab pos="359410" algn="l"/>
              </a:tabLst>
              <a:defRPr/>
            </a:pPr>
            <a:r>
              <a:rPr lang="tr-TR" sz="1500" b="1" dirty="0">
                <a:latin typeface="Times New Roman"/>
                <a:ea typeface="ヒラギノ明朝 Pro W3"/>
              </a:rPr>
              <a:t>Madde 16 –</a:t>
            </a:r>
            <a:r>
              <a:rPr lang="tr-TR" sz="1500" dirty="0">
                <a:latin typeface="Times New Roman"/>
                <a:ea typeface="ヒラギノ明朝 Pro W3"/>
              </a:rPr>
              <a:t> (1) </a:t>
            </a:r>
            <a:r>
              <a:rPr lang="tr-TR" sz="1500" b="1" dirty="0">
                <a:latin typeface="Times New Roman"/>
                <a:ea typeface="ヒラギノ明朝 Pro W3"/>
              </a:rPr>
              <a:t>İl İdare Kurulu Müdürlüğü</a:t>
            </a:r>
            <a:r>
              <a:rPr lang="tr-TR" sz="1500" dirty="0">
                <a:latin typeface="Times New Roman"/>
                <a:ea typeface="ヒラギノ明朝 Pro W3"/>
              </a:rPr>
              <a:t>nün görevleri şunlardır:</a:t>
            </a:r>
            <a:endParaRPr lang="tr-TR" sz="1500" dirty="0">
              <a:latin typeface="Times New Roman"/>
              <a:ea typeface="Times New Roman"/>
            </a:endParaRPr>
          </a:p>
          <a:p>
            <a:pPr indent="359410" algn="just" eaLnBrk="1" hangingPunct="1">
              <a:spcBef>
                <a:spcPts val="300"/>
              </a:spcBef>
              <a:spcAft>
                <a:spcPts val="0"/>
              </a:spcAft>
              <a:tabLst>
                <a:tab pos="359410" algn="l"/>
              </a:tabLst>
              <a:defRPr/>
            </a:pPr>
            <a:r>
              <a:rPr lang="tr-TR" sz="1500" dirty="0">
                <a:latin typeface="Times New Roman"/>
                <a:ea typeface="ヒラギノ明朝 Pro W3"/>
              </a:rPr>
              <a:t>a) </a:t>
            </a:r>
            <a:r>
              <a:rPr lang="tr-TR" sz="1500" dirty="0">
                <a:solidFill>
                  <a:srgbClr val="C00000"/>
                </a:solidFill>
                <a:latin typeface="Times New Roman"/>
                <a:ea typeface="ヒラギノ明朝 Pro W3"/>
              </a:rPr>
              <a:t>4483</a:t>
            </a:r>
            <a:r>
              <a:rPr lang="tr-TR" sz="1500" dirty="0">
                <a:latin typeface="Times New Roman"/>
                <a:ea typeface="ヒラギノ明朝 Pro W3"/>
              </a:rPr>
              <a:t> sayılı Memurlar ve Diğer Kamu Görevlilerinin Yargılanması Hakkında Kanunun uygulanması ile ilgili iş ve işlemleri yürütmek,</a:t>
            </a:r>
            <a:endParaRPr lang="tr-TR" sz="1500" dirty="0">
              <a:latin typeface="Times New Roman"/>
              <a:ea typeface="Times New Roman"/>
            </a:endParaRPr>
          </a:p>
          <a:p>
            <a:pPr indent="359410" algn="just" eaLnBrk="1" hangingPunct="1">
              <a:spcBef>
                <a:spcPts val="300"/>
              </a:spcBef>
              <a:spcAft>
                <a:spcPts val="0"/>
              </a:spcAft>
              <a:tabLst>
                <a:tab pos="359410" algn="l"/>
              </a:tabLst>
              <a:defRPr/>
            </a:pPr>
            <a:r>
              <a:rPr lang="tr-TR" sz="1500" dirty="0">
                <a:latin typeface="Times New Roman"/>
                <a:ea typeface="ヒラギノ明朝 Pro W3"/>
              </a:rPr>
              <a:t>b) 2547 sayılı Yükseköğretim Kanunu uyarıca; yükseköğretim kuruluş ve kurumlarının 657 sayılı Devlet Memurları Kanununa tabi memurlarının görevleri dolayısıyla ya da görevlerini yaptıkları sırada işledikleri suçlar hakkında il idare kurulunun verdiği kararlarla ilgili işlemleri yapmak,</a:t>
            </a:r>
            <a:endParaRPr lang="tr-TR" sz="1500" dirty="0">
              <a:latin typeface="Times New Roman"/>
              <a:ea typeface="Times New Roman"/>
            </a:endParaRPr>
          </a:p>
          <a:p>
            <a:pPr indent="359410" algn="just" eaLnBrk="1" hangingPunct="1">
              <a:spcBef>
                <a:spcPts val="300"/>
              </a:spcBef>
              <a:spcAft>
                <a:spcPts val="0"/>
              </a:spcAft>
              <a:tabLst>
                <a:tab pos="359410" algn="l"/>
              </a:tabLst>
              <a:defRPr/>
            </a:pPr>
            <a:r>
              <a:rPr lang="tr-TR" sz="1500" dirty="0">
                <a:latin typeface="Times New Roman"/>
                <a:ea typeface="ヒラギノ明朝 Pro W3"/>
              </a:rPr>
              <a:t>c) </a:t>
            </a:r>
            <a:r>
              <a:rPr lang="tr-TR" sz="1500" dirty="0">
                <a:solidFill>
                  <a:srgbClr val="C00000"/>
                </a:solidFill>
                <a:latin typeface="Times New Roman"/>
                <a:ea typeface="ヒラギノ明朝 Pro W3"/>
              </a:rPr>
              <a:t>İl idare kurulu ve il disiplin kurulu görevleri</a:t>
            </a:r>
            <a:r>
              <a:rPr lang="tr-TR" sz="1500" dirty="0">
                <a:latin typeface="Times New Roman"/>
                <a:ea typeface="ヒラギノ明朝 Pro W3"/>
              </a:rPr>
              <a:t>ne ilişkin iş ve işlemleri hazırlamak ve yürütmek,</a:t>
            </a:r>
            <a:endParaRPr lang="tr-TR" sz="1500" dirty="0">
              <a:latin typeface="Times New Roman"/>
              <a:ea typeface="Times New Roman"/>
            </a:endParaRPr>
          </a:p>
          <a:p>
            <a:pPr indent="359410" algn="just" eaLnBrk="1" hangingPunct="1">
              <a:spcBef>
                <a:spcPts val="300"/>
              </a:spcBef>
              <a:spcAft>
                <a:spcPts val="0"/>
              </a:spcAft>
              <a:tabLst>
                <a:tab pos="359410" algn="l"/>
              </a:tabLst>
              <a:defRPr/>
            </a:pPr>
            <a:r>
              <a:rPr lang="tr-TR" sz="1500" dirty="0">
                <a:latin typeface="Times New Roman"/>
                <a:ea typeface="ヒラギノ明朝 Pro W3"/>
              </a:rPr>
              <a:t>ç) Valilikçe kamu görevlileri hakkında inceleme yapılması, </a:t>
            </a:r>
            <a:r>
              <a:rPr lang="tr-TR" sz="1500" dirty="0">
                <a:solidFill>
                  <a:srgbClr val="C00000"/>
                </a:solidFill>
                <a:latin typeface="Times New Roman"/>
                <a:ea typeface="ヒラギノ明朝 Pro W3"/>
              </a:rPr>
              <a:t>disiplin soruşturması açılması</a:t>
            </a:r>
            <a:r>
              <a:rPr lang="tr-TR" sz="1500" dirty="0">
                <a:latin typeface="Times New Roman"/>
                <a:ea typeface="ヒラギノ明朝 Pro W3"/>
              </a:rPr>
              <a:t>, bunların </a:t>
            </a:r>
            <a:r>
              <a:rPr lang="tr-TR" sz="1500" dirty="0">
                <a:solidFill>
                  <a:srgbClr val="C00000"/>
                </a:solidFill>
                <a:latin typeface="Times New Roman"/>
                <a:ea typeface="ヒラギノ明朝 Pro W3"/>
              </a:rPr>
              <a:t>görevden uzaklaştırılma</a:t>
            </a:r>
            <a:r>
              <a:rPr lang="tr-TR" sz="1500" dirty="0">
                <a:latin typeface="Times New Roman"/>
                <a:ea typeface="ヒラギノ明朝 Pro W3"/>
              </a:rPr>
              <a:t>sı, cezalandırılması, bu konudaki izin verme yetkilerinin kullanılması işlemlerini yürütmek, sonuçlarını takip etmek,</a:t>
            </a:r>
            <a:endParaRPr lang="tr-TR" sz="1500" dirty="0">
              <a:latin typeface="Times New Roman"/>
              <a:ea typeface="Times New Roman"/>
            </a:endParaRPr>
          </a:p>
          <a:p>
            <a:pPr indent="359410" algn="just" eaLnBrk="1" hangingPunct="1">
              <a:spcBef>
                <a:spcPts val="300"/>
              </a:spcBef>
              <a:spcAft>
                <a:spcPts val="0"/>
              </a:spcAft>
              <a:tabLst>
                <a:tab pos="359410" algn="l"/>
              </a:tabLst>
              <a:defRPr/>
            </a:pPr>
            <a:r>
              <a:rPr lang="tr-TR" sz="1500" dirty="0">
                <a:latin typeface="Times New Roman"/>
                <a:ea typeface="ヒラギノ明朝 Pro W3"/>
              </a:rPr>
              <a:t>d) </a:t>
            </a:r>
            <a:r>
              <a:rPr lang="tr-TR" sz="1500" dirty="0">
                <a:solidFill>
                  <a:srgbClr val="C00000"/>
                </a:solidFill>
                <a:latin typeface="Times New Roman"/>
                <a:ea typeface="ヒラギノ明朝 Pro W3"/>
              </a:rPr>
              <a:t>3091</a:t>
            </a:r>
            <a:r>
              <a:rPr lang="tr-TR" sz="1500" dirty="0">
                <a:latin typeface="Times New Roman"/>
                <a:ea typeface="ヒラギノ明朝 Pro W3"/>
              </a:rPr>
              <a:t> sayılı Taşınmaz Mal Zilyetliğine Yapılan Tecavüzlerin Önlenmesi Hakkında Kanunun uygulanması ile ilgili işlemleri yürütmek,</a:t>
            </a:r>
            <a:endParaRPr lang="tr-TR" sz="1500" dirty="0">
              <a:latin typeface="Times New Roman"/>
              <a:ea typeface="Times New Roman"/>
            </a:endParaRPr>
          </a:p>
          <a:p>
            <a:pPr indent="359410" algn="just" eaLnBrk="1" hangingPunct="1">
              <a:spcBef>
                <a:spcPts val="300"/>
              </a:spcBef>
              <a:spcAft>
                <a:spcPts val="0"/>
              </a:spcAft>
              <a:tabLst>
                <a:tab pos="359410" algn="l"/>
              </a:tabLst>
              <a:defRPr/>
            </a:pPr>
            <a:r>
              <a:rPr lang="tr-TR" sz="1500" dirty="0">
                <a:latin typeface="Times New Roman"/>
                <a:ea typeface="ヒラギノ明朝 Pro W3"/>
              </a:rPr>
              <a:t>e) Mülki idare amirlerinin muhtelif kanunlardan kaynaklanan </a:t>
            </a:r>
            <a:r>
              <a:rPr lang="tr-TR" sz="1500" dirty="0">
                <a:solidFill>
                  <a:srgbClr val="C00000"/>
                </a:solidFill>
                <a:latin typeface="Times New Roman"/>
                <a:ea typeface="ヒラギノ明朝 Pro W3"/>
              </a:rPr>
              <a:t>men ve tahliye yetkileri</a:t>
            </a:r>
            <a:r>
              <a:rPr lang="tr-TR" sz="1500" dirty="0">
                <a:latin typeface="Times New Roman"/>
                <a:ea typeface="ヒラギノ明朝 Pro W3"/>
              </a:rPr>
              <a:t>nin kullanılması ile ilgili iş ve işlemleri yürütmek,</a:t>
            </a:r>
            <a:endParaRPr lang="tr-TR" sz="1500" dirty="0">
              <a:latin typeface="Times New Roman"/>
              <a:ea typeface="Times New Roman"/>
            </a:endParaRPr>
          </a:p>
          <a:p>
            <a:pPr indent="359410" algn="just" eaLnBrk="1" hangingPunct="1">
              <a:spcBef>
                <a:spcPts val="300"/>
              </a:spcBef>
              <a:spcAft>
                <a:spcPts val="0"/>
              </a:spcAft>
              <a:tabLst>
                <a:tab pos="359410" algn="l"/>
              </a:tabLst>
              <a:defRPr/>
            </a:pPr>
            <a:r>
              <a:rPr lang="tr-TR" sz="1500" dirty="0">
                <a:latin typeface="Times New Roman"/>
                <a:ea typeface="ヒラギノ明朝 Pro W3"/>
              </a:rPr>
              <a:t>f) </a:t>
            </a:r>
            <a:r>
              <a:rPr lang="tr-TR" sz="1500" dirty="0">
                <a:solidFill>
                  <a:srgbClr val="C00000"/>
                </a:solidFill>
                <a:latin typeface="Times New Roman"/>
                <a:ea typeface="ヒラギノ明朝 Pro W3"/>
              </a:rPr>
              <a:t>2022</a:t>
            </a:r>
            <a:r>
              <a:rPr lang="tr-TR" sz="1500" dirty="0">
                <a:latin typeface="Times New Roman"/>
                <a:ea typeface="ヒラギノ明朝 Pro W3"/>
              </a:rPr>
              <a:t> sayılı </a:t>
            </a:r>
            <a:r>
              <a:rPr lang="tr-TR" sz="1500" dirty="0">
                <a:solidFill>
                  <a:srgbClr val="C00000"/>
                </a:solidFill>
                <a:latin typeface="Times New Roman"/>
                <a:ea typeface="ヒラギノ明朝 Pro W3"/>
              </a:rPr>
              <a:t>65</a:t>
            </a:r>
            <a:r>
              <a:rPr lang="tr-TR" sz="1500" dirty="0">
                <a:latin typeface="Times New Roman"/>
                <a:ea typeface="ヒラギノ明朝 Pro W3"/>
              </a:rPr>
              <a:t> Yaşını Doldurmuş Muhtaç, Güçsüz ve Kimsesiz Türk Vatandaşlarına Aylık Bağlan </a:t>
            </a:r>
            <a:r>
              <a:rPr lang="tr-TR" sz="1500" dirty="0" err="1">
                <a:latin typeface="Times New Roman"/>
                <a:ea typeface="ヒラギノ明朝 Pro W3"/>
              </a:rPr>
              <a:t>ması</a:t>
            </a:r>
            <a:r>
              <a:rPr lang="tr-TR" sz="1500" dirty="0">
                <a:latin typeface="Times New Roman"/>
                <a:ea typeface="ヒラギノ明朝 Pro W3"/>
              </a:rPr>
              <a:t> Hk. Kanun ve diğer kanunlarla istenilen </a:t>
            </a:r>
            <a:r>
              <a:rPr lang="tr-TR" sz="1500" dirty="0">
                <a:solidFill>
                  <a:srgbClr val="C00000"/>
                </a:solidFill>
                <a:latin typeface="Times New Roman"/>
                <a:ea typeface="ヒラギノ明朝 Pro W3"/>
              </a:rPr>
              <a:t>kararlar ve belgeler</a:t>
            </a:r>
            <a:r>
              <a:rPr lang="tr-TR" sz="1500" dirty="0">
                <a:latin typeface="Times New Roman"/>
                <a:ea typeface="ヒラギノ明朝 Pro W3"/>
              </a:rPr>
              <a:t>in düzenlenmesi işlemlerini yürütmek,</a:t>
            </a:r>
            <a:endParaRPr lang="tr-TR" sz="1500" dirty="0">
              <a:latin typeface="Times New Roman"/>
              <a:ea typeface="Times New Roman"/>
            </a:endParaRPr>
          </a:p>
          <a:p>
            <a:pPr indent="359410" algn="just" eaLnBrk="1" hangingPunct="1">
              <a:spcBef>
                <a:spcPts val="300"/>
              </a:spcBef>
              <a:spcAft>
                <a:spcPts val="0"/>
              </a:spcAft>
              <a:tabLst>
                <a:tab pos="359410" algn="l"/>
              </a:tabLst>
              <a:defRPr/>
            </a:pPr>
            <a:r>
              <a:rPr lang="tr-TR" sz="1500" dirty="0">
                <a:latin typeface="Times New Roman"/>
                <a:ea typeface="ヒラギノ明朝 Pro W3"/>
              </a:rPr>
              <a:t>g) </a:t>
            </a:r>
            <a:r>
              <a:rPr lang="tr-TR" sz="1500" dirty="0">
                <a:solidFill>
                  <a:srgbClr val="C00000"/>
                </a:solidFill>
                <a:latin typeface="Times New Roman"/>
                <a:ea typeface="ヒラギノ明朝 Pro W3"/>
              </a:rPr>
              <a:t>Köy kurulması</a:t>
            </a:r>
            <a:r>
              <a:rPr lang="tr-TR" sz="1500" dirty="0">
                <a:latin typeface="Times New Roman"/>
                <a:ea typeface="ヒラギノ明朝 Pro W3"/>
              </a:rPr>
              <a:t> ve kaldırılması, bağlanması ve ayrılması, </a:t>
            </a:r>
            <a:r>
              <a:rPr lang="tr-TR" sz="1500" dirty="0">
                <a:solidFill>
                  <a:srgbClr val="C00000"/>
                </a:solidFill>
                <a:latin typeface="Times New Roman"/>
                <a:ea typeface="ヒラギノ明朝 Pro W3"/>
              </a:rPr>
              <a:t>sınır anlaşmazlıkları</a:t>
            </a:r>
            <a:r>
              <a:rPr lang="tr-TR" sz="1500" dirty="0">
                <a:latin typeface="Times New Roman"/>
                <a:ea typeface="ヒラギノ明朝 Pro W3"/>
              </a:rPr>
              <a:t>, köy, yerleşim yeri ve </a:t>
            </a:r>
            <a:r>
              <a:rPr lang="tr-TR" sz="1500" dirty="0" err="1">
                <a:latin typeface="Times New Roman"/>
                <a:ea typeface="ヒラギノ明朝 Pro W3"/>
              </a:rPr>
              <a:t>tabiî</a:t>
            </a:r>
            <a:r>
              <a:rPr lang="tr-TR" sz="1500" dirty="0">
                <a:latin typeface="Times New Roman"/>
                <a:ea typeface="ヒラギノ明朝 Pro W3"/>
              </a:rPr>
              <a:t> </a:t>
            </a:r>
            <a:r>
              <a:rPr lang="tr-TR" sz="1500" dirty="0">
                <a:solidFill>
                  <a:srgbClr val="C00000"/>
                </a:solidFill>
                <a:latin typeface="Times New Roman"/>
                <a:ea typeface="ヒラギノ明朝 Pro W3"/>
              </a:rPr>
              <a:t>yer adlarının değiştirilmesi</a:t>
            </a:r>
            <a:r>
              <a:rPr lang="tr-TR" sz="1500" dirty="0">
                <a:latin typeface="Times New Roman"/>
                <a:ea typeface="ヒラギノ明朝 Pro W3"/>
              </a:rPr>
              <a:t> işlerini yürütmek,</a:t>
            </a:r>
            <a:endParaRPr lang="tr-TR" sz="1500" dirty="0">
              <a:latin typeface="Times New Roman"/>
              <a:ea typeface="Times New Roman"/>
            </a:endParaRPr>
          </a:p>
          <a:p>
            <a:pPr indent="359410" algn="just" eaLnBrk="1" hangingPunct="1">
              <a:spcBef>
                <a:spcPts val="300"/>
              </a:spcBef>
              <a:spcAft>
                <a:spcPts val="0"/>
              </a:spcAft>
              <a:tabLst>
                <a:tab pos="359410" algn="l"/>
              </a:tabLst>
              <a:defRPr/>
            </a:pPr>
            <a:r>
              <a:rPr lang="tr-TR" sz="1500" dirty="0">
                <a:latin typeface="Times New Roman"/>
                <a:ea typeface="ヒラギノ明朝 Pro W3"/>
              </a:rPr>
              <a:t>ğ) </a:t>
            </a:r>
            <a:r>
              <a:rPr lang="tr-TR" sz="1500" dirty="0">
                <a:solidFill>
                  <a:srgbClr val="C00000"/>
                </a:solidFill>
                <a:latin typeface="Times New Roman"/>
                <a:ea typeface="ヒラギノ明朝 Pro W3"/>
              </a:rPr>
              <a:t>Harita işlerini yürütmek</a:t>
            </a:r>
            <a:r>
              <a:rPr lang="tr-TR" sz="1500" dirty="0">
                <a:latin typeface="Times New Roman"/>
                <a:ea typeface="ヒラギノ明朝 Pro W3"/>
              </a:rPr>
              <a:t> ve gizliliği olan haritaları valilik adına koruyup saklamak,</a:t>
            </a:r>
            <a:endParaRPr lang="tr-TR" sz="1500" dirty="0">
              <a:latin typeface="Times New Roman"/>
              <a:ea typeface="Times New Roman"/>
            </a:endParaRPr>
          </a:p>
          <a:p>
            <a:pPr indent="359410" algn="just" eaLnBrk="1" hangingPunct="1">
              <a:spcBef>
                <a:spcPts val="300"/>
              </a:spcBef>
              <a:spcAft>
                <a:spcPts val="0"/>
              </a:spcAft>
              <a:tabLst>
                <a:tab pos="359410" algn="l"/>
              </a:tabLst>
              <a:defRPr/>
            </a:pPr>
            <a:r>
              <a:rPr lang="tr-TR" sz="1500" dirty="0">
                <a:latin typeface="Times New Roman"/>
                <a:ea typeface="ヒラギノ明朝 Pro W3"/>
              </a:rPr>
              <a:t>h) </a:t>
            </a:r>
            <a:r>
              <a:rPr lang="tr-TR" sz="1500" dirty="0">
                <a:solidFill>
                  <a:srgbClr val="C00000"/>
                </a:solidFill>
                <a:latin typeface="Times New Roman"/>
                <a:ea typeface="ヒラギノ明朝 Pro W3"/>
              </a:rPr>
              <a:t>Coğrafi yer adları</a:t>
            </a:r>
            <a:r>
              <a:rPr lang="tr-TR" sz="1500" dirty="0">
                <a:latin typeface="Times New Roman"/>
                <a:ea typeface="ヒラギノ明朝 Pro W3"/>
              </a:rPr>
              <a:t> ile ilgili iş ve işlemleri yürütmek,</a:t>
            </a:r>
            <a:endParaRPr lang="tr-TR" sz="1500" dirty="0">
              <a:latin typeface="Times New Roman"/>
              <a:ea typeface="Times New Roman"/>
            </a:endParaRPr>
          </a:p>
          <a:p>
            <a:pPr indent="359410" algn="just" eaLnBrk="1" hangingPunct="1">
              <a:spcBef>
                <a:spcPts val="300"/>
              </a:spcBef>
              <a:spcAft>
                <a:spcPts val="0"/>
              </a:spcAft>
              <a:tabLst>
                <a:tab pos="359410" algn="l"/>
              </a:tabLst>
              <a:defRPr/>
            </a:pPr>
            <a:r>
              <a:rPr lang="tr-TR" sz="1500" dirty="0">
                <a:latin typeface="Times New Roman"/>
                <a:ea typeface="ヒラギノ明朝 Pro W3"/>
              </a:rPr>
              <a:t>ı) 2942 sayılı </a:t>
            </a:r>
            <a:r>
              <a:rPr lang="tr-TR" sz="1500" dirty="0">
                <a:solidFill>
                  <a:srgbClr val="C00000"/>
                </a:solidFill>
                <a:latin typeface="Times New Roman"/>
                <a:ea typeface="ヒラギノ明朝 Pro W3"/>
              </a:rPr>
              <a:t>Kamulaştırma Kanunu</a:t>
            </a:r>
            <a:r>
              <a:rPr lang="tr-TR" sz="1500" dirty="0">
                <a:latin typeface="Times New Roman"/>
                <a:ea typeface="ヒラギノ明朝 Pro W3"/>
              </a:rPr>
              <a:t> gereğince verilen görevleri yapmak,</a:t>
            </a:r>
            <a:endParaRPr lang="tr-TR" sz="1500" dirty="0">
              <a:latin typeface="Times New Roman"/>
              <a:ea typeface="Times New Roman"/>
            </a:endParaRPr>
          </a:p>
          <a:p>
            <a:pPr indent="359410" eaLnBrk="1" hangingPunct="1">
              <a:spcBef>
                <a:spcPts val="300"/>
              </a:spcBef>
              <a:spcAft>
                <a:spcPts val="0"/>
              </a:spcAft>
              <a:tabLst>
                <a:tab pos="359410" algn="l"/>
              </a:tabLst>
              <a:defRPr/>
            </a:pPr>
            <a:r>
              <a:rPr lang="tr-TR" sz="1500" dirty="0">
                <a:latin typeface="Times New Roman"/>
                <a:ea typeface="ヒラギノ明朝 Pro W3"/>
              </a:rPr>
              <a:t>i) </a:t>
            </a:r>
            <a:r>
              <a:rPr lang="tr-TR" sz="1500" b="1" dirty="0"/>
              <a:t>(Değişiklik: 05.08.2012)</a:t>
            </a:r>
            <a:r>
              <a:rPr lang="tr-TR" sz="1500" dirty="0"/>
              <a:t> Mevzuatta mülki amir veya il ve ilçe idare kurulları tarafından verileceği hüküm altına alınan </a:t>
            </a:r>
            <a:r>
              <a:rPr lang="tr-TR" sz="1500" dirty="0">
                <a:solidFill>
                  <a:srgbClr val="C00000"/>
                </a:solidFill>
              </a:rPr>
              <a:t>idari para cezası, idari tedbirler ve mülkiyetin kamuya geçirilmesi yaptırımlarının sadece onay ve karar işlemlerini yapmak.</a:t>
            </a:r>
            <a:r>
              <a:rPr lang="tr-TR" sz="1500" dirty="0"/>
              <a:t> Bu bendin uygulanmasında; cezaların, tedbirlerin ve yaptırımlarının hazırlık ve teklif işlemleri ile mülki amirin onayı veya il ve ilçe idare kurullarının kararlarını müteakip yapılacak tebligat, itiraz ve infaz süreçlerinin izlenmesine dair bütün iş ve işlemlerin </a:t>
            </a:r>
            <a:r>
              <a:rPr lang="tr-TR" sz="1500" dirty="0" err="1"/>
              <a:t>sekreteryası</a:t>
            </a:r>
            <a:r>
              <a:rPr lang="tr-TR" sz="1500" dirty="0"/>
              <a:t> cezaya konu fiil veya haller mevzuatla kendilerine görev olarak verilen ilgili kamu kurum veya kuruluşu tarafından yapılır.</a:t>
            </a:r>
            <a:endParaRPr lang="tr-TR" sz="1500" dirty="0">
              <a:latin typeface="Times New Roman"/>
              <a:ea typeface="Times New Roman"/>
            </a:endParaRPr>
          </a:p>
        </p:txBody>
      </p:sp>
      <p:sp>
        <p:nvSpPr>
          <p:cNvPr id="5" name="4 Slayt Numarası Yer Tutucusu"/>
          <p:cNvSpPr>
            <a:spLocks noGrp="1"/>
          </p:cNvSpPr>
          <p:nvPr>
            <p:ph type="sldNum" sz="quarter" idx="10"/>
          </p:nvPr>
        </p:nvSpPr>
        <p:spPr/>
        <p:txBody>
          <a:bodyPr/>
          <a:lstStyle/>
          <a:p>
            <a:pPr>
              <a:defRPr/>
            </a:pPr>
            <a:fld id="{97E37C6C-971D-4B0E-A962-B3870414539B}" type="slidenum">
              <a:rPr/>
              <a:pPr>
                <a:defRPr/>
              </a:pPr>
              <a:t>38</a:t>
            </a:fld>
            <a:endParaRPr dirty="0"/>
          </a:p>
        </p:txBody>
      </p:sp>
    </p:spTree>
  </p:cSld>
  <p:clrMapOvr>
    <a:masterClrMapping/>
  </p:clrMapOvr>
  <p:transition spd="slow">
    <p:circle/>
    <p:sndAc>
      <p:stSnd>
        <p:snd r:embed="rId3" name="arrow.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560" y="620688"/>
            <a:ext cx="8424935" cy="5832500"/>
          </a:xfrm>
        </p:spPr>
        <p:txBody>
          <a:bodyPr/>
          <a:lstStyle/>
          <a:p>
            <a:pPr>
              <a:spcAft>
                <a:spcPts val="0"/>
              </a:spcAft>
              <a:tabLst>
                <a:tab pos="359410" algn="l"/>
              </a:tabLst>
            </a:pPr>
            <a:r>
              <a:rPr lang="tr-TR" sz="1500" b="1" dirty="0">
                <a:solidFill>
                  <a:srgbClr val="7030A0"/>
                </a:solidFill>
                <a:ea typeface="ヒラギノ明朝 Pro W3"/>
              </a:rPr>
              <a:t>İdare ve denetim müdürlüğünün görevleri (Değişik RG:12/09/2018-30533</a:t>
            </a:r>
            <a:r>
              <a:rPr lang="tr-TR" sz="1500" dirty="0">
                <a:solidFill>
                  <a:srgbClr val="7030A0"/>
                </a:solidFill>
                <a:ea typeface="ヒラギノ明朝 Pro W3"/>
              </a:rPr>
              <a:t>) </a:t>
            </a:r>
            <a:endParaRPr lang="tr-TR" sz="1500" dirty="0">
              <a:ea typeface="Times New Roman" panose="02020603050405020304" pitchFamily="18" charset="0"/>
            </a:endParaRPr>
          </a:p>
          <a:p>
            <a:pPr>
              <a:spcAft>
                <a:spcPts val="0"/>
              </a:spcAft>
              <a:tabLst>
                <a:tab pos="359410" algn="l"/>
              </a:tabLst>
            </a:pPr>
            <a:r>
              <a:rPr lang="tr-TR" sz="1500" b="1" dirty="0">
                <a:solidFill>
                  <a:srgbClr val="7030A0"/>
                </a:solidFill>
                <a:ea typeface="ヒラギノ明朝 Pro W3"/>
              </a:rPr>
              <a:t>Madde 17 – </a:t>
            </a:r>
            <a:r>
              <a:rPr lang="tr-TR" sz="1500" dirty="0">
                <a:solidFill>
                  <a:srgbClr val="7030A0"/>
                </a:solidFill>
                <a:ea typeface="ヒラギノ明朝 Pro W3"/>
              </a:rPr>
              <a:t>(1) İçişleri Bakanlığının görev alanına ilişkin olarak İdare ve Denetim Müdürlüğünün görevleri şunlardır:</a:t>
            </a:r>
            <a:endParaRPr lang="tr-TR" sz="1500" dirty="0">
              <a:ea typeface="Times New Roman" panose="02020603050405020304" pitchFamily="18" charset="0"/>
            </a:endParaRPr>
          </a:p>
          <a:p>
            <a:pPr indent="359410">
              <a:spcBef>
                <a:spcPts val="600"/>
              </a:spcBef>
              <a:spcAft>
                <a:spcPts val="0"/>
              </a:spcAft>
              <a:tabLst>
                <a:tab pos="359410" algn="l"/>
              </a:tabLst>
            </a:pPr>
            <a:r>
              <a:rPr lang="tr-TR" sz="1500" dirty="0">
                <a:ea typeface="ヒラギノ明朝 Pro W3"/>
              </a:rPr>
              <a:t>a) </a:t>
            </a:r>
            <a:r>
              <a:rPr lang="tr-TR" sz="1500" dirty="0">
                <a:solidFill>
                  <a:srgbClr val="C00000"/>
                </a:solidFill>
                <a:ea typeface="ヒラギノ明朝 Pro W3"/>
              </a:rPr>
              <a:t>5302</a:t>
            </a:r>
            <a:r>
              <a:rPr lang="tr-TR" sz="1500" dirty="0">
                <a:ea typeface="ヒラギノ明朝 Pro W3"/>
              </a:rPr>
              <a:t> sayılı İl Özel İdaresi Kanunu, </a:t>
            </a:r>
            <a:r>
              <a:rPr lang="tr-TR" sz="1500" dirty="0">
                <a:solidFill>
                  <a:srgbClr val="C00000"/>
                </a:solidFill>
                <a:ea typeface="ヒラギノ明朝 Pro W3"/>
              </a:rPr>
              <a:t>5393</a:t>
            </a:r>
            <a:r>
              <a:rPr lang="tr-TR" sz="1500" dirty="0">
                <a:ea typeface="ヒラギノ明朝 Pro W3"/>
              </a:rPr>
              <a:t> sayılı Belediye Kanunu ve </a:t>
            </a:r>
            <a:r>
              <a:rPr lang="tr-TR" sz="1500" dirty="0">
                <a:solidFill>
                  <a:srgbClr val="C00000"/>
                </a:solidFill>
                <a:ea typeface="ヒラギノ明朝 Pro W3"/>
              </a:rPr>
              <a:t>5216</a:t>
            </a:r>
            <a:r>
              <a:rPr lang="tr-TR" sz="1500" dirty="0">
                <a:ea typeface="ヒラギノ明朝 Pro W3"/>
              </a:rPr>
              <a:t> sayılı Büyükşehir Belediyesi Kanunu gereği valiliğe gönderilen kararlar ile ilgili işlemleri yapmak,</a:t>
            </a:r>
            <a:endParaRPr lang="tr-TR" sz="1500" dirty="0">
              <a:ea typeface="Times New Roman" panose="02020603050405020304" pitchFamily="18" charset="0"/>
            </a:endParaRPr>
          </a:p>
          <a:p>
            <a:pPr indent="359410">
              <a:spcBef>
                <a:spcPts val="600"/>
              </a:spcBef>
              <a:spcAft>
                <a:spcPts val="0"/>
              </a:spcAft>
              <a:tabLst>
                <a:tab pos="359410" algn="l"/>
              </a:tabLst>
            </a:pPr>
            <a:r>
              <a:rPr lang="tr-TR" sz="1500" dirty="0">
                <a:ea typeface="ヒラギノ明朝 Pro W3"/>
              </a:rPr>
              <a:t>b) </a:t>
            </a:r>
            <a:r>
              <a:rPr lang="tr-TR" sz="1500" dirty="0">
                <a:solidFill>
                  <a:srgbClr val="C00000"/>
                </a:solidFill>
                <a:ea typeface="ヒラギノ明朝 Pro W3"/>
              </a:rPr>
              <a:t>5355</a:t>
            </a:r>
            <a:r>
              <a:rPr lang="tr-TR" sz="1500" dirty="0">
                <a:ea typeface="ヒラギノ明朝 Pro W3"/>
              </a:rPr>
              <a:t> sayılı Mahalli İdare Birlikleri Kanunu gereğince, mahalli idare birliklerinin denetimini yapmak, denetim sırasında tespit edilecek kişi borçlarını karar alınmak üzere ilgili birliğe bildirmek, yetkili birlik organlarınca alınan kişi borcu kararlarını inceleyerek idari yargıya başvurulması gerekenleri Hukuk İşleri Şube Müdürlüğüne göndermek,</a:t>
            </a:r>
            <a:endParaRPr lang="tr-TR" sz="1500" dirty="0">
              <a:ea typeface="Times New Roman" panose="02020603050405020304" pitchFamily="18" charset="0"/>
            </a:endParaRPr>
          </a:p>
          <a:p>
            <a:pPr indent="359410">
              <a:spcBef>
                <a:spcPts val="600"/>
              </a:spcBef>
              <a:spcAft>
                <a:spcPts val="0"/>
              </a:spcAft>
              <a:tabLst>
                <a:tab pos="359410" algn="l"/>
              </a:tabLst>
            </a:pPr>
            <a:r>
              <a:rPr lang="tr-TR" sz="1500" dirty="0">
                <a:ea typeface="ヒラギノ明朝 Pro W3"/>
              </a:rPr>
              <a:t>c) Valiliğin, mahalli idareler ve mahalli idarelerin kurdukları işletme, müessese, teşekkül ve birlikleri üzerindeki </a:t>
            </a:r>
            <a:r>
              <a:rPr lang="tr-TR" sz="1500" dirty="0">
                <a:solidFill>
                  <a:srgbClr val="C00000"/>
                </a:solidFill>
                <a:ea typeface="ヒラギノ明朝 Pro W3"/>
              </a:rPr>
              <a:t>gözetim ve denetim yetkisi</a:t>
            </a:r>
            <a:r>
              <a:rPr lang="tr-TR" sz="1500" dirty="0">
                <a:ea typeface="ヒラギノ明朝 Pro W3"/>
              </a:rPr>
              <a:t> ile diğer </a:t>
            </a:r>
            <a:r>
              <a:rPr lang="tr-TR" sz="1500" dirty="0">
                <a:solidFill>
                  <a:srgbClr val="C00000"/>
                </a:solidFill>
                <a:ea typeface="ヒラギノ明朝 Pro W3"/>
              </a:rPr>
              <a:t>vesayet</a:t>
            </a:r>
            <a:r>
              <a:rPr lang="tr-TR" sz="1500" dirty="0">
                <a:ea typeface="ヒラギノ明朝 Pro W3"/>
              </a:rPr>
              <a:t> görev ve yetkilerinin kullanılmasına ilişkin iş ve işlemleri yürütmek,</a:t>
            </a:r>
            <a:endParaRPr lang="tr-TR" sz="1500" dirty="0">
              <a:ea typeface="Times New Roman" panose="02020603050405020304" pitchFamily="18" charset="0"/>
            </a:endParaRPr>
          </a:p>
          <a:p>
            <a:pPr indent="359410">
              <a:spcBef>
                <a:spcPts val="600"/>
              </a:spcBef>
              <a:spcAft>
                <a:spcPts val="0"/>
              </a:spcAft>
              <a:tabLst>
                <a:tab pos="359410" algn="l"/>
              </a:tabLst>
            </a:pPr>
            <a:r>
              <a:rPr lang="tr-TR" sz="1500" dirty="0">
                <a:ea typeface="ヒラギノ明朝 Pro W3"/>
              </a:rPr>
              <a:t>ç) </a:t>
            </a:r>
            <a:r>
              <a:rPr lang="tr-TR" sz="1500" dirty="0">
                <a:solidFill>
                  <a:srgbClr val="C00000"/>
                </a:solidFill>
                <a:ea typeface="ヒラギノ明朝 Pro W3"/>
              </a:rPr>
              <a:t>Belediyelerin kurulması</a:t>
            </a:r>
            <a:r>
              <a:rPr lang="tr-TR" sz="1500" dirty="0">
                <a:ea typeface="ヒラギノ明朝 Pro W3"/>
              </a:rPr>
              <a:t>, </a:t>
            </a:r>
            <a:r>
              <a:rPr lang="tr-TR" sz="1500" dirty="0">
                <a:solidFill>
                  <a:srgbClr val="C00000"/>
                </a:solidFill>
                <a:ea typeface="ヒラギノ明朝 Pro W3"/>
              </a:rPr>
              <a:t>bazı köylerin veya bağlıların belediyelerle birleşmesi</a:t>
            </a:r>
            <a:r>
              <a:rPr lang="tr-TR" sz="1500" dirty="0">
                <a:ea typeface="ヒラギノ明朝 Pro W3"/>
              </a:rPr>
              <a:t> işlemlerini yürütmek,</a:t>
            </a:r>
            <a:endParaRPr lang="tr-TR" sz="1500" dirty="0">
              <a:ea typeface="Times New Roman" panose="02020603050405020304" pitchFamily="18" charset="0"/>
            </a:endParaRPr>
          </a:p>
          <a:p>
            <a:pPr indent="359410">
              <a:spcBef>
                <a:spcPts val="600"/>
              </a:spcBef>
              <a:spcAft>
                <a:spcPts val="0"/>
              </a:spcAft>
              <a:tabLst>
                <a:tab pos="359410" algn="l"/>
              </a:tabLst>
            </a:pPr>
            <a:r>
              <a:rPr lang="tr-TR" sz="1500" dirty="0">
                <a:ea typeface="ヒラギノ明朝 Pro W3"/>
              </a:rPr>
              <a:t>d) Mahalli idareler ve mahallî idare birliklerinin </a:t>
            </a:r>
            <a:r>
              <a:rPr lang="tr-TR" sz="1500" dirty="0">
                <a:solidFill>
                  <a:srgbClr val="C00000"/>
                </a:solidFill>
                <a:ea typeface="ヒラギノ明朝 Pro W3"/>
              </a:rPr>
              <a:t>hukuki konularda görüş taleplerini cevaplamak</a:t>
            </a:r>
            <a:r>
              <a:rPr lang="tr-TR" sz="1500" dirty="0">
                <a:ea typeface="ヒラギノ明朝 Pro W3"/>
              </a:rPr>
              <a:t>, Bakanlık görüşü oluşturulması gerekenleri Bakanlığa göndermek,</a:t>
            </a:r>
            <a:endParaRPr lang="tr-TR" sz="1500" dirty="0">
              <a:ea typeface="Times New Roman" panose="02020603050405020304" pitchFamily="18" charset="0"/>
            </a:endParaRPr>
          </a:p>
          <a:p>
            <a:pPr indent="359410">
              <a:spcBef>
                <a:spcPts val="600"/>
              </a:spcBef>
              <a:spcAft>
                <a:spcPts val="0"/>
              </a:spcAft>
              <a:tabLst>
                <a:tab pos="359410" algn="l"/>
              </a:tabLst>
            </a:pPr>
            <a:r>
              <a:rPr lang="tr-TR" sz="1500" dirty="0">
                <a:ea typeface="ヒラギノ明朝 Pro W3"/>
              </a:rPr>
              <a:t>e) Köy ve mahalle </a:t>
            </a:r>
            <a:r>
              <a:rPr lang="tr-TR" sz="1500" dirty="0">
                <a:solidFill>
                  <a:srgbClr val="C00000"/>
                </a:solidFill>
                <a:ea typeface="ヒラギノ明朝 Pro W3"/>
              </a:rPr>
              <a:t>muhtarlarının</a:t>
            </a:r>
            <a:r>
              <a:rPr lang="tr-TR" sz="1500" dirty="0">
                <a:ea typeface="ヒラギノ明朝 Pro W3"/>
              </a:rPr>
              <a:t> </a:t>
            </a:r>
            <a:r>
              <a:rPr lang="tr-TR" sz="1500" dirty="0">
                <a:solidFill>
                  <a:srgbClr val="C00000"/>
                </a:solidFill>
                <a:ea typeface="ヒラギノ明朝 Pro W3"/>
              </a:rPr>
              <a:t>izin</a:t>
            </a:r>
            <a:r>
              <a:rPr lang="tr-TR" sz="1500" dirty="0">
                <a:ea typeface="ヒラギノ明朝 Pro W3"/>
              </a:rPr>
              <a:t>, hastalık, görevden uzaklaştırma, istifa, ölüm gibi iş ve işlemlerini yürütmek,</a:t>
            </a:r>
            <a:endParaRPr lang="tr-TR" sz="1500" dirty="0">
              <a:ea typeface="Times New Roman" panose="02020603050405020304" pitchFamily="18" charset="0"/>
            </a:endParaRPr>
          </a:p>
          <a:p>
            <a:pPr indent="359410">
              <a:spcBef>
                <a:spcPts val="600"/>
              </a:spcBef>
              <a:spcAft>
                <a:spcPts val="0"/>
              </a:spcAft>
              <a:tabLst>
                <a:tab pos="359410" algn="l"/>
              </a:tabLst>
            </a:pPr>
            <a:r>
              <a:rPr lang="tr-TR" sz="1500" dirty="0">
                <a:ea typeface="ヒラギノ明朝 Pro W3"/>
              </a:rPr>
              <a:t>f) 5302 sayılı İl Özel İdaresi Kanunu, 5393 sayılı Belediye Kanunu, 5216 sayılı Büyükşehir Belediyesi Kanunu ve 5355 sayılı Mahalli İdare Birlikleri Kanunu ve diğer kanunlar uyarınca, valilik ve kaymakamlıklarca yapılması gereken mahallî idareler ve mahallî idare birlikleri ile ilgili iş ve işlemleri yürütmek,</a:t>
            </a:r>
            <a:endParaRPr lang="tr-TR" sz="1500" dirty="0">
              <a:ea typeface="Times New Roman" panose="02020603050405020304" pitchFamily="18" charset="0"/>
            </a:endParaRPr>
          </a:p>
          <a:p>
            <a:pPr>
              <a:spcAft>
                <a:spcPts val="0"/>
              </a:spcAft>
              <a:tabLst>
                <a:tab pos="359410" algn="l"/>
              </a:tabLst>
            </a:pPr>
            <a:r>
              <a:rPr lang="tr-TR" sz="1500" dirty="0">
                <a:solidFill>
                  <a:srgbClr val="7030A0"/>
                </a:solidFill>
                <a:ea typeface="ヒラギノ明朝 Pro W3"/>
              </a:rPr>
              <a:t>g) </a:t>
            </a:r>
            <a:r>
              <a:rPr lang="tr-TR" sz="1500" dirty="0">
                <a:solidFill>
                  <a:srgbClr val="7030A0"/>
                </a:solidFill>
                <a:ea typeface="Times New Roman" panose="02020603050405020304" pitchFamily="18" charset="0"/>
              </a:rPr>
              <a:t>Güvenlik korucuları ve gönüllü güvenlik </a:t>
            </a:r>
            <a:r>
              <a:rPr lang="tr-TR" sz="1500" dirty="0">
                <a:solidFill>
                  <a:srgbClr val="7030A0"/>
                </a:solidFill>
                <a:ea typeface="ヒラギノ明朝 Pro W3"/>
              </a:rPr>
              <a:t>köy korucularıyla ilgili iş ve işlemleri yürütmek.</a:t>
            </a:r>
            <a:endParaRPr lang="tr-TR" sz="1500" dirty="0">
              <a:ea typeface="Times New Roman" panose="02020603050405020304" pitchFamily="18" charset="0"/>
            </a:endParaRPr>
          </a:p>
        </p:txBody>
      </p:sp>
      <p:sp>
        <p:nvSpPr>
          <p:cNvPr id="4" name="3 Slayt Numarası Yer Tutucusu"/>
          <p:cNvSpPr>
            <a:spLocks noGrp="1"/>
          </p:cNvSpPr>
          <p:nvPr>
            <p:ph type="sldNum" sz="quarter" idx="10"/>
          </p:nvPr>
        </p:nvSpPr>
        <p:spPr/>
        <p:txBody>
          <a:bodyPr/>
          <a:lstStyle/>
          <a:p>
            <a:pPr>
              <a:defRPr/>
            </a:pPr>
            <a:fld id="{72FE5386-5994-437E-88C3-F451214C40B9}" type="slidenum">
              <a:rPr/>
              <a:pPr>
                <a:defRPr/>
              </a:pPr>
              <a:t>39</a:t>
            </a:fld>
            <a:endParaRPr dirty="0"/>
          </a:p>
        </p:txBody>
      </p:sp>
    </p:spTree>
  </p:cSld>
  <p:clrMapOvr>
    <a:masterClrMapping/>
  </p:clrMapOvr>
  <p:transition spd="slow">
    <p:circle/>
    <p:sndAc>
      <p:stSnd>
        <p:snd r:embed="rId3" name="arrow.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1013631" y="805503"/>
            <a:ext cx="7782830" cy="5472608"/>
          </a:xfrm>
        </p:spPr>
        <p:txBody>
          <a:bodyPr/>
          <a:lstStyle/>
          <a:p>
            <a:pPr algn="ctr">
              <a:spcBef>
                <a:spcPts val="0"/>
              </a:spcBef>
              <a:spcAft>
                <a:spcPts val="0"/>
              </a:spcAft>
            </a:pPr>
            <a:r>
              <a:rPr lang="tr-TR" b="1" dirty="0">
                <a:ea typeface="Times New Roman" panose="02020603050405020304" pitchFamily="18" charset="0"/>
              </a:rPr>
              <a:t>ONYEDİNCİ BÖLÜM</a:t>
            </a:r>
            <a:endParaRPr lang="tr-TR" dirty="0">
              <a:ea typeface="Times New Roman" panose="02020603050405020304" pitchFamily="18" charset="0"/>
            </a:endParaRPr>
          </a:p>
          <a:p>
            <a:pPr algn="ctr">
              <a:spcBef>
                <a:spcPts val="0"/>
              </a:spcBef>
              <a:spcAft>
                <a:spcPts val="0"/>
              </a:spcAft>
              <a:tabLst>
                <a:tab pos="449580" algn="l"/>
              </a:tabLst>
            </a:pPr>
            <a:r>
              <a:rPr lang="tr-TR" b="1" dirty="0">
                <a:solidFill>
                  <a:srgbClr val="C00000"/>
                </a:solidFill>
                <a:ea typeface="Times New Roman" panose="02020603050405020304" pitchFamily="18" charset="0"/>
              </a:rPr>
              <a:t>Ortak Hükümler</a:t>
            </a:r>
            <a:endParaRPr lang="tr-TR" sz="1400" dirty="0">
              <a:latin typeface="New York"/>
              <a:ea typeface="Times New Roman" panose="02020603050405020304" pitchFamily="18" charset="0"/>
            </a:endParaRPr>
          </a:p>
          <a:p>
            <a:pPr>
              <a:spcAft>
                <a:spcPts val="0"/>
              </a:spcAft>
              <a:tabLst>
                <a:tab pos="449580" algn="l"/>
              </a:tabLst>
            </a:pPr>
            <a:r>
              <a:rPr lang="tr-TR" b="1" dirty="0">
                <a:ea typeface="Times New Roman" panose="02020603050405020304" pitchFamily="18" charset="0"/>
              </a:rPr>
              <a:t>Bakanlar </a:t>
            </a:r>
            <a:endParaRPr lang="tr-TR" sz="1400" dirty="0">
              <a:latin typeface="New York"/>
              <a:ea typeface="Times New Roman" panose="02020603050405020304" pitchFamily="18" charset="0"/>
            </a:endParaRPr>
          </a:p>
          <a:p>
            <a:pPr>
              <a:spcBef>
                <a:spcPts val="0"/>
              </a:spcBef>
              <a:spcAft>
                <a:spcPts val="0"/>
              </a:spcAft>
            </a:pPr>
            <a:r>
              <a:rPr lang="tr-TR" b="1" dirty="0">
                <a:ea typeface="Times New Roman" panose="02020603050405020304" pitchFamily="18" charset="0"/>
              </a:rPr>
              <a:t>MADDE 503</a:t>
            </a:r>
            <a:r>
              <a:rPr lang="tr-TR" dirty="0">
                <a:ea typeface="Times New Roman" panose="02020603050405020304" pitchFamily="18" charset="0"/>
              </a:rPr>
              <a:t> - (1)</a:t>
            </a:r>
            <a:r>
              <a:rPr lang="tr-TR" b="1" dirty="0">
                <a:ea typeface="Times New Roman" panose="02020603050405020304" pitchFamily="18" charset="0"/>
              </a:rPr>
              <a:t> </a:t>
            </a:r>
            <a:r>
              <a:rPr lang="tr-TR" dirty="0">
                <a:ea typeface="Times New Roman" panose="02020603050405020304" pitchFamily="18" charset="0"/>
              </a:rPr>
              <a:t>Bakan, bakanlık kuruluşunun en üst amiri olup, bakanlık icraatından ve emri altındakilerin faaliyet ve işlemlerinden sorumlu, bakanlık merkez, taşra ve yurtdışı teşkilatı ile bağlı, ilgili ve ilişkili kuruluşların faaliyetlerini, işlemlerini ve hesaplarını denetlemekle görevli ve yetkilidir. …</a:t>
            </a:r>
          </a:p>
          <a:p>
            <a:pPr>
              <a:spcBef>
                <a:spcPts val="600"/>
              </a:spcBef>
            </a:pPr>
            <a:r>
              <a:rPr lang="tr-TR" b="1" dirty="0"/>
              <a:t>Bakan Yardımcıları </a:t>
            </a:r>
            <a:r>
              <a:rPr lang="tr-TR" dirty="0"/>
              <a:t>…bakanlık hizmetlerini bakan adına ve bakanın direktif ve emirleri yönünde, bakanlığın amaç ve politikalarına, kalkınma planlarına ve yıllık programlara, stratejik plan ve performans hedefleri ile hizmet gereklerine, mevzuat hükümlerine uygun olarak düzenler ve yürütür. …</a:t>
            </a:r>
          </a:p>
          <a:p>
            <a:pPr>
              <a:spcBef>
                <a:spcPts val="600"/>
              </a:spcBef>
            </a:pPr>
            <a:r>
              <a:rPr lang="tr-TR" b="1" dirty="0"/>
              <a:t>Bakan Müşavirliği, </a:t>
            </a:r>
            <a:r>
              <a:rPr lang="tr-TR" dirty="0"/>
              <a:t>Bakanlıklarda sayısı </a:t>
            </a:r>
            <a:r>
              <a:rPr lang="tr-TR" dirty="0" err="1"/>
              <a:t>onbeşi</a:t>
            </a:r>
            <a:r>
              <a:rPr lang="tr-TR" dirty="0"/>
              <a:t> geçmemek üzere Bakan Müşaviri istihdam edilebilir. …</a:t>
            </a:r>
          </a:p>
          <a:p>
            <a:pPr>
              <a:spcBef>
                <a:spcPts val="1800"/>
              </a:spcBef>
              <a:spcAft>
                <a:spcPts val="0"/>
              </a:spcAft>
            </a:pPr>
            <a:r>
              <a:rPr lang="tr-TR" b="1" dirty="0">
                <a:solidFill>
                  <a:srgbClr val="C00000"/>
                </a:solidFill>
                <a:ea typeface="Times New Roman" panose="02020603050405020304" pitchFamily="18" charset="0"/>
              </a:rPr>
              <a:t>Yetki devri</a:t>
            </a:r>
            <a:endParaRPr lang="tr-TR" dirty="0">
              <a:ea typeface="Times New Roman" panose="02020603050405020304" pitchFamily="18" charset="0"/>
            </a:endParaRPr>
          </a:p>
          <a:p>
            <a:pPr>
              <a:spcBef>
                <a:spcPts val="0"/>
              </a:spcBef>
              <a:spcAft>
                <a:spcPts val="0"/>
              </a:spcAft>
            </a:pPr>
            <a:r>
              <a:rPr lang="tr-TR" b="1" dirty="0">
                <a:ea typeface="Times New Roman" panose="02020603050405020304" pitchFamily="18" charset="0"/>
              </a:rPr>
              <a:t>MADDE 506 -</a:t>
            </a:r>
            <a:r>
              <a:rPr lang="tr-TR" dirty="0">
                <a:ea typeface="Times New Roman" panose="02020603050405020304" pitchFamily="18" charset="0"/>
              </a:rPr>
              <a:t> (1) Bakan ve her kademedeki Bakanlık yöneticileri sınırlarını açıkça belirtmek ve yazılı olmak kaydıyla, yetkilerinden bir kısmını alt kademelere devredebilir. Yetki devri, uygun araçlarla ilgililere duyurulur.</a:t>
            </a:r>
          </a:p>
          <a:p>
            <a:pPr>
              <a:spcBef>
                <a:spcPts val="1200"/>
              </a:spcBef>
              <a:spcAft>
                <a:spcPts val="0"/>
              </a:spcAft>
            </a:pPr>
            <a:r>
              <a:rPr lang="tr-TR" b="1" dirty="0">
                <a:ea typeface="Times New Roman" panose="02020603050405020304" pitchFamily="18" charset="0"/>
              </a:rPr>
              <a:t>Düzenleme görev ve yetkisi</a:t>
            </a:r>
            <a:endParaRPr lang="tr-TR" dirty="0">
              <a:ea typeface="Times New Roman" panose="02020603050405020304" pitchFamily="18" charset="0"/>
            </a:endParaRPr>
          </a:p>
          <a:p>
            <a:pPr>
              <a:spcBef>
                <a:spcPts val="0"/>
              </a:spcBef>
              <a:spcAft>
                <a:spcPts val="0"/>
              </a:spcAft>
            </a:pPr>
            <a:r>
              <a:rPr lang="tr-TR" b="1" dirty="0">
                <a:ea typeface="Times New Roman" panose="02020603050405020304" pitchFamily="18" charset="0"/>
              </a:rPr>
              <a:t>MADDE 508 -</a:t>
            </a:r>
            <a:r>
              <a:rPr lang="tr-TR" dirty="0">
                <a:ea typeface="Times New Roman" panose="02020603050405020304" pitchFamily="18" charset="0"/>
              </a:rPr>
              <a:t> (1) </a:t>
            </a:r>
            <a:r>
              <a:rPr lang="tr-TR" dirty="0">
                <a:solidFill>
                  <a:srgbClr val="C00000"/>
                </a:solidFill>
                <a:ea typeface="Times New Roman" panose="02020603050405020304" pitchFamily="18" charset="0"/>
              </a:rPr>
              <a:t>Bakanlık görev, yetki ve sorumluluk alanına giren konularda idari düzenlemeler yapabilir.</a:t>
            </a:r>
            <a:endParaRPr lang="tr-TR" dirty="0">
              <a:ea typeface="Times New Roman" panose="02020603050405020304" pitchFamily="18" charset="0"/>
            </a:endParaRPr>
          </a:p>
        </p:txBody>
      </p:sp>
      <p:sp>
        <p:nvSpPr>
          <p:cNvPr id="8" name="7 Slayt Numarası Yer Tutucusu"/>
          <p:cNvSpPr>
            <a:spLocks noGrp="1"/>
          </p:cNvSpPr>
          <p:nvPr>
            <p:ph type="sldNum" sz="quarter" idx="10"/>
          </p:nvPr>
        </p:nvSpPr>
        <p:spPr/>
        <p:txBody>
          <a:bodyPr/>
          <a:lstStyle/>
          <a:p>
            <a:pPr>
              <a:defRPr/>
            </a:pPr>
            <a:fld id="{27C0EF29-6A5A-4172-928A-8BEBD19439E1}" type="slidenum">
              <a:rPr/>
              <a:pPr>
                <a:defRPr/>
              </a:pPr>
              <a:t>4</a:t>
            </a:fld>
            <a:endParaRPr dirty="0"/>
          </a:p>
        </p:txBody>
      </p:sp>
      <p:sp>
        <p:nvSpPr>
          <p:cNvPr id="3" name="Dikdörtgen 2">
            <a:extLst>
              <a:ext uri="{FF2B5EF4-FFF2-40B4-BE49-F238E27FC236}">
                <a16:creationId xmlns:a16="http://schemas.microsoft.com/office/drawing/2014/main" id="{D4038721-BF4A-429D-84B1-F1A6CD0C81B5}"/>
              </a:ext>
            </a:extLst>
          </p:cNvPr>
          <p:cNvSpPr/>
          <p:nvPr/>
        </p:nvSpPr>
        <p:spPr>
          <a:xfrm>
            <a:off x="1013631" y="116632"/>
            <a:ext cx="7920880"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chemeClr val="bg1"/>
                </a:solidFill>
                <a:effectLst>
                  <a:outerShdw blurRad="38100" dist="38100" dir="2700000" algn="tl">
                    <a:srgbClr val="000000">
                      <a:alpha val="43137"/>
                    </a:srgbClr>
                  </a:outerShdw>
                </a:effectLst>
              </a:rPr>
              <a:t>Cumhurbaşkanlığı Teşkilatı Kararnamesi Ortak Hükümler</a:t>
            </a:r>
          </a:p>
        </p:txBody>
      </p:sp>
    </p:spTree>
    <p:extLst>
      <p:ext uri="{BB962C8B-B14F-4D97-AF65-F5344CB8AC3E}">
        <p14:creationId xmlns:p14="http://schemas.microsoft.com/office/powerpoint/2010/main" val="52933001"/>
      </p:ext>
    </p:extLst>
  </p:cSld>
  <p:clrMapOvr>
    <a:masterClrMapping/>
  </p:clrMapOvr>
  <p:transition spd="slow">
    <p:circle/>
    <p:sndAc>
      <p:stSnd>
        <p:snd r:embed="rId3" name="arrow.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28597" y="620688"/>
            <a:ext cx="8501122" cy="5761062"/>
          </a:xfrm>
        </p:spPr>
        <p:txBody>
          <a:bodyPr/>
          <a:lstStyle/>
          <a:p>
            <a:pPr indent="628650" algn="just" eaLnBrk="1" hangingPunct="1">
              <a:spcBef>
                <a:spcPts val="600"/>
              </a:spcBef>
              <a:spcAft>
                <a:spcPts val="0"/>
              </a:spcAft>
              <a:tabLst>
                <a:tab pos="359410" algn="l"/>
              </a:tabLst>
              <a:defRPr/>
            </a:pPr>
            <a:r>
              <a:rPr lang="tr-TR" b="1" dirty="0">
                <a:latin typeface="Times New Roman"/>
                <a:ea typeface="ヒラギノ明朝 Pro W3"/>
              </a:rPr>
              <a:t>İl basın ve halkla ilişkiler müdürlüğünün görevleri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18 ‒ </a:t>
            </a:r>
            <a:r>
              <a:rPr lang="tr-TR" dirty="0">
                <a:latin typeface="Times New Roman"/>
                <a:ea typeface="ヒラギノ明朝 Pro W3"/>
              </a:rPr>
              <a:t>(1) İl Basın ve Halkla İlişkiler Müdürlüğünün görevleri şunlardır: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a) </a:t>
            </a:r>
            <a:r>
              <a:rPr lang="tr-TR" dirty="0">
                <a:solidFill>
                  <a:srgbClr val="C00000"/>
                </a:solidFill>
                <a:latin typeface="Times New Roman"/>
                <a:ea typeface="ヒラギノ明朝 Pro W3"/>
              </a:rPr>
              <a:t>Yazılı</a:t>
            </a:r>
            <a:r>
              <a:rPr lang="tr-TR" dirty="0">
                <a:latin typeface="Times New Roman"/>
                <a:ea typeface="ヒラギノ明朝 Pro W3"/>
              </a:rPr>
              <a:t> ve </a:t>
            </a:r>
            <a:r>
              <a:rPr lang="tr-TR" dirty="0">
                <a:solidFill>
                  <a:srgbClr val="C00000"/>
                </a:solidFill>
                <a:latin typeface="Times New Roman"/>
                <a:ea typeface="ヒラギノ明朝 Pro W3"/>
              </a:rPr>
              <a:t>görsel</a:t>
            </a:r>
            <a:r>
              <a:rPr lang="tr-TR" dirty="0">
                <a:latin typeface="Times New Roman"/>
                <a:ea typeface="ヒラギノ明朝 Pro W3"/>
              </a:rPr>
              <a:t> </a:t>
            </a:r>
            <a:r>
              <a:rPr lang="tr-TR" dirty="0">
                <a:solidFill>
                  <a:srgbClr val="C00000"/>
                </a:solidFill>
                <a:latin typeface="Times New Roman"/>
                <a:ea typeface="ヒラギノ明朝 Pro W3"/>
              </a:rPr>
              <a:t>basın</a:t>
            </a:r>
            <a:r>
              <a:rPr lang="tr-TR" dirty="0">
                <a:latin typeface="Times New Roman"/>
                <a:ea typeface="ヒラギノ明朝 Pro W3"/>
              </a:rPr>
              <a:t> ve diğer </a:t>
            </a:r>
            <a:r>
              <a:rPr lang="tr-TR" dirty="0">
                <a:solidFill>
                  <a:srgbClr val="C00000"/>
                </a:solidFill>
                <a:latin typeface="Times New Roman"/>
                <a:ea typeface="ヒラギノ明朝 Pro W3"/>
              </a:rPr>
              <a:t>kitle iletişim araçlarında </a:t>
            </a:r>
            <a:r>
              <a:rPr lang="tr-TR" dirty="0">
                <a:latin typeface="Times New Roman"/>
                <a:ea typeface="ヒラギノ明朝 Pro W3"/>
              </a:rPr>
              <a:t>il ve valilik ile ilgili çıkan bilgi ve </a:t>
            </a:r>
            <a:r>
              <a:rPr lang="tr-TR" dirty="0">
                <a:solidFill>
                  <a:srgbClr val="C00000"/>
                </a:solidFill>
                <a:latin typeface="Times New Roman"/>
                <a:ea typeface="ヒラギノ明朝 Pro W3"/>
              </a:rPr>
              <a:t>haberleri izlemek ve değerlendirmek</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b) Valinin talimatı doğrultusunda </a:t>
            </a:r>
            <a:r>
              <a:rPr lang="tr-TR" dirty="0">
                <a:solidFill>
                  <a:srgbClr val="C00000"/>
                </a:solidFill>
                <a:latin typeface="Times New Roman"/>
                <a:ea typeface="ヒラギノ明朝 Pro W3"/>
              </a:rPr>
              <a:t>basın bültenini hazırlamak </a:t>
            </a:r>
            <a:r>
              <a:rPr lang="tr-TR" dirty="0">
                <a:latin typeface="Times New Roman"/>
                <a:ea typeface="ヒラギノ明朝 Pro W3"/>
              </a:rPr>
              <a:t>ve basına bilgi vermek, valiliğin basın toplantılarıyla ilgili işlerini yapmak,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c) Basın ilan ve basın-yayın ve enformasyon mevzuatının valilikler ile ilgili iş ve işlemlerini yürütmek,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ç) 10/8/1990 tarihli ve 90/748 sayılı Bakanlar Kurulu Kararıyla yürürlüğe giren Mal Bildiriminde Bulunulması Hakkında Yönetmelik hükümlerine göre, </a:t>
            </a:r>
            <a:r>
              <a:rPr lang="tr-TR" dirty="0">
                <a:solidFill>
                  <a:srgbClr val="C00000"/>
                </a:solidFill>
                <a:latin typeface="Times New Roman"/>
                <a:ea typeface="ヒラギノ明朝 Pro W3"/>
              </a:rPr>
              <a:t>gazete sahibi gerçek kişiler</a:t>
            </a:r>
            <a:r>
              <a:rPr lang="tr-TR" dirty="0">
                <a:latin typeface="Times New Roman"/>
                <a:ea typeface="ヒラギノ明朝 Pro W3"/>
              </a:rPr>
              <a:t> ile gazete sahibi şirketlerin </a:t>
            </a:r>
            <a:r>
              <a:rPr lang="tr-TR" dirty="0">
                <a:solidFill>
                  <a:srgbClr val="C00000"/>
                </a:solidFill>
                <a:latin typeface="Times New Roman"/>
                <a:ea typeface="ヒラギノ明朝 Pro W3"/>
              </a:rPr>
              <a:t>yönetim ve denetim kurulu üyeleri, sorumlu müdürleri, başyazarları ve fıkra yazarlarının mal bildirim beyannameleri </a:t>
            </a:r>
            <a:r>
              <a:rPr lang="tr-TR" dirty="0">
                <a:latin typeface="Times New Roman"/>
                <a:ea typeface="ヒラギノ明朝 Pro W3"/>
              </a:rPr>
              <a:t>ile ilgili iş ve işlemleri yapmak ve beyannameleri muhafaza etmek,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d) Gazete, dergi, haber ajansları ve medya izleme merkezleri ile ilgili </a:t>
            </a:r>
            <a:r>
              <a:rPr lang="tr-TR" dirty="0">
                <a:solidFill>
                  <a:srgbClr val="C00000"/>
                </a:solidFill>
                <a:latin typeface="Times New Roman"/>
                <a:ea typeface="ヒラギノ明朝 Pro W3"/>
              </a:rPr>
              <a:t>abonelik iş ve işlemlerini </a:t>
            </a:r>
            <a:r>
              <a:rPr lang="tr-TR" dirty="0">
                <a:latin typeface="Times New Roman"/>
                <a:ea typeface="ヒラギノ明朝 Pro W3"/>
              </a:rPr>
              <a:t>yapmak,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e) </a:t>
            </a:r>
            <a:r>
              <a:rPr lang="tr-TR" dirty="0">
                <a:solidFill>
                  <a:srgbClr val="C00000"/>
                </a:solidFill>
                <a:latin typeface="Times New Roman"/>
                <a:ea typeface="ヒラギノ明朝 Pro W3"/>
              </a:rPr>
              <a:t>Sarı basın kartı </a:t>
            </a:r>
            <a:r>
              <a:rPr lang="tr-TR" dirty="0">
                <a:latin typeface="Times New Roman"/>
                <a:ea typeface="ヒラギノ明朝 Pro W3"/>
              </a:rPr>
              <a:t>başvurusu ile ilgili iş ve işlemleri yapmak,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f) </a:t>
            </a:r>
            <a:r>
              <a:rPr lang="tr-TR" dirty="0">
                <a:solidFill>
                  <a:srgbClr val="C00000"/>
                </a:solidFill>
                <a:latin typeface="Times New Roman"/>
                <a:ea typeface="ヒラギノ明朝 Pro W3"/>
              </a:rPr>
              <a:t>4982 sayılı Bilgi Edinme Hakkı Kanunu</a:t>
            </a:r>
            <a:r>
              <a:rPr lang="tr-TR" dirty="0">
                <a:latin typeface="Times New Roman"/>
                <a:ea typeface="ヒラギノ明朝 Pro W3"/>
              </a:rPr>
              <a:t>na göre yapılacak başvuruları kabul etmek, izlemek, sonuçlandırmak ve başvuru sahibine bilgi vermek,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g) </a:t>
            </a:r>
            <a:r>
              <a:rPr lang="tr-TR" dirty="0">
                <a:solidFill>
                  <a:srgbClr val="C00000"/>
                </a:solidFill>
                <a:latin typeface="Times New Roman"/>
                <a:ea typeface="ヒラギノ明朝 Pro W3"/>
              </a:rPr>
              <a:t>Başbakanlık İletişim Merkezi (BİMER)</a:t>
            </a:r>
            <a:r>
              <a:rPr lang="tr-TR" dirty="0">
                <a:latin typeface="Times New Roman"/>
                <a:ea typeface="ヒラギノ明朝 Pro W3"/>
              </a:rPr>
              <a:t> ile ilgili her türlü iş ve işlemleri yapmak,</a:t>
            </a:r>
          </a:p>
          <a:p>
            <a:pPr indent="359410" eaLnBrk="1" hangingPunct="1">
              <a:spcBef>
                <a:spcPts val="600"/>
              </a:spcBef>
              <a:spcAft>
                <a:spcPts val="0"/>
              </a:spcAft>
              <a:tabLst>
                <a:tab pos="359410" algn="l"/>
              </a:tabLst>
              <a:defRPr/>
            </a:pPr>
            <a:r>
              <a:rPr lang="tr-TR" dirty="0"/>
              <a:t>ğ) Basın ve halkla ilişkiler ile ilgili diğer iş ve işlemleri yürütmek,</a:t>
            </a:r>
            <a:endParaRPr lang="tr-TR" dirty="0">
              <a:latin typeface="Times New Roman"/>
              <a:ea typeface="Times New Roman"/>
            </a:endParaRPr>
          </a:p>
          <a:p>
            <a:r>
              <a:rPr lang="tr-TR" b="1" dirty="0"/>
              <a:t>(Ek: 20.12.2013)</a:t>
            </a:r>
            <a:r>
              <a:rPr lang="tr-TR" dirty="0"/>
              <a:t> h) 5681 sayılı Matbaalar Kanunu ve 5187 sayılı Basın Kanununun uygulanmasında öngörülen bildirimleri kabul etmek ve valiliği ilgilendiren iş ve işlemleri yapmak,</a:t>
            </a:r>
          </a:p>
        </p:txBody>
      </p:sp>
      <p:sp>
        <p:nvSpPr>
          <p:cNvPr id="4" name="3 Slayt Numarası Yer Tutucusu"/>
          <p:cNvSpPr>
            <a:spLocks noGrp="1"/>
          </p:cNvSpPr>
          <p:nvPr>
            <p:ph type="sldNum" sz="quarter" idx="10"/>
          </p:nvPr>
        </p:nvSpPr>
        <p:spPr/>
        <p:txBody>
          <a:bodyPr/>
          <a:lstStyle/>
          <a:p>
            <a:pPr>
              <a:defRPr/>
            </a:pPr>
            <a:fld id="{13C70F0A-10D5-40D5-8827-59197C104788}" type="slidenum">
              <a:rPr/>
              <a:pPr>
                <a:defRPr/>
              </a:pPr>
              <a:t>40</a:t>
            </a:fld>
            <a:endParaRPr dirty="0"/>
          </a:p>
        </p:txBody>
      </p:sp>
    </p:spTree>
  </p:cSld>
  <p:clrMapOvr>
    <a:masterClrMapping/>
  </p:clrMapOvr>
  <p:transition spd="slow">
    <p:circle/>
    <p:sndAc>
      <p:stSnd>
        <p:snd r:embed="rId3" name="arrow.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5288" y="981075"/>
            <a:ext cx="8640762" cy="5472113"/>
          </a:xfrm>
        </p:spPr>
        <p:txBody>
          <a:bodyPr/>
          <a:lstStyle/>
          <a:p>
            <a:pPr algn="just" eaLnBrk="1" hangingPunct="1">
              <a:spcBef>
                <a:spcPts val="600"/>
              </a:spcBef>
              <a:spcAft>
                <a:spcPts val="0"/>
              </a:spcAft>
              <a:tabLst>
                <a:tab pos="359410" algn="l"/>
              </a:tabLst>
              <a:defRPr/>
            </a:pPr>
            <a:r>
              <a:rPr lang="tr-TR" b="1" dirty="0">
                <a:latin typeface="Times New Roman"/>
                <a:ea typeface="ヒラギノ明朝 Pro W3"/>
              </a:rPr>
              <a:t>Özel kalem müdürlüğünün görevleri </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19 ‒</a:t>
            </a:r>
            <a:r>
              <a:rPr lang="tr-TR" dirty="0">
                <a:latin typeface="Times New Roman"/>
                <a:ea typeface="ヒラギノ明朝 Pro W3"/>
              </a:rPr>
              <a:t> (1) Özel Kalem Müdürlüğünün görevleri şunlardır:</a:t>
            </a:r>
            <a:endParaRPr lang="tr-TR" dirty="0">
              <a:latin typeface="Times New Roman"/>
              <a:ea typeface="Times New Roman"/>
            </a:endParaRPr>
          </a:p>
          <a:p>
            <a:pPr algn="just" eaLnBrk="1" hangingPunct="1">
              <a:spcAft>
                <a:spcPts val="0"/>
              </a:spcAft>
              <a:tabLst>
                <a:tab pos="359410" algn="l"/>
              </a:tabLst>
              <a:defRPr/>
            </a:pPr>
            <a:r>
              <a:rPr lang="tr-TR" dirty="0">
                <a:latin typeface="Times New Roman"/>
                <a:ea typeface="ヒラギノ明朝 Pro W3"/>
              </a:rPr>
              <a:t> </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b="1" dirty="0">
                <a:latin typeface="Times New Roman"/>
                <a:ea typeface="ヒラギノ明朝 Pro W3"/>
              </a:rPr>
              <a:t>a) İdari Hizmetler ve Koordinasyon Şefliği;</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1) </a:t>
            </a:r>
            <a:r>
              <a:rPr lang="tr-TR" dirty="0">
                <a:solidFill>
                  <a:srgbClr val="C00000"/>
                </a:solidFill>
                <a:latin typeface="Times New Roman"/>
                <a:ea typeface="ヒラギノ明朝 Pro W3"/>
              </a:rPr>
              <a:t>Valinin</a:t>
            </a:r>
            <a:r>
              <a:rPr lang="tr-TR" dirty="0">
                <a:latin typeface="Times New Roman"/>
                <a:ea typeface="ヒラギノ明朝 Pro W3"/>
              </a:rPr>
              <a:t> </a:t>
            </a:r>
            <a:r>
              <a:rPr lang="tr-TR" dirty="0">
                <a:solidFill>
                  <a:srgbClr val="C00000"/>
                </a:solidFill>
                <a:latin typeface="Times New Roman"/>
                <a:ea typeface="ヒラギノ明朝 Pro W3"/>
              </a:rPr>
              <a:t>özel</a:t>
            </a:r>
            <a:r>
              <a:rPr lang="tr-TR" dirty="0">
                <a:latin typeface="Times New Roman"/>
                <a:ea typeface="ヒラギノ明朝 Pro W3"/>
              </a:rPr>
              <a:t> </a:t>
            </a:r>
            <a:r>
              <a:rPr lang="tr-TR" dirty="0">
                <a:solidFill>
                  <a:srgbClr val="C00000"/>
                </a:solidFill>
                <a:latin typeface="Times New Roman"/>
                <a:ea typeface="ヒラギノ明朝 Pro W3"/>
              </a:rPr>
              <a:t>haberleşme</a:t>
            </a:r>
            <a:r>
              <a:rPr lang="tr-TR" dirty="0">
                <a:latin typeface="Times New Roman"/>
                <a:ea typeface="ヒラギノ明朝 Pro W3"/>
              </a:rPr>
              <a:t> ve </a:t>
            </a:r>
            <a:r>
              <a:rPr lang="tr-TR" dirty="0">
                <a:solidFill>
                  <a:srgbClr val="C00000"/>
                </a:solidFill>
                <a:latin typeface="Times New Roman"/>
                <a:ea typeface="ヒラギノ明朝 Pro W3"/>
              </a:rPr>
              <a:t>gizlilik</a:t>
            </a:r>
            <a:r>
              <a:rPr lang="tr-TR" dirty="0">
                <a:latin typeface="Times New Roman"/>
                <a:ea typeface="ヒラギノ明朝 Pro W3"/>
              </a:rPr>
              <a:t> </a:t>
            </a:r>
            <a:r>
              <a:rPr lang="tr-TR" dirty="0">
                <a:solidFill>
                  <a:srgbClr val="C00000"/>
                </a:solidFill>
                <a:latin typeface="Times New Roman"/>
                <a:ea typeface="ヒラギノ明朝 Pro W3"/>
              </a:rPr>
              <a:t>taşıyan</a:t>
            </a:r>
            <a:r>
              <a:rPr lang="tr-TR" dirty="0">
                <a:latin typeface="Times New Roman"/>
                <a:ea typeface="ヒラギノ明朝 Pro W3"/>
              </a:rPr>
              <a:t> </a:t>
            </a:r>
            <a:r>
              <a:rPr lang="tr-TR" dirty="0">
                <a:solidFill>
                  <a:srgbClr val="C00000"/>
                </a:solidFill>
                <a:latin typeface="Times New Roman"/>
                <a:ea typeface="ヒラギノ明朝 Pro W3"/>
              </a:rPr>
              <a:t>yazışmaları</a:t>
            </a:r>
            <a:r>
              <a:rPr lang="tr-TR" dirty="0">
                <a:latin typeface="Times New Roman"/>
                <a:ea typeface="ヒラギノ明朝 Pro W3"/>
              </a:rPr>
              <a:t> ile </a:t>
            </a:r>
            <a:r>
              <a:rPr lang="tr-TR" dirty="0">
                <a:solidFill>
                  <a:srgbClr val="C00000"/>
                </a:solidFill>
                <a:latin typeface="Times New Roman"/>
                <a:ea typeface="ヒラギノ明朝 Pro W3"/>
              </a:rPr>
              <a:t>görev</a:t>
            </a:r>
            <a:r>
              <a:rPr lang="tr-TR" dirty="0">
                <a:latin typeface="Times New Roman"/>
                <a:ea typeface="ヒラギノ明朝 Pro W3"/>
              </a:rPr>
              <a:t> ve </a:t>
            </a:r>
            <a:r>
              <a:rPr lang="tr-TR" dirty="0">
                <a:solidFill>
                  <a:srgbClr val="C00000"/>
                </a:solidFill>
                <a:latin typeface="Times New Roman"/>
                <a:ea typeface="ヒラギノ明朝 Pro W3"/>
              </a:rPr>
              <a:t>izin</a:t>
            </a:r>
            <a:r>
              <a:rPr lang="tr-TR" dirty="0">
                <a:latin typeface="Times New Roman"/>
                <a:ea typeface="ヒラギノ明朝 Pro W3"/>
              </a:rPr>
              <a:t> işlerini yürütmek,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Vali tarafından; </a:t>
            </a:r>
            <a:r>
              <a:rPr lang="tr-TR" dirty="0">
                <a:solidFill>
                  <a:srgbClr val="C00000"/>
                </a:solidFill>
                <a:latin typeface="Times New Roman"/>
                <a:ea typeface="ヒラギノ明朝 Pro W3"/>
              </a:rPr>
              <a:t>başarı belgesi, üstün başarı belgesi ve ödül verilmesi</a:t>
            </a:r>
            <a:r>
              <a:rPr lang="tr-TR" dirty="0">
                <a:latin typeface="Times New Roman"/>
                <a:ea typeface="ヒラギノ明朝 Pro W3"/>
              </a:rPr>
              <a:t> ile ilgili işleri yürütmek,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Vali için gerekli </a:t>
            </a:r>
            <a:r>
              <a:rPr lang="tr-TR" dirty="0">
                <a:solidFill>
                  <a:srgbClr val="C00000"/>
                </a:solidFill>
                <a:latin typeface="Times New Roman"/>
                <a:ea typeface="ヒラギノ明朝 Pro W3"/>
              </a:rPr>
              <a:t>bilgi</a:t>
            </a:r>
            <a:r>
              <a:rPr lang="tr-TR" dirty="0">
                <a:latin typeface="Times New Roman"/>
                <a:ea typeface="ヒラギノ明朝 Pro W3"/>
              </a:rPr>
              <a:t> </a:t>
            </a:r>
            <a:r>
              <a:rPr lang="tr-TR" dirty="0">
                <a:solidFill>
                  <a:srgbClr val="C00000"/>
                </a:solidFill>
                <a:latin typeface="Times New Roman"/>
                <a:ea typeface="ヒラギノ明朝 Pro W3"/>
              </a:rPr>
              <a:t>notları</a:t>
            </a:r>
            <a:r>
              <a:rPr lang="tr-TR" dirty="0">
                <a:latin typeface="Times New Roman"/>
                <a:ea typeface="ヒラギノ明朝 Pro W3"/>
              </a:rPr>
              <a:t>, kurumsal </a:t>
            </a:r>
            <a:r>
              <a:rPr lang="tr-TR" dirty="0">
                <a:solidFill>
                  <a:srgbClr val="C00000"/>
                </a:solidFill>
                <a:latin typeface="Times New Roman"/>
                <a:ea typeface="ヒラギノ明朝 Pro W3"/>
              </a:rPr>
              <a:t>sunumlar</a:t>
            </a:r>
            <a:r>
              <a:rPr lang="tr-TR" dirty="0">
                <a:latin typeface="Times New Roman"/>
                <a:ea typeface="ヒラギノ明朝 Pro W3"/>
              </a:rPr>
              <a:t> ve </a:t>
            </a:r>
            <a:r>
              <a:rPr lang="tr-TR" dirty="0">
                <a:solidFill>
                  <a:srgbClr val="C00000"/>
                </a:solidFill>
                <a:latin typeface="Times New Roman"/>
                <a:ea typeface="ヒラギノ明朝 Pro W3"/>
              </a:rPr>
              <a:t>toplantı</a:t>
            </a:r>
            <a:r>
              <a:rPr lang="tr-TR" dirty="0">
                <a:latin typeface="Times New Roman"/>
                <a:ea typeface="ヒラギノ明朝 Pro W3"/>
              </a:rPr>
              <a:t> </a:t>
            </a:r>
            <a:r>
              <a:rPr lang="tr-TR" dirty="0">
                <a:solidFill>
                  <a:srgbClr val="C00000"/>
                </a:solidFill>
                <a:latin typeface="Times New Roman"/>
                <a:ea typeface="ヒラギノ明朝 Pro W3"/>
              </a:rPr>
              <a:t>dokümanlarının</a:t>
            </a:r>
            <a:r>
              <a:rPr lang="tr-TR" dirty="0">
                <a:latin typeface="Times New Roman"/>
                <a:ea typeface="ヒラギノ明朝 Pro W3"/>
              </a:rPr>
              <a:t> </a:t>
            </a:r>
            <a:r>
              <a:rPr lang="tr-TR" dirty="0">
                <a:solidFill>
                  <a:srgbClr val="C00000"/>
                </a:solidFill>
                <a:latin typeface="Times New Roman"/>
                <a:ea typeface="ヒラギノ明朝 Pro W3"/>
              </a:rPr>
              <a:t>hazırlanmasını</a:t>
            </a:r>
            <a:r>
              <a:rPr lang="tr-TR" dirty="0">
                <a:latin typeface="Times New Roman"/>
                <a:ea typeface="ヒラギノ明朝 Pro W3"/>
              </a:rPr>
              <a:t> ve muhafazasını sağlamak,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4) Valiye gönderilen dilekçe, evrak ve faksların kabulünü yapmak, valinin talimatı doğrultusunda gereğinin yerine getirilmesini sağlamak,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5) Valinin </a:t>
            </a:r>
            <a:r>
              <a:rPr lang="tr-TR" dirty="0">
                <a:solidFill>
                  <a:srgbClr val="C00000"/>
                </a:solidFill>
                <a:latin typeface="Times New Roman"/>
                <a:ea typeface="ヒラギノ明朝 Pro W3"/>
              </a:rPr>
              <a:t>ziyaret</a:t>
            </a:r>
            <a:r>
              <a:rPr lang="tr-TR" dirty="0">
                <a:latin typeface="Times New Roman"/>
                <a:ea typeface="ヒラギノ明朝 Pro W3"/>
              </a:rPr>
              <a:t>, </a:t>
            </a:r>
            <a:r>
              <a:rPr lang="tr-TR" dirty="0">
                <a:solidFill>
                  <a:srgbClr val="C00000"/>
                </a:solidFill>
                <a:latin typeface="Times New Roman"/>
                <a:ea typeface="ヒラギノ明朝 Pro W3"/>
              </a:rPr>
              <a:t>davet</a:t>
            </a:r>
            <a:r>
              <a:rPr lang="tr-TR" dirty="0">
                <a:latin typeface="Times New Roman"/>
                <a:ea typeface="ヒラギノ明朝 Pro W3"/>
              </a:rPr>
              <a:t>, </a:t>
            </a:r>
            <a:r>
              <a:rPr lang="tr-TR" dirty="0">
                <a:solidFill>
                  <a:srgbClr val="C00000"/>
                </a:solidFill>
                <a:latin typeface="Times New Roman"/>
                <a:ea typeface="ヒラギノ明朝 Pro W3"/>
              </a:rPr>
              <a:t>randevu</a:t>
            </a:r>
            <a:r>
              <a:rPr lang="tr-TR" dirty="0">
                <a:latin typeface="Times New Roman"/>
                <a:ea typeface="ヒラギノ明朝 Pro W3"/>
              </a:rPr>
              <a:t> ve </a:t>
            </a:r>
            <a:r>
              <a:rPr lang="tr-TR" dirty="0">
                <a:solidFill>
                  <a:srgbClr val="C00000"/>
                </a:solidFill>
                <a:latin typeface="Times New Roman"/>
                <a:ea typeface="ヒラギノ明朝 Pro W3"/>
              </a:rPr>
              <a:t>programlarının</a:t>
            </a:r>
            <a:r>
              <a:rPr lang="tr-TR" dirty="0">
                <a:latin typeface="Times New Roman"/>
                <a:ea typeface="ヒラギノ明朝 Pro W3"/>
              </a:rPr>
              <a:t> </a:t>
            </a:r>
            <a:r>
              <a:rPr lang="tr-TR" dirty="0">
                <a:solidFill>
                  <a:srgbClr val="C00000"/>
                </a:solidFill>
                <a:latin typeface="Times New Roman"/>
                <a:ea typeface="ヒラギノ明朝 Pro W3"/>
              </a:rPr>
              <a:t>yazışmalarını</a:t>
            </a:r>
            <a:r>
              <a:rPr lang="tr-TR" dirty="0">
                <a:latin typeface="Times New Roman"/>
                <a:ea typeface="ヒラギノ明朝 Pro W3"/>
              </a:rPr>
              <a:t> yapmak, takibi ve koordinasyonunu sağlamak,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6) Valinin </a:t>
            </a:r>
            <a:r>
              <a:rPr lang="tr-TR" dirty="0">
                <a:solidFill>
                  <a:srgbClr val="C00000"/>
                </a:solidFill>
                <a:latin typeface="Times New Roman"/>
                <a:ea typeface="ヒラギノ明朝 Pro W3"/>
              </a:rPr>
              <a:t>koruma hizmetleri </a:t>
            </a:r>
            <a:r>
              <a:rPr lang="tr-TR" dirty="0">
                <a:latin typeface="Times New Roman"/>
                <a:ea typeface="ヒラギノ明朝 Pro W3"/>
              </a:rPr>
              <a:t>ile ilgili iş ve işlemleri yürütmek,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7) Özel kalem müdürlüğüne bağlı birimlerin evrak, arşiv ve dokümantasyon işlerini yürütmek,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8) Makamın güvenlik güçleriyle ilgili işlemlerini yürütmek, </a:t>
            </a:r>
            <a:r>
              <a:rPr lang="tr-TR" dirty="0">
                <a:solidFill>
                  <a:srgbClr val="C00000"/>
                </a:solidFill>
                <a:latin typeface="Times New Roman"/>
                <a:ea typeface="ヒラギノ明朝 Pro W3"/>
              </a:rPr>
              <a:t>günlük</a:t>
            </a:r>
            <a:r>
              <a:rPr lang="tr-TR" dirty="0">
                <a:latin typeface="Times New Roman"/>
                <a:ea typeface="ヒラギノ明朝 Pro W3"/>
              </a:rPr>
              <a:t> </a:t>
            </a:r>
            <a:r>
              <a:rPr lang="tr-TR" dirty="0">
                <a:solidFill>
                  <a:srgbClr val="C00000"/>
                </a:solidFill>
                <a:latin typeface="Times New Roman"/>
                <a:ea typeface="ヒラギノ明朝 Pro W3"/>
              </a:rPr>
              <a:t>asayiş</a:t>
            </a:r>
            <a:r>
              <a:rPr lang="tr-TR" dirty="0">
                <a:latin typeface="Times New Roman"/>
                <a:ea typeface="ヒラギノ明朝 Pro W3"/>
              </a:rPr>
              <a:t> </a:t>
            </a:r>
            <a:r>
              <a:rPr lang="tr-TR" dirty="0">
                <a:solidFill>
                  <a:srgbClr val="C00000"/>
                </a:solidFill>
                <a:latin typeface="Times New Roman"/>
                <a:ea typeface="ヒラギノ明朝 Pro W3"/>
              </a:rPr>
              <a:t>raporlarını</a:t>
            </a:r>
            <a:r>
              <a:rPr lang="tr-TR" dirty="0">
                <a:latin typeface="Times New Roman"/>
                <a:ea typeface="ヒラギノ明朝 Pro W3"/>
              </a:rPr>
              <a:t> </a:t>
            </a:r>
            <a:r>
              <a:rPr lang="tr-TR" dirty="0">
                <a:solidFill>
                  <a:srgbClr val="C00000"/>
                </a:solidFill>
                <a:latin typeface="Times New Roman"/>
                <a:ea typeface="ヒラギノ明朝 Pro W3"/>
              </a:rPr>
              <a:t>muhafaza</a:t>
            </a:r>
            <a:r>
              <a:rPr lang="tr-TR" dirty="0">
                <a:latin typeface="Times New Roman"/>
                <a:ea typeface="ヒラギノ明朝 Pro W3"/>
              </a:rPr>
              <a:t> etmek, valinin direktifine göre bu konudaki haberleşme ve yazışmaları yapmak,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9) Sıkıyönetim ve olağanüstü hallerde valilik makamının silahlı kuvvetlerle olan ilişkilerini valinin direktifi altında yürütmek,</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19C59E84-A0E2-4E53-BE09-709DF5F262EC}" type="slidenum">
              <a:rPr/>
              <a:pPr>
                <a:defRPr/>
              </a:pPr>
              <a:t>41</a:t>
            </a:fld>
            <a:endParaRPr dirty="0"/>
          </a:p>
        </p:txBody>
      </p:sp>
    </p:spTree>
  </p:cSld>
  <p:clrMapOvr>
    <a:masterClrMapping/>
  </p:clrMapOvr>
  <p:transition spd="slow">
    <p:circle/>
    <p:sndAc>
      <p:stSnd>
        <p:snd r:embed="rId3" name="arrow.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188" y="981075"/>
            <a:ext cx="8208962" cy="5472113"/>
          </a:xfrm>
        </p:spPr>
        <p:txBody>
          <a:bodyPr/>
          <a:lstStyle/>
          <a:p>
            <a:pPr indent="359410" algn="just" eaLnBrk="1" hangingPunct="1">
              <a:spcBef>
                <a:spcPts val="600"/>
              </a:spcBef>
              <a:spcAft>
                <a:spcPts val="0"/>
              </a:spcAft>
              <a:tabLst>
                <a:tab pos="359410" algn="l"/>
              </a:tabLst>
              <a:defRPr/>
            </a:pPr>
            <a:r>
              <a:rPr lang="tr-TR" dirty="0">
                <a:solidFill>
                  <a:srgbClr val="000000"/>
                </a:solidFill>
                <a:latin typeface="Times New Roman"/>
                <a:ea typeface="ヒラギノ明朝 Pro W3"/>
              </a:rPr>
              <a:t>10) </a:t>
            </a:r>
            <a:r>
              <a:rPr lang="tr-TR" dirty="0">
                <a:solidFill>
                  <a:srgbClr val="C00000"/>
                </a:solidFill>
                <a:latin typeface="Times New Roman"/>
                <a:ea typeface="ヒラギノ明朝 Pro W3"/>
              </a:rPr>
              <a:t>Askeri birliklerden yardım istenmesini</a:t>
            </a:r>
            <a:r>
              <a:rPr lang="tr-TR" dirty="0">
                <a:solidFill>
                  <a:srgbClr val="000000"/>
                </a:solidFill>
                <a:latin typeface="Times New Roman"/>
                <a:ea typeface="ヒラギノ明朝 Pro W3"/>
              </a:rPr>
              <a:t> zorunlu kılan durumlarda valiye İl İdaresi Kanunu ile tanınan yetkinin kullanılmasına ilişkin haberleşme ve yazışmaları yapmak,</a:t>
            </a:r>
            <a:endParaRPr lang="tr-TR" dirty="0">
              <a:solidFill>
                <a:srgbClr val="000000"/>
              </a:solidFill>
              <a:latin typeface="Times New Roman"/>
              <a:ea typeface="Times New Roman"/>
            </a:endParaRPr>
          </a:p>
          <a:p>
            <a:pPr indent="359410" algn="just" eaLnBrk="1" hangingPunct="1">
              <a:spcBef>
                <a:spcPts val="600"/>
              </a:spcBef>
              <a:spcAft>
                <a:spcPts val="0"/>
              </a:spcAft>
              <a:tabLst>
                <a:tab pos="359410" algn="l"/>
              </a:tabLst>
              <a:defRPr/>
            </a:pPr>
            <a:r>
              <a:rPr lang="tr-TR" dirty="0">
                <a:solidFill>
                  <a:srgbClr val="000000"/>
                </a:solidFill>
                <a:latin typeface="Times New Roman"/>
                <a:ea typeface="ヒラギノ明朝 Pro W3"/>
              </a:rPr>
              <a:t>11) </a:t>
            </a:r>
            <a:r>
              <a:rPr lang="tr-TR" dirty="0">
                <a:solidFill>
                  <a:srgbClr val="C00000"/>
                </a:solidFill>
                <a:latin typeface="Times New Roman"/>
                <a:ea typeface="ヒラギノ明朝 Pro W3"/>
              </a:rPr>
              <a:t>Olağanüstü hal ilan edilmesi</a:t>
            </a:r>
            <a:r>
              <a:rPr lang="tr-TR" dirty="0">
                <a:solidFill>
                  <a:srgbClr val="000000"/>
                </a:solidFill>
                <a:latin typeface="Times New Roman"/>
                <a:ea typeface="ヒラギノ明朝 Pro W3"/>
              </a:rPr>
              <a:t> durumunda; 2935 sayılı Olağanüstü Hâl Kanunu ile 21/2/1984 tarihli ve 84/7778 sayılı Bakanlar Kurulu Kararıyla yürürlüğe giren Olağanüstü Hal Kurulu ve Bürolarının Kuruluş ve Görevleri ile Yükümlülüklerinin Karşılığının </a:t>
            </a:r>
            <a:r>
              <a:rPr lang="tr-TR" dirty="0" err="1">
                <a:solidFill>
                  <a:srgbClr val="000000"/>
                </a:solidFill>
                <a:latin typeface="Times New Roman"/>
                <a:ea typeface="ヒラギノ明朝 Pro W3"/>
              </a:rPr>
              <a:t>Tesbit</a:t>
            </a:r>
            <a:r>
              <a:rPr lang="tr-TR" dirty="0">
                <a:solidFill>
                  <a:srgbClr val="000000"/>
                </a:solidFill>
                <a:latin typeface="Times New Roman"/>
                <a:ea typeface="ヒラギノ明朝 Pro W3"/>
              </a:rPr>
              <a:t> ve Ödenmesi Hakkında Yönetmeliğin gerekli gördüğü büro oluşuncaya kadar ve sözü geçen büroların kaldırılması durumunda, yazışma, dosyalama ve arşivleme işlerini sağlamak,</a:t>
            </a:r>
            <a:endParaRPr lang="tr-TR" dirty="0">
              <a:solidFill>
                <a:srgbClr val="000000"/>
              </a:solidFill>
              <a:latin typeface="Times New Roman"/>
              <a:ea typeface="Times New Roman"/>
            </a:endParaRPr>
          </a:p>
          <a:p>
            <a:pPr indent="359410" algn="just" eaLnBrk="1" hangingPunct="1">
              <a:spcBef>
                <a:spcPts val="600"/>
              </a:spcBef>
              <a:spcAft>
                <a:spcPts val="0"/>
              </a:spcAft>
              <a:tabLst>
                <a:tab pos="359410" algn="l"/>
              </a:tabLst>
              <a:defRPr/>
            </a:pPr>
            <a:r>
              <a:rPr lang="tr-TR" dirty="0">
                <a:solidFill>
                  <a:srgbClr val="000000"/>
                </a:solidFill>
                <a:latin typeface="Times New Roman"/>
                <a:ea typeface="ヒラギノ明朝 Pro W3"/>
              </a:rPr>
              <a:t>12) Makama gelen </a:t>
            </a:r>
            <a:r>
              <a:rPr lang="tr-TR" dirty="0">
                <a:solidFill>
                  <a:srgbClr val="C00000"/>
                </a:solidFill>
                <a:latin typeface="Times New Roman"/>
                <a:ea typeface="ヒラギノ明朝 Pro W3"/>
              </a:rPr>
              <a:t>istihbarat</a:t>
            </a:r>
            <a:r>
              <a:rPr lang="tr-TR" dirty="0">
                <a:solidFill>
                  <a:srgbClr val="000000"/>
                </a:solidFill>
                <a:latin typeface="Times New Roman"/>
                <a:ea typeface="ヒラギノ明朝 Pro W3"/>
              </a:rPr>
              <a:t>, </a:t>
            </a:r>
            <a:r>
              <a:rPr lang="tr-TR" dirty="0">
                <a:solidFill>
                  <a:srgbClr val="C00000"/>
                </a:solidFill>
                <a:latin typeface="Times New Roman"/>
                <a:ea typeface="ヒラギノ明朝 Pro W3"/>
              </a:rPr>
              <a:t>sınır</a:t>
            </a:r>
            <a:r>
              <a:rPr lang="tr-TR" dirty="0">
                <a:solidFill>
                  <a:srgbClr val="000000"/>
                </a:solidFill>
                <a:latin typeface="Times New Roman"/>
                <a:ea typeface="ヒラギノ明朝 Pro W3"/>
              </a:rPr>
              <a:t> </a:t>
            </a:r>
            <a:r>
              <a:rPr lang="tr-TR" dirty="0">
                <a:solidFill>
                  <a:srgbClr val="C00000"/>
                </a:solidFill>
                <a:latin typeface="Times New Roman"/>
                <a:ea typeface="ヒラギノ明朝 Pro W3"/>
              </a:rPr>
              <a:t>görüşmeleri</a:t>
            </a:r>
            <a:r>
              <a:rPr lang="tr-TR" dirty="0">
                <a:solidFill>
                  <a:srgbClr val="000000"/>
                </a:solidFill>
                <a:latin typeface="Times New Roman"/>
                <a:ea typeface="ヒラギノ明朝 Pro W3"/>
              </a:rPr>
              <a:t> gibi </a:t>
            </a:r>
            <a:r>
              <a:rPr lang="tr-TR" dirty="0">
                <a:solidFill>
                  <a:srgbClr val="C00000"/>
                </a:solidFill>
                <a:latin typeface="Times New Roman"/>
                <a:ea typeface="ヒラギノ明朝 Pro W3"/>
              </a:rPr>
              <a:t>özel amaçlı ödenek </a:t>
            </a:r>
            <a:r>
              <a:rPr lang="tr-TR" dirty="0">
                <a:solidFill>
                  <a:srgbClr val="000000"/>
                </a:solidFill>
                <a:latin typeface="Times New Roman"/>
                <a:ea typeface="ヒラギノ明朝 Pro W3"/>
              </a:rPr>
              <a:t>ve harcama belgelerini valinin direktifi doğrultusunda muhafaza ve gerektiğinde usulünce imha etmek,</a:t>
            </a:r>
            <a:endParaRPr lang="tr-TR" dirty="0">
              <a:solidFill>
                <a:srgbClr val="000000"/>
              </a:solidFill>
              <a:latin typeface="Times New Roman"/>
              <a:ea typeface="Times New Roman"/>
            </a:endParaRPr>
          </a:p>
          <a:p>
            <a:pPr indent="359410" algn="just" eaLnBrk="1" hangingPunct="1">
              <a:spcBef>
                <a:spcPts val="600"/>
              </a:spcBef>
              <a:spcAft>
                <a:spcPts val="0"/>
              </a:spcAft>
              <a:tabLst>
                <a:tab pos="359410" algn="l"/>
              </a:tabLst>
              <a:defRPr/>
            </a:pPr>
            <a:r>
              <a:rPr lang="tr-TR" dirty="0">
                <a:solidFill>
                  <a:srgbClr val="000000"/>
                </a:solidFill>
                <a:latin typeface="Times New Roman"/>
                <a:ea typeface="ヒラギノ明朝 Pro W3"/>
              </a:rPr>
              <a:t>13) Koruyucu güvenlik mevzuatı uyarınca, özel kalem müdürlüğünü ilgilendiren işleri yürütmek,</a:t>
            </a:r>
          </a:p>
          <a:p>
            <a:pPr indent="359410" algn="just" eaLnBrk="1" hangingPunct="1">
              <a:spcBef>
                <a:spcPts val="600"/>
              </a:spcBef>
              <a:spcAft>
                <a:spcPts val="0"/>
              </a:spcAft>
              <a:tabLst>
                <a:tab pos="359410" algn="l"/>
              </a:tabLst>
              <a:defRPr/>
            </a:pPr>
            <a:r>
              <a:rPr lang="tr-TR" dirty="0">
                <a:latin typeface="Times New Roman"/>
                <a:ea typeface="ヒラギノ明朝 Pro W3"/>
              </a:rPr>
              <a:t>14) Mevzuat veya vali tarafından verilen diğer görevleri yapmak.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 </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b="1" dirty="0">
                <a:latin typeface="Times New Roman"/>
                <a:ea typeface="ヒラギノ明朝 Pro W3"/>
              </a:rPr>
              <a:t>b) Protokol Şefliği;</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1) Protokol şube müdürlüğü bulunmayan illerde bu müdürlüğün görevlerini yapmak.</a:t>
            </a:r>
            <a:endParaRPr lang="tr-TR" dirty="0">
              <a:solidFill>
                <a:srgbClr val="000000"/>
              </a:solidFill>
              <a:latin typeface="Times New Roman"/>
              <a:ea typeface="Times New Roman"/>
            </a:endParaRPr>
          </a:p>
          <a:p>
            <a:pPr eaLnBrk="1" hangingPunct="1">
              <a:defRPr/>
            </a:pPr>
            <a:endParaRPr lang="tr-TR" sz="2000" dirty="0"/>
          </a:p>
        </p:txBody>
      </p:sp>
      <p:sp>
        <p:nvSpPr>
          <p:cNvPr id="4" name="3 Slayt Numarası Yer Tutucusu"/>
          <p:cNvSpPr>
            <a:spLocks noGrp="1"/>
          </p:cNvSpPr>
          <p:nvPr>
            <p:ph type="sldNum" sz="quarter" idx="10"/>
          </p:nvPr>
        </p:nvSpPr>
        <p:spPr/>
        <p:txBody>
          <a:bodyPr/>
          <a:lstStyle/>
          <a:p>
            <a:pPr>
              <a:defRPr/>
            </a:pPr>
            <a:fld id="{9BED5EEA-7CA7-4910-90BE-7B2DF41EF6A6}" type="slidenum">
              <a:rPr/>
              <a:pPr>
                <a:defRPr/>
              </a:pPr>
              <a:t>42</a:t>
            </a:fld>
            <a:endParaRPr dirty="0"/>
          </a:p>
        </p:txBody>
      </p:sp>
    </p:spTree>
  </p:cSld>
  <p:clrMapOvr>
    <a:masterClrMapping/>
  </p:clrMapOvr>
  <p:transition spd="slow">
    <p:circle/>
    <p:sndAc>
      <p:stSnd>
        <p:snd r:embed="rId3" name="arrow.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5288" y="620713"/>
            <a:ext cx="8569325" cy="5832475"/>
          </a:xfrm>
        </p:spPr>
        <p:txBody>
          <a:bodyPr/>
          <a:lstStyle/>
          <a:p>
            <a:pPr indent="720725" algn="just" eaLnBrk="1" hangingPunct="1">
              <a:spcBef>
                <a:spcPts val="600"/>
              </a:spcBef>
              <a:spcAft>
                <a:spcPts val="0"/>
              </a:spcAft>
              <a:tabLst>
                <a:tab pos="359410" algn="l"/>
              </a:tabLst>
              <a:defRPr/>
            </a:pPr>
            <a:r>
              <a:rPr lang="tr-TR" sz="1500" b="1" dirty="0">
                <a:solidFill>
                  <a:srgbClr val="C00000"/>
                </a:solidFill>
                <a:latin typeface="Times New Roman"/>
                <a:ea typeface="ヒラギノ明朝 Pro W3"/>
              </a:rPr>
              <a:t>Protokol şube müdürlüğünün görevleri</a:t>
            </a:r>
            <a:endParaRPr lang="tr-TR" sz="1500" dirty="0">
              <a:latin typeface="Times New Roman"/>
              <a:ea typeface="Times New Roman"/>
            </a:endParaRPr>
          </a:p>
          <a:p>
            <a:pPr algn="just" eaLnBrk="1" hangingPunct="1">
              <a:spcAft>
                <a:spcPts val="0"/>
              </a:spcAft>
              <a:tabLst>
                <a:tab pos="359410" algn="l"/>
              </a:tabLst>
              <a:defRPr/>
            </a:pPr>
            <a:r>
              <a:rPr lang="tr-TR" sz="1500" b="1" dirty="0">
                <a:latin typeface="Times New Roman"/>
                <a:ea typeface="ヒラギノ明朝 Pro W3"/>
              </a:rPr>
              <a:t>Madde 20 – </a:t>
            </a:r>
            <a:r>
              <a:rPr lang="tr-TR" sz="1500" dirty="0">
                <a:latin typeface="Times New Roman"/>
                <a:ea typeface="ヒラギノ明朝 Pro W3"/>
              </a:rPr>
              <a:t>(1) Protokol Şube Müdürlüğünün görevleri şunlardır:</a:t>
            </a:r>
            <a:endParaRPr lang="tr-TR" sz="1500" dirty="0">
              <a:latin typeface="Times New Roman"/>
              <a:ea typeface="Times New Roman"/>
            </a:endParaRPr>
          </a:p>
          <a:p>
            <a:pPr indent="359410" algn="just" eaLnBrk="1" hangingPunct="1">
              <a:spcBef>
                <a:spcPts val="600"/>
              </a:spcBef>
              <a:spcAft>
                <a:spcPts val="0"/>
              </a:spcAft>
              <a:tabLst>
                <a:tab pos="359410" algn="l"/>
              </a:tabLst>
              <a:defRPr/>
            </a:pPr>
            <a:r>
              <a:rPr lang="tr-TR" sz="1500" dirty="0">
                <a:latin typeface="Times New Roman"/>
                <a:ea typeface="ヒラギノ明朝 Pro W3"/>
              </a:rPr>
              <a:t>a) Ulusal ve resmi bayramlar ile tarihi günlerde yapılacak törenlerde; </a:t>
            </a:r>
            <a:r>
              <a:rPr lang="tr-TR" sz="1500" dirty="0">
                <a:solidFill>
                  <a:srgbClr val="C00000"/>
                </a:solidFill>
                <a:latin typeface="Times New Roman"/>
                <a:ea typeface="ヒラギノ明朝 Pro W3"/>
              </a:rPr>
              <a:t>protokol düzenini</a:t>
            </a:r>
            <a:r>
              <a:rPr lang="tr-TR" sz="1500" dirty="0">
                <a:latin typeface="Times New Roman"/>
                <a:ea typeface="ヒラギノ明朝 Pro W3"/>
              </a:rPr>
              <a:t> uygulamak, anıtlara konulacak çelenklerin hazırlanma, taşınma ve sunulması işlerini organize ederek protokol düzenine göre yapılmasını sağlamak,</a:t>
            </a:r>
            <a:endParaRPr lang="tr-TR" sz="1500" dirty="0">
              <a:latin typeface="Times New Roman"/>
              <a:ea typeface="Times New Roman"/>
            </a:endParaRPr>
          </a:p>
          <a:p>
            <a:pPr indent="359410" algn="just" eaLnBrk="1" hangingPunct="1">
              <a:spcBef>
                <a:spcPts val="600"/>
              </a:spcBef>
              <a:spcAft>
                <a:spcPts val="0"/>
              </a:spcAft>
              <a:tabLst>
                <a:tab pos="359410" algn="l"/>
              </a:tabLst>
              <a:defRPr/>
            </a:pPr>
            <a:r>
              <a:rPr lang="tr-TR" sz="1500" dirty="0">
                <a:latin typeface="Times New Roman"/>
                <a:ea typeface="ヒラギノ明朝 Pro W3"/>
              </a:rPr>
              <a:t>b) 26/6/2006 tarihli ve 2006/11187 sayılı Bakanlar Kurulu Kararıyla yürürlüğe giren </a:t>
            </a:r>
            <a:r>
              <a:rPr lang="tr-TR" sz="1500" dirty="0">
                <a:solidFill>
                  <a:srgbClr val="C00000"/>
                </a:solidFill>
                <a:latin typeface="Times New Roman"/>
                <a:ea typeface="ヒラギノ明朝 Pro W3"/>
              </a:rPr>
              <a:t>Devlet Cenaze Törenleri Yönetmeliği</a:t>
            </a:r>
            <a:r>
              <a:rPr lang="tr-TR" sz="1500" dirty="0">
                <a:latin typeface="Times New Roman"/>
                <a:ea typeface="ヒラギノ明朝 Pro W3"/>
              </a:rPr>
              <a:t>ne göre düzenlenecek ulusal, resmi ve kurumsal cenaze törenleri ile ilgili işlemleri yapmak,</a:t>
            </a:r>
            <a:endParaRPr lang="tr-TR" sz="1500" dirty="0">
              <a:latin typeface="Times New Roman"/>
              <a:ea typeface="Times New Roman"/>
            </a:endParaRPr>
          </a:p>
          <a:p>
            <a:pPr indent="359410" algn="just" eaLnBrk="1" hangingPunct="1">
              <a:spcBef>
                <a:spcPts val="600"/>
              </a:spcBef>
              <a:spcAft>
                <a:spcPts val="0"/>
              </a:spcAft>
              <a:tabLst>
                <a:tab pos="359410" algn="l"/>
              </a:tabLst>
              <a:defRPr/>
            </a:pPr>
            <a:r>
              <a:rPr lang="tr-TR" sz="1500" dirty="0">
                <a:latin typeface="Times New Roman"/>
                <a:ea typeface="ヒラギノ明朝 Pro W3"/>
              </a:rPr>
              <a:t>c) </a:t>
            </a:r>
            <a:r>
              <a:rPr lang="tr-TR" sz="1500" dirty="0">
                <a:solidFill>
                  <a:srgbClr val="C00000"/>
                </a:solidFill>
                <a:latin typeface="Times New Roman"/>
                <a:ea typeface="ヒラギノ明朝 Pro W3"/>
              </a:rPr>
              <a:t>İl kutlama ve anma komitelerinin toplantılarını organize etmek</a:t>
            </a:r>
            <a:r>
              <a:rPr lang="tr-TR" sz="1500" dirty="0">
                <a:latin typeface="Times New Roman"/>
                <a:ea typeface="ヒラギノ明朝 Pro W3"/>
              </a:rPr>
              <a:t>, kutlama ve anma törenlerinin ilgili kanun ve yönetmelikler çerçevesinde icra edilmesi için yetkili ve görevli kurum ve kuruluşlar ile gerekli işbirliği ve koordinasyonu sağlamak,</a:t>
            </a:r>
            <a:endParaRPr lang="tr-TR" sz="1500" dirty="0">
              <a:latin typeface="Times New Roman"/>
              <a:ea typeface="Times New Roman"/>
            </a:endParaRPr>
          </a:p>
          <a:p>
            <a:pPr indent="359410" algn="just" eaLnBrk="1" hangingPunct="1">
              <a:spcBef>
                <a:spcPts val="600"/>
              </a:spcBef>
              <a:spcAft>
                <a:spcPts val="0"/>
              </a:spcAft>
              <a:tabLst>
                <a:tab pos="359410" algn="l"/>
              </a:tabLst>
              <a:defRPr/>
            </a:pPr>
            <a:r>
              <a:rPr lang="tr-TR" sz="1500" dirty="0">
                <a:latin typeface="Times New Roman"/>
                <a:ea typeface="ヒラギノ明朝 Pro W3"/>
              </a:rPr>
              <a:t>ç) </a:t>
            </a:r>
            <a:r>
              <a:rPr lang="tr-TR" sz="1500" dirty="0">
                <a:solidFill>
                  <a:srgbClr val="C00000"/>
                </a:solidFill>
                <a:latin typeface="Times New Roman"/>
                <a:ea typeface="ヒラギノ明朝 Pro W3"/>
              </a:rPr>
              <a:t>Resmi ziyaretler kapsamında</a:t>
            </a:r>
            <a:r>
              <a:rPr lang="tr-TR" sz="1500" dirty="0">
                <a:latin typeface="Times New Roman"/>
                <a:ea typeface="ヒラギノ明朝 Pro W3"/>
              </a:rPr>
              <a:t>; devlet büyüklerinin yurtiçi ve yurtdışı ziyaretleri ile yabancı devlet erkânının ülkemizi ziyaretlerinde, Dışişleri Bakanlığı Protokol Genel Müdürlüğü veya Cumhurbaşkanlığı, Başbakanlık, Bakanlık veya diğer kurum ve kuruluşlarının il teşkilatı düzeyinde </a:t>
            </a:r>
            <a:r>
              <a:rPr lang="tr-TR" sz="1500" dirty="0">
                <a:solidFill>
                  <a:srgbClr val="C00000"/>
                </a:solidFill>
                <a:latin typeface="Times New Roman"/>
                <a:ea typeface="ヒラギノ明朝 Pro W3"/>
              </a:rPr>
              <a:t>hazırladıkları programlarını ilgili birimlere ulaştırmak ve gerekli koordinasyonu sağlamak</a:t>
            </a:r>
            <a:r>
              <a:rPr lang="tr-TR" sz="1500" dirty="0">
                <a:latin typeface="Times New Roman"/>
                <a:ea typeface="ヒラギノ明朝 Pro W3"/>
              </a:rPr>
              <a:t>,</a:t>
            </a:r>
            <a:endParaRPr lang="tr-TR" sz="1500" dirty="0">
              <a:latin typeface="Times New Roman"/>
              <a:ea typeface="Times New Roman"/>
            </a:endParaRPr>
          </a:p>
          <a:p>
            <a:pPr indent="359410" algn="just" eaLnBrk="1" hangingPunct="1">
              <a:spcBef>
                <a:spcPts val="600"/>
              </a:spcBef>
              <a:spcAft>
                <a:spcPts val="0"/>
              </a:spcAft>
              <a:tabLst>
                <a:tab pos="359410" algn="l"/>
              </a:tabLst>
              <a:defRPr/>
            </a:pPr>
            <a:r>
              <a:rPr lang="tr-TR" sz="1500" dirty="0">
                <a:latin typeface="Times New Roman"/>
                <a:ea typeface="ヒラギノ明朝 Pro W3"/>
              </a:rPr>
              <a:t>d) </a:t>
            </a:r>
            <a:r>
              <a:rPr lang="tr-TR" sz="1500" dirty="0">
                <a:solidFill>
                  <a:srgbClr val="C00000"/>
                </a:solidFill>
                <a:latin typeface="Times New Roman"/>
                <a:ea typeface="ヒラギノ明朝 Pro W3"/>
              </a:rPr>
              <a:t>İl</a:t>
            </a:r>
            <a:r>
              <a:rPr lang="tr-TR" sz="1500" dirty="0">
                <a:latin typeface="Times New Roman"/>
                <a:ea typeface="ヒラギノ明朝 Pro W3"/>
              </a:rPr>
              <a:t> </a:t>
            </a:r>
            <a:r>
              <a:rPr lang="tr-TR" sz="1500" dirty="0">
                <a:solidFill>
                  <a:srgbClr val="C00000"/>
                </a:solidFill>
                <a:latin typeface="Times New Roman"/>
                <a:ea typeface="ヒラギノ明朝 Pro W3"/>
              </a:rPr>
              <a:t>protokol listesinin güncel olarak tutulmasını ve valilik internet sitesinde yayınlanmasını sağlamak,</a:t>
            </a:r>
            <a:endParaRPr lang="tr-TR" sz="1500" dirty="0">
              <a:latin typeface="Times New Roman"/>
              <a:ea typeface="Times New Roman"/>
            </a:endParaRPr>
          </a:p>
          <a:p>
            <a:pPr indent="359410" algn="just" eaLnBrk="1" hangingPunct="1">
              <a:spcBef>
                <a:spcPts val="600"/>
              </a:spcBef>
              <a:spcAft>
                <a:spcPts val="0"/>
              </a:spcAft>
              <a:tabLst>
                <a:tab pos="359410" algn="l"/>
              </a:tabLst>
              <a:defRPr/>
            </a:pPr>
            <a:r>
              <a:rPr lang="tr-TR" sz="1500" dirty="0">
                <a:latin typeface="Times New Roman"/>
                <a:ea typeface="ヒラギノ明朝 Pro W3"/>
              </a:rPr>
              <a:t>e) Kamu ve toplum yaşamında uygulanan protokol kuralları olarak: </a:t>
            </a:r>
            <a:r>
              <a:rPr lang="tr-TR" sz="1500" dirty="0">
                <a:solidFill>
                  <a:srgbClr val="C00000"/>
                </a:solidFill>
                <a:latin typeface="Times New Roman"/>
                <a:ea typeface="ヒラギノ明朝 Pro W3"/>
              </a:rPr>
              <a:t>Bayrak ve taşıt protokolü</a:t>
            </a:r>
            <a:r>
              <a:rPr lang="tr-TR" sz="1500" dirty="0">
                <a:latin typeface="Times New Roman"/>
                <a:ea typeface="ヒラギノ明朝 Pro W3"/>
              </a:rPr>
              <a:t>; toplantı, brifing ve tören protokolü; görev devir-teslim ve imza törenleri; kurumsal törenler ve etkinlikler, temel atma, açılış, anma, kutlama, festival, şenlik ve benzerleri; oturma düzenleri ve konuşma sıraları; davet, karşılama, ağırlama, uğurlama ile resepsiyon, kokteyl ve resmî yemekler; protokol yazıları; dini bayramlarda bayramlaşma ve benzeri </a:t>
            </a:r>
            <a:r>
              <a:rPr lang="tr-TR" sz="1500" dirty="0">
                <a:solidFill>
                  <a:srgbClr val="C00000"/>
                </a:solidFill>
                <a:latin typeface="Times New Roman"/>
                <a:ea typeface="ヒラギノ明朝 Pro W3"/>
              </a:rPr>
              <a:t>temsil ile ilgili valiliğin protokol işlerini düzenlemek </a:t>
            </a:r>
            <a:r>
              <a:rPr lang="tr-TR" sz="1500" dirty="0">
                <a:latin typeface="Times New Roman"/>
                <a:ea typeface="ヒラギノ明朝 Pro W3"/>
              </a:rPr>
              <a:t>ve ilgili kuruluşlarla işbirliği halinde yürütmek,</a:t>
            </a:r>
            <a:endParaRPr lang="tr-TR" sz="1500" dirty="0">
              <a:latin typeface="Times New Roman"/>
              <a:ea typeface="Times New Roman"/>
            </a:endParaRPr>
          </a:p>
          <a:p>
            <a:pPr indent="359410" algn="just" eaLnBrk="1" hangingPunct="1">
              <a:spcBef>
                <a:spcPts val="600"/>
              </a:spcBef>
              <a:spcAft>
                <a:spcPts val="0"/>
              </a:spcAft>
              <a:tabLst>
                <a:tab pos="359410" algn="l"/>
              </a:tabLst>
              <a:defRPr/>
            </a:pPr>
            <a:r>
              <a:rPr lang="tr-TR" sz="1500" dirty="0">
                <a:latin typeface="Times New Roman"/>
                <a:ea typeface="ヒラギノ明朝 Pro W3"/>
              </a:rPr>
              <a:t>f) Mevzuat veya vali tarafından verilen diğer görevleri yapmak.</a:t>
            </a:r>
            <a:endParaRPr lang="tr-TR" sz="1500"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9D4A7C1A-A1BD-492F-9A84-00701E1D02D9}" type="slidenum">
              <a:rPr/>
              <a:pPr>
                <a:defRPr/>
              </a:pPr>
              <a:t>43</a:t>
            </a:fld>
            <a:endParaRPr dirty="0"/>
          </a:p>
        </p:txBody>
      </p:sp>
    </p:spTree>
  </p:cSld>
  <p:clrMapOvr>
    <a:masterClrMapping/>
  </p:clrMapOvr>
  <p:transition spd="slow">
    <p:circle/>
    <p:sndAc>
      <p:stSnd>
        <p:snd r:embed="rId3" name="arrow.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0" y="0"/>
            <a:ext cx="9144000" cy="6858000"/>
          </a:xfrm>
          <a:prstGeom prst="rect">
            <a:avLst/>
          </a:prstGeom>
          <a:gradFill>
            <a:gsLst>
              <a:gs pos="0">
                <a:schemeClr val="bg1"/>
              </a:gs>
              <a:gs pos="100000">
                <a:srgbClr val="66CCFF"/>
              </a:gs>
            </a:gsLst>
            <a:path path="rect">
              <a:fillToRect r="100000" b="100000"/>
            </a:path>
          </a:gradFill>
          <a:ln w="9525">
            <a:noFill/>
            <a:miter lim="800000"/>
            <a:headEnd/>
            <a:tailEnd/>
          </a:ln>
          <a:effectLst/>
        </p:spPr>
        <p:txBody>
          <a:bodyPr/>
          <a:lstStyle/>
          <a:p>
            <a:pPr indent="354013">
              <a:lnSpc>
                <a:spcPct val="80000"/>
              </a:lnSpc>
              <a:spcBef>
                <a:spcPct val="20000"/>
              </a:spcBef>
              <a:defRPr/>
            </a:pPr>
            <a:endParaRPr lang="tr-TR" sz="2000" b="1" kern="0" dirty="0">
              <a:latin typeface="Times New Roman" pitchFamily="18" charset="0"/>
              <a:cs typeface="Times New Roman" pitchFamily="18" charset="0"/>
            </a:endParaRPr>
          </a:p>
        </p:txBody>
      </p:sp>
      <p:sp>
        <p:nvSpPr>
          <p:cNvPr id="2" name="1 İçerik Yer Tutucusu"/>
          <p:cNvSpPr>
            <a:spLocks noGrp="1"/>
          </p:cNvSpPr>
          <p:nvPr>
            <p:ph idx="1"/>
          </p:nvPr>
        </p:nvSpPr>
        <p:spPr>
          <a:xfrm>
            <a:off x="287337" y="165088"/>
            <a:ext cx="8749159" cy="6692912"/>
          </a:xfrm>
        </p:spPr>
        <p:txBody>
          <a:bodyPr/>
          <a:lstStyle/>
          <a:p>
            <a:pPr algn="just" eaLnBrk="1" hangingPunct="1">
              <a:spcBef>
                <a:spcPts val="200"/>
              </a:spcBef>
              <a:spcAft>
                <a:spcPts val="0"/>
              </a:spcAft>
              <a:tabLst>
                <a:tab pos="359410" algn="l"/>
              </a:tabLst>
              <a:defRPr/>
            </a:pPr>
            <a:r>
              <a:rPr lang="tr-TR" sz="1400" b="1" dirty="0">
                <a:solidFill>
                  <a:srgbClr val="C00000"/>
                </a:solidFill>
                <a:latin typeface="Times New Roman"/>
                <a:ea typeface="ヒラギノ明朝 Pro W3"/>
              </a:rPr>
              <a:t>Hukuk işleri şube müdürlüğünün görevleri</a:t>
            </a:r>
            <a:r>
              <a:rPr lang="tr-TR" sz="1400" dirty="0">
                <a:latin typeface="Times New Roman"/>
                <a:ea typeface="ヒラギノ明朝 Pro W3"/>
              </a:rPr>
              <a:t> </a:t>
            </a:r>
          </a:p>
          <a:p>
            <a:pPr algn="just" eaLnBrk="1" hangingPunct="1">
              <a:spcBef>
                <a:spcPts val="200"/>
              </a:spcBef>
              <a:spcAft>
                <a:spcPts val="0"/>
              </a:spcAft>
              <a:tabLst>
                <a:tab pos="359410" algn="l"/>
              </a:tabLst>
              <a:defRPr/>
            </a:pPr>
            <a:r>
              <a:rPr lang="tr-TR" sz="1400" b="1" dirty="0">
                <a:latin typeface="Times New Roman"/>
                <a:ea typeface="ヒラギノ明朝 Pro W3"/>
              </a:rPr>
              <a:t>Madde 21 –</a:t>
            </a:r>
            <a:r>
              <a:rPr lang="tr-TR" sz="1400" dirty="0">
                <a:latin typeface="Times New Roman"/>
                <a:ea typeface="ヒラギノ明朝 Pro W3"/>
              </a:rPr>
              <a:t> (1) Hukuk İşleri Şube Müdürlüğünün görevleri şunlardır:</a:t>
            </a:r>
            <a:endParaRPr lang="tr-TR" sz="1400" dirty="0">
              <a:latin typeface="Times New Roman"/>
              <a:ea typeface="Times New Roman"/>
            </a:endParaRPr>
          </a:p>
          <a:p>
            <a:pPr indent="359410" algn="just" eaLnBrk="1" hangingPunct="1">
              <a:spcBef>
                <a:spcPts val="200"/>
              </a:spcBef>
              <a:spcAft>
                <a:spcPts val="0"/>
              </a:spcAft>
              <a:tabLst>
                <a:tab pos="359410" algn="l"/>
              </a:tabLst>
              <a:defRPr/>
            </a:pPr>
            <a:r>
              <a:rPr lang="tr-TR" sz="1400" b="1" dirty="0">
                <a:latin typeface="Times New Roman"/>
                <a:ea typeface="ヒラギノ明朝 Pro W3"/>
              </a:rPr>
              <a:t>a) Hukuk İşleri Şefliği;</a:t>
            </a:r>
            <a:endParaRPr lang="tr-TR" sz="1400" dirty="0">
              <a:latin typeface="Times New Roman"/>
              <a:ea typeface="Times New Roman"/>
            </a:endParaRPr>
          </a:p>
          <a:p>
            <a:pPr indent="359410" algn="just" eaLnBrk="1" hangingPunct="1">
              <a:spcBef>
                <a:spcPts val="200"/>
              </a:spcBef>
              <a:spcAft>
                <a:spcPts val="0"/>
              </a:spcAft>
              <a:tabLst>
                <a:tab pos="359410" algn="l"/>
              </a:tabLst>
              <a:defRPr/>
            </a:pPr>
            <a:r>
              <a:rPr lang="tr-TR" sz="1400" dirty="0">
                <a:latin typeface="Times New Roman"/>
                <a:ea typeface="ヒラギノ明朝 Pro W3"/>
              </a:rPr>
              <a:t>1) 1961 tarihli Yabancı Resmi Belgelerin Tasdiki Mecburiyetinin Kaldırılmasına İlişkin Lahey Sözleşmesinin 6 </a:t>
            </a:r>
            <a:r>
              <a:rPr lang="tr-TR" sz="1400" dirty="0" err="1">
                <a:latin typeface="Times New Roman"/>
                <a:ea typeface="ヒラギノ明朝 Pro W3"/>
              </a:rPr>
              <a:t>ncı</a:t>
            </a:r>
            <a:r>
              <a:rPr lang="tr-TR" sz="1400" dirty="0">
                <a:latin typeface="Times New Roman"/>
                <a:ea typeface="ヒラギノ明朝 Pro W3"/>
              </a:rPr>
              <a:t> maddesi gereğince; bir belgenin gerçekliğinin tasdik edilerek başka bir ülkede yasal olarak kullanılmasını sağlayan, </a:t>
            </a:r>
            <a:r>
              <a:rPr lang="tr-TR" sz="1400" dirty="0" err="1">
                <a:solidFill>
                  <a:srgbClr val="C00000"/>
                </a:solidFill>
                <a:latin typeface="Times New Roman"/>
                <a:ea typeface="ヒラギノ明朝 Pro W3"/>
              </a:rPr>
              <a:t>apostil</a:t>
            </a:r>
            <a:r>
              <a:rPr lang="tr-TR" sz="1400" dirty="0">
                <a:latin typeface="Times New Roman"/>
                <a:ea typeface="ヒラギノ明朝 Pro W3"/>
              </a:rPr>
              <a:t> </a:t>
            </a:r>
            <a:r>
              <a:rPr lang="tr-TR" sz="1400" dirty="0">
                <a:solidFill>
                  <a:srgbClr val="C00000"/>
                </a:solidFill>
                <a:latin typeface="Times New Roman"/>
                <a:ea typeface="ヒラギノ明朝 Pro W3"/>
              </a:rPr>
              <a:t>tasdik şerhi</a:t>
            </a:r>
            <a:r>
              <a:rPr lang="tr-TR" sz="1400" dirty="0">
                <a:latin typeface="Times New Roman"/>
                <a:ea typeface="ヒラギノ明朝 Pro W3"/>
              </a:rPr>
              <a:t> verilmesi ile ilgili iş ve işlemleri yürütmek,</a:t>
            </a:r>
            <a:endParaRPr lang="tr-TR" sz="1400" dirty="0">
              <a:latin typeface="Times New Roman"/>
              <a:ea typeface="Times New Roman"/>
            </a:endParaRPr>
          </a:p>
          <a:p>
            <a:pPr indent="359410" algn="just" eaLnBrk="1" hangingPunct="1">
              <a:spcBef>
                <a:spcPts val="200"/>
              </a:spcBef>
              <a:spcAft>
                <a:spcPts val="0"/>
              </a:spcAft>
              <a:tabLst>
                <a:tab pos="359410" algn="l"/>
              </a:tabLst>
              <a:defRPr/>
            </a:pPr>
            <a:r>
              <a:rPr lang="tr-TR" sz="1400" dirty="0">
                <a:latin typeface="Times New Roman"/>
                <a:ea typeface="ヒラギノ明朝 Pro W3"/>
              </a:rPr>
              <a:t>2) Lahey Sözleşmesine taraf olmayan ülkelerde kullanılacak </a:t>
            </a:r>
            <a:r>
              <a:rPr lang="tr-TR" sz="1400" dirty="0">
                <a:solidFill>
                  <a:srgbClr val="C00000"/>
                </a:solidFill>
                <a:latin typeface="Times New Roman"/>
                <a:ea typeface="ヒラギノ明朝 Pro W3"/>
              </a:rPr>
              <a:t>evrakın tasdik işlemleri</a:t>
            </a:r>
            <a:r>
              <a:rPr lang="tr-TR" sz="1400" dirty="0">
                <a:latin typeface="Times New Roman"/>
                <a:ea typeface="ヒラギノ明朝 Pro W3"/>
              </a:rPr>
              <a:t> ile ildeki yabancı ülke temsilciliklerince düzenlenmiş veya onaylanmış belgelerin tasdik işlemleri ile ilgili iş ve işlemleri ilgili yürütmek,</a:t>
            </a:r>
            <a:endParaRPr lang="tr-TR" sz="1400" dirty="0">
              <a:latin typeface="Times New Roman"/>
              <a:ea typeface="Times New Roman"/>
            </a:endParaRPr>
          </a:p>
          <a:p>
            <a:pPr indent="359410" algn="just" eaLnBrk="1" hangingPunct="1">
              <a:spcBef>
                <a:spcPts val="200"/>
              </a:spcBef>
              <a:spcAft>
                <a:spcPts val="0"/>
              </a:spcAft>
              <a:tabLst>
                <a:tab pos="359410" algn="l"/>
              </a:tabLst>
              <a:defRPr/>
            </a:pPr>
            <a:r>
              <a:rPr lang="tr-TR" sz="1400" dirty="0">
                <a:latin typeface="Times New Roman"/>
                <a:ea typeface="ヒラギノ明朝 Pro W3"/>
              </a:rPr>
              <a:t>3) Valiliğe sorulan hukuki konular ile hukuki, mali, cezai sonuç doğuracak işlemler hakkında </a:t>
            </a:r>
            <a:r>
              <a:rPr lang="tr-TR" sz="1400" dirty="0">
                <a:solidFill>
                  <a:srgbClr val="C00000"/>
                </a:solidFill>
                <a:latin typeface="Times New Roman"/>
                <a:ea typeface="ヒラギノ明朝 Pro W3"/>
              </a:rPr>
              <a:t>görüş bildirmek, hukuki danışmanlık hizmeti yapmak</a:t>
            </a:r>
            <a:r>
              <a:rPr lang="tr-TR" sz="1400" dirty="0">
                <a:latin typeface="Times New Roman"/>
                <a:ea typeface="ヒラギノ明朝 Pro W3"/>
              </a:rPr>
              <a:t>,</a:t>
            </a:r>
            <a:endParaRPr lang="tr-TR" sz="1400" dirty="0">
              <a:latin typeface="Times New Roman"/>
              <a:ea typeface="Times New Roman"/>
            </a:endParaRPr>
          </a:p>
          <a:p>
            <a:pPr indent="359410" algn="just" eaLnBrk="1" hangingPunct="1">
              <a:spcBef>
                <a:spcPts val="200"/>
              </a:spcBef>
              <a:spcAft>
                <a:spcPts val="0"/>
              </a:spcAft>
              <a:tabLst>
                <a:tab pos="359410" algn="l"/>
              </a:tabLst>
              <a:defRPr/>
            </a:pPr>
            <a:r>
              <a:rPr lang="tr-TR" sz="1400" dirty="0">
                <a:latin typeface="Times New Roman"/>
                <a:ea typeface="ヒラギノ明朝 Pro W3"/>
              </a:rPr>
              <a:t>4) Valiliğin </a:t>
            </a:r>
            <a:r>
              <a:rPr lang="tr-TR" sz="1400" dirty="0">
                <a:solidFill>
                  <a:srgbClr val="C00000"/>
                </a:solidFill>
                <a:latin typeface="Times New Roman"/>
                <a:ea typeface="ヒラギノ明朝 Pro W3"/>
              </a:rPr>
              <a:t>menfaatlerini koruyucu</a:t>
            </a:r>
            <a:r>
              <a:rPr lang="tr-TR" sz="1400" dirty="0">
                <a:latin typeface="Times New Roman"/>
                <a:ea typeface="ヒラギノ明朝 Pro W3"/>
              </a:rPr>
              <a:t>, </a:t>
            </a:r>
            <a:r>
              <a:rPr lang="tr-TR" sz="1400" dirty="0">
                <a:solidFill>
                  <a:srgbClr val="C00000"/>
                </a:solidFill>
                <a:latin typeface="Times New Roman"/>
                <a:ea typeface="ヒラギノ明朝 Pro W3"/>
              </a:rPr>
              <a:t>anlaşmazlıkları önleyici hukuki tedbirleri zamanında almak</a:t>
            </a:r>
            <a:r>
              <a:rPr lang="tr-TR" sz="1400" dirty="0">
                <a:latin typeface="Times New Roman"/>
                <a:ea typeface="ヒラギノ明朝 Pro W3"/>
              </a:rPr>
              <a:t>, anlaşma ve sözleşmelerin bu esaslara uygun olarak yapılmasına yardımcı olmak,</a:t>
            </a:r>
            <a:endParaRPr lang="tr-TR" sz="1400" dirty="0">
              <a:latin typeface="Times New Roman"/>
              <a:ea typeface="Times New Roman"/>
            </a:endParaRPr>
          </a:p>
          <a:p>
            <a:pPr indent="359410" algn="just" eaLnBrk="1" hangingPunct="1">
              <a:spcBef>
                <a:spcPts val="200"/>
              </a:spcBef>
              <a:spcAft>
                <a:spcPts val="0"/>
              </a:spcAft>
              <a:tabLst>
                <a:tab pos="359410" algn="l"/>
              </a:tabLst>
              <a:defRPr/>
            </a:pPr>
            <a:r>
              <a:rPr lang="tr-TR" sz="1400" dirty="0">
                <a:latin typeface="Times New Roman"/>
                <a:ea typeface="ヒラギノ明朝 Pro W3"/>
              </a:rPr>
              <a:t>5) Valiliğin amaçlarını gerçekleştirmek, mevzuata ve plan ve programa uygun çalışmasını temin etmek amacıyla gerekli </a:t>
            </a:r>
            <a:r>
              <a:rPr lang="tr-TR" sz="1400" dirty="0">
                <a:solidFill>
                  <a:srgbClr val="C00000"/>
                </a:solidFill>
                <a:latin typeface="Times New Roman"/>
                <a:ea typeface="ヒラギノ明朝 Pro W3"/>
              </a:rPr>
              <a:t>hukuki teklifleri hazırlamak</a:t>
            </a:r>
            <a:r>
              <a:rPr lang="tr-TR" sz="1400" dirty="0">
                <a:latin typeface="Times New Roman"/>
                <a:ea typeface="ヒラギノ明朝 Pro W3"/>
              </a:rPr>
              <a:t> ve Valiye sunmak,</a:t>
            </a:r>
            <a:endParaRPr lang="tr-TR" sz="1400" dirty="0">
              <a:latin typeface="Times New Roman"/>
              <a:ea typeface="Times New Roman"/>
            </a:endParaRPr>
          </a:p>
          <a:p>
            <a:pPr indent="359410" algn="just" eaLnBrk="1" hangingPunct="1">
              <a:spcBef>
                <a:spcPts val="200"/>
              </a:spcBef>
              <a:spcAft>
                <a:spcPts val="0"/>
              </a:spcAft>
              <a:tabLst>
                <a:tab pos="359410" algn="l"/>
              </a:tabLst>
              <a:defRPr/>
            </a:pPr>
            <a:r>
              <a:rPr lang="tr-TR" sz="1400" dirty="0">
                <a:latin typeface="Times New Roman"/>
                <a:ea typeface="ヒラギノ明朝 Pro W3"/>
              </a:rPr>
              <a:t>6) Mevzuatın uygulanmasına ilişkin bilgileri toplamak, değerlendirmek ve söz konusu </a:t>
            </a:r>
            <a:r>
              <a:rPr lang="tr-TR" sz="1400" dirty="0">
                <a:solidFill>
                  <a:srgbClr val="C00000"/>
                </a:solidFill>
                <a:latin typeface="Times New Roman"/>
                <a:ea typeface="ヒラギノ明朝 Pro W3"/>
              </a:rPr>
              <a:t>mevzuatın geliştirilmesine yönelik çalışmalar</a:t>
            </a:r>
            <a:r>
              <a:rPr lang="tr-TR" sz="1400" dirty="0">
                <a:latin typeface="Times New Roman"/>
                <a:ea typeface="ヒラギノ明朝 Pro W3"/>
              </a:rPr>
              <a:t>ı yürütmek,</a:t>
            </a:r>
            <a:endParaRPr lang="tr-TR" sz="1400" dirty="0">
              <a:latin typeface="Times New Roman"/>
              <a:ea typeface="Times New Roman"/>
            </a:endParaRPr>
          </a:p>
          <a:p>
            <a:pPr indent="359410" algn="just" eaLnBrk="1" hangingPunct="1">
              <a:spcBef>
                <a:spcPts val="200"/>
              </a:spcBef>
              <a:spcAft>
                <a:spcPts val="0"/>
              </a:spcAft>
              <a:tabLst>
                <a:tab pos="359410" algn="l"/>
              </a:tabLst>
              <a:defRPr/>
            </a:pPr>
            <a:r>
              <a:rPr lang="tr-TR" sz="1400" dirty="0">
                <a:latin typeface="Times New Roman"/>
                <a:ea typeface="ヒラギノ明朝 Pro W3"/>
              </a:rPr>
              <a:t>7) Valilik ve diğer md.</a:t>
            </a:r>
            <a:r>
              <a:rPr lang="tr-TR" sz="1400" dirty="0" err="1">
                <a:latin typeface="Times New Roman"/>
                <a:ea typeface="ヒラギノ明朝 Pro W3"/>
              </a:rPr>
              <a:t>lerin</a:t>
            </a:r>
            <a:r>
              <a:rPr lang="tr-TR" sz="1400" dirty="0">
                <a:latin typeface="Times New Roman"/>
                <a:ea typeface="ヒラギノ明朝 Pro W3"/>
              </a:rPr>
              <a:t> hazırlamış oldukları </a:t>
            </a:r>
            <a:r>
              <a:rPr lang="tr-TR" sz="1400" dirty="0">
                <a:solidFill>
                  <a:srgbClr val="C00000"/>
                </a:solidFill>
                <a:latin typeface="Times New Roman"/>
                <a:ea typeface="ヒラギノ明朝 Pro W3"/>
              </a:rPr>
              <a:t>yönerge ve diğer düzenleyici işlemler ile ilgili görüş bildirmek,</a:t>
            </a:r>
            <a:endParaRPr lang="tr-TR" sz="1400" dirty="0">
              <a:latin typeface="Times New Roman"/>
              <a:ea typeface="Times New Roman"/>
            </a:endParaRPr>
          </a:p>
          <a:p>
            <a:pPr indent="359410" algn="just" eaLnBrk="1" hangingPunct="1">
              <a:spcBef>
                <a:spcPts val="200"/>
              </a:spcBef>
              <a:spcAft>
                <a:spcPts val="0"/>
              </a:spcAft>
              <a:tabLst>
                <a:tab pos="359410" algn="l"/>
              </a:tabLst>
              <a:defRPr/>
            </a:pPr>
            <a:r>
              <a:rPr lang="tr-TR" sz="1400" dirty="0">
                <a:latin typeface="Times New Roman"/>
                <a:ea typeface="ヒラギノ明朝 Pro W3"/>
              </a:rPr>
              <a:t>8) Mevzuatın valilik hukuk işleri şube müdürlüğünce yapılmasını gerekli gördüğü inceleme, denetleme hizmetlerine ilişkin sekretarya işlerini yapmak ve işlemlerini yürütmek,</a:t>
            </a:r>
            <a:endParaRPr lang="tr-TR" sz="1400" dirty="0">
              <a:latin typeface="Times New Roman"/>
              <a:ea typeface="Times New Roman"/>
            </a:endParaRPr>
          </a:p>
          <a:p>
            <a:pPr indent="359410" algn="just" eaLnBrk="1" hangingPunct="1">
              <a:spcBef>
                <a:spcPts val="200"/>
              </a:spcBef>
              <a:spcAft>
                <a:spcPts val="0"/>
              </a:spcAft>
              <a:tabLst>
                <a:tab pos="359410" algn="l"/>
              </a:tabLst>
              <a:defRPr/>
            </a:pPr>
            <a:r>
              <a:rPr lang="tr-TR" sz="1400" dirty="0">
                <a:latin typeface="Times New Roman"/>
                <a:ea typeface="ヒラギノ明朝 Pro W3"/>
              </a:rPr>
              <a:t>9) Valiliğin, Dernekler İl Müdürlüğünün görev alanına girmeyen, </a:t>
            </a:r>
            <a:r>
              <a:rPr lang="tr-TR" sz="1400" dirty="0">
                <a:solidFill>
                  <a:srgbClr val="C00000"/>
                </a:solidFill>
                <a:latin typeface="Times New Roman"/>
                <a:ea typeface="ヒラギノ明朝 Pro W3"/>
              </a:rPr>
              <a:t>sivil toplum kuruluşları</a:t>
            </a:r>
            <a:r>
              <a:rPr lang="tr-TR" sz="1400" dirty="0">
                <a:latin typeface="Times New Roman"/>
                <a:ea typeface="ヒラギノ明朝 Pro W3"/>
              </a:rPr>
              <a:t> ile kamu tüzel kişiliğine sahip </a:t>
            </a:r>
            <a:r>
              <a:rPr lang="tr-TR" sz="1400" dirty="0">
                <a:solidFill>
                  <a:srgbClr val="C00000"/>
                </a:solidFill>
                <a:latin typeface="Times New Roman"/>
                <a:ea typeface="ヒラギノ明朝 Pro W3"/>
              </a:rPr>
              <a:t>meslek kuruluşları üzerindeki gözetim ve denetim yetkileri ile ilgili iş ve işlemleri yürütmek,</a:t>
            </a:r>
            <a:endParaRPr lang="tr-TR" sz="1400" dirty="0">
              <a:latin typeface="Times New Roman"/>
              <a:ea typeface="Times New Roman"/>
            </a:endParaRPr>
          </a:p>
          <a:p>
            <a:pPr indent="359410" algn="just" eaLnBrk="1" hangingPunct="1">
              <a:spcBef>
                <a:spcPts val="200"/>
              </a:spcBef>
              <a:spcAft>
                <a:spcPts val="0"/>
              </a:spcAft>
              <a:tabLst>
                <a:tab pos="359410" algn="l"/>
              </a:tabLst>
              <a:defRPr/>
            </a:pPr>
            <a:r>
              <a:rPr lang="tr-TR" sz="1400" dirty="0">
                <a:latin typeface="Times New Roman"/>
                <a:ea typeface="ヒラギノ明朝 Pro W3"/>
              </a:rPr>
              <a:t>10) </a:t>
            </a:r>
            <a:r>
              <a:rPr lang="tr-TR" sz="1400" dirty="0">
                <a:solidFill>
                  <a:srgbClr val="C00000"/>
                </a:solidFill>
                <a:latin typeface="Times New Roman"/>
                <a:ea typeface="ヒラギノ明朝 Pro W3"/>
              </a:rPr>
              <a:t>5233 sayılı Terör ve Terörle Mücadeleden Doğan Zararların Karşılanması Hakkında Kanunun uygulanmasında valiliği ilgilendiren iş ve işlemleri yürütmek,</a:t>
            </a:r>
            <a:endParaRPr lang="tr-TR" sz="1400" dirty="0">
              <a:latin typeface="Times New Roman"/>
              <a:ea typeface="Times New Roman"/>
            </a:endParaRPr>
          </a:p>
          <a:p>
            <a:pPr indent="359410" algn="just" eaLnBrk="1" hangingPunct="1">
              <a:spcBef>
                <a:spcPts val="200"/>
              </a:spcBef>
              <a:spcAft>
                <a:spcPts val="0"/>
              </a:spcAft>
              <a:tabLst>
                <a:tab pos="359410" algn="l"/>
              </a:tabLst>
              <a:defRPr/>
            </a:pPr>
            <a:r>
              <a:rPr lang="tr-TR" sz="1400" dirty="0">
                <a:latin typeface="Times New Roman"/>
                <a:ea typeface="ヒラギノ明朝 Pro W3"/>
              </a:rPr>
              <a:t>11) 23/11/2003 tarihli ve 25298 sayılı </a:t>
            </a:r>
            <a:r>
              <a:rPr lang="tr-TR" sz="1400" dirty="0">
                <a:solidFill>
                  <a:srgbClr val="C00000"/>
                </a:solidFill>
                <a:latin typeface="Times New Roman"/>
                <a:ea typeface="ヒラギノ明朝 Pro W3"/>
              </a:rPr>
              <a:t>İl ve İlçe İnsan Hakları Kurullarının Kuruluş, Görev ve Çalışma Esasları Hakkında Yönetmelik hükümleri gereği Kurulun sekretarya hizmetlerini yürütmek,</a:t>
            </a:r>
            <a:endParaRPr lang="tr-TR" sz="1400" dirty="0">
              <a:latin typeface="Times New Roman"/>
              <a:ea typeface="Times New Roman"/>
            </a:endParaRPr>
          </a:p>
          <a:p>
            <a:pPr indent="359410" algn="just" eaLnBrk="1" hangingPunct="1">
              <a:spcBef>
                <a:spcPts val="200"/>
              </a:spcBef>
              <a:spcAft>
                <a:spcPts val="0"/>
              </a:spcAft>
              <a:tabLst>
                <a:tab pos="359410" algn="l"/>
              </a:tabLst>
              <a:defRPr/>
            </a:pPr>
            <a:r>
              <a:rPr lang="tr-TR" sz="1400" dirty="0">
                <a:latin typeface="Times New Roman"/>
                <a:ea typeface="ヒラギノ明朝 Pro W3"/>
              </a:rPr>
              <a:t>12) </a:t>
            </a:r>
            <a:r>
              <a:rPr lang="tr-TR" sz="1400" dirty="0">
                <a:solidFill>
                  <a:srgbClr val="C00000"/>
                </a:solidFill>
                <a:latin typeface="Times New Roman"/>
                <a:ea typeface="ヒラギノ明朝 Pro W3"/>
              </a:rPr>
              <a:t>Lozan Antlaşması hükümleri çerçevesinde, azınlıklara ait dini, </a:t>
            </a:r>
            <a:r>
              <a:rPr lang="tr-TR" sz="1400" dirty="0" err="1">
                <a:solidFill>
                  <a:srgbClr val="C00000"/>
                </a:solidFill>
                <a:latin typeface="Times New Roman"/>
                <a:ea typeface="ヒラギノ明朝 Pro W3"/>
              </a:rPr>
              <a:t>hayri</a:t>
            </a:r>
            <a:r>
              <a:rPr lang="tr-TR" sz="1400" dirty="0">
                <a:solidFill>
                  <a:srgbClr val="C00000"/>
                </a:solidFill>
                <a:latin typeface="Times New Roman"/>
                <a:ea typeface="ヒラギノ明朝 Pro W3"/>
              </a:rPr>
              <a:t>, sıhhi, sosyal, eğitsel ve kültürel müesseseler ile bunların kamu kurum ve kuruluşlarıyla ilgili iş ve işlemlerini yürütmek,</a:t>
            </a:r>
          </a:p>
          <a:p>
            <a:pPr>
              <a:spcBef>
                <a:spcPts val="200"/>
              </a:spcBef>
              <a:spcAft>
                <a:spcPts val="0"/>
              </a:spcAft>
            </a:pPr>
            <a:r>
              <a:rPr lang="tr-TR" sz="1400" b="1" dirty="0"/>
              <a:t>(Ek: 20.12.2013)</a:t>
            </a:r>
            <a:r>
              <a:rPr lang="tr-TR" sz="1400" dirty="0"/>
              <a:t> 13) 2911 sayılı Toplantı ve Gösteri Yürüyüşleri Kanunu ile 2559 sayılı Polis Vazife ve Salahiyet Kanununun Ek 1 inci maddesinde yer alan bildirimleri kabul etmek,</a:t>
            </a:r>
          </a:p>
        </p:txBody>
      </p:sp>
      <p:sp>
        <p:nvSpPr>
          <p:cNvPr id="5" name="4 Slayt Numarası Yer Tutucusu"/>
          <p:cNvSpPr>
            <a:spLocks noGrp="1"/>
          </p:cNvSpPr>
          <p:nvPr>
            <p:ph type="sldNum" sz="quarter" idx="10"/>
          </p:nvPr>
        </p:nvSpPr>
        <p:spPr/>
        <p:txBody>
          <a:bodyPr/>
          <a:lstStyle/>
          <a:p>
            <a:pPr>
              <a:defRPr/>
            </a:pPr>
            <a:fld id="{D3665723-9570-42DB-8A32-B95B976291D8}" type="slidenum">
              <a:rPr/>
              <a:pPr>
                <a:defRPr/>
              </a:pPr>
              <a:t>44</a:t>
            </a:fld>
            <a:endParaRPr dirty="0"/>
          </a:p>
        </p:txBody>
      </p:sp>
    </p:spTree>
  </p:cSld>
  <p:clrMapOvr>
    <a:masterClrMapping/>
  </p:clrMapOvr>
  <p:transition spd="slow">
    <p:circle/>
    <p:sndAc>
      <p:stSnd>
        <p:snd r:embed="rId3" name="arrow.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İçerik Yer Tutucusu"/>
          <p:cNvSpPr>
            <a:spLocks noGrp="1"/>
          </p:cNvSpPr>
          <p:nvPr>
            <p:ph idx="1"/>
          </p:nvPr>
        </p:nvSpPr>
        <p:spPr>
          <a:xfrm>
            <a:off x="611188" y="904878"/>
            <a:ext cx="8208962" cy="5667394"/>
          </a:xfrm>
        </p:spPr>
        <p:txBody>
          <a:bodyPr/>
          <a:lstStyle/>
          <a:p>
            <a:pPr indent="358775" algn="just" eaLnBrk="1" hangingPunct="1">
              <a:spcBef>
                <a:spcPts val="600"/>
              </a:spcBef>
              <a:tabLst>
                <a:tab pos="358775" algn="l"/>
              </a:tabLst>
            </a:pPr>
            <a:r>
              <a:rPr lang="tr-TR" b="1" dirty="0">
                <a:ea typeface="ヒラギノ明朝 Pro W3"/>
              </a:rPr>
              <a:t>b) Dava İşleri Şefliği;</a:t>
            </a:r>
            <a:endParaRPr lang="tr-TR" dirty="0">
              <a:ea typeface="ヒラギノ明朝 Pro W3"/>
            </a:endParaRPr>
          </a:p>
          <a:p>
            <a:pPr indent="358775" algn="just" eaLnBrk="1" hangingPunct="1">
              <a:spcBef>
                <a:spcPts val="600"/>
              </a:spcBef>
              <a:tabLst>
                <a:tab pos="358775" algn="l"/>
              </a:tabLst>
            </a:pPr>
            <a:r>
              <a:rPr lang="tr-TR" dirty="0">
                <a:ea typeface="ヒラギノ明朝 Pro W3"/>
              </a:rPr>
              <a:t>1) Adlî ve idarî yargı mercilerinde takip edilmesi gerekli </a:t>
            </a:r>
            <a:r>
              <a:rPr lang="tr-TR" dirty="0">
                <a:solidFill>
                  <a:srgbClr val="C00000"/>
                </a:solidFill>
                <a:ea typeface="ヒラギノ明朝 Pro W3"/>
              </a:rPr>
              <a:t>dava ve konularla ilgili işlemleri yürütmek</a:t>
            </a:r>
            <a:r>
              <a:rPr lang="tr-TR" dirty="0">
                <a:ea typeface="ヒラギノ明朝 Pro W3"/>
              </a:rPr>
              <a:t>, gerekli bilgileri hazırlamak, kamu görevlilerine </a:t>
            </a:r>
            <a:r>
              <a:rPr lang="tr-TR" dirty="0">
                <a:solidFill>
                  <a:srgbClr val="C00000"/>
                </a:solidFill>
                <a:ea typeface="ヒラギノ明朝 Pro W3"/>
              </a:rPr>
              <a:t>haksız suç isnadında bulunanlar hakkında kamu davası açılması talebini hazırlamak</a:t>
            </a:r>
            <a:r>
              <a:rPr lang="tr-TR" dirty="0">
                <a:ea typeface="ヒラギノ明朝 Pro W3"/>
              </a:rPr>
              <a:t> ve ilgili yargı yerlerine ulaştırmak,</a:t>
            </a:r>
          </a:p>
          <a:p>
            <a:pPr indent="358775" algn="just" eaLnBrk="1" hangingPunct="1">
              <a:spcBef>
                <a:spcPts val="600"/>
              </a:spcBef>
              <a:tabLst>
                <a:tab pos="358775" algn="l"/>
              </a:tabLst>
            </a:pPr>
            <a:r>
              <a:rPr lang="tr-TR" dirty="0">
                <a:ea typeface="ヒラギノ明朝 Pro W3"/>
              </a:rPr>
              <a:t>2) İhtiyaç halinde, ilgili mevzuat hükümlerine göre serbest avukatlardan veya avukatlık ortaklıklarından hizmet satın alma iş ve işlemlerini yapmak,</a:t>
            </a:r>
          </a:p>
          <a:p>
            <a:pPr indent="358775" algn="just" eaLnBrk="1" hangingPunct="1">
              <a:spcBef>
                <a:spcPts val="600"/>
              </a:spcBef>
              <a:tabLst>
                <a:tab pos="358775" algn="l"/>
              </a:tabLst>
            </a:pPr>
            <a:r>
              <a:rPr lang="tr-TR" dirty="0">
                <a:ea typeface="ヒラギノ明朝 Pro W3"/>
              </a:rPr>
              <a:t>3) 5355 sayılı </a:t>
            </a:r>
            <a:r>
              <a:rPr lang="tr-TR" dirty="0">
                <a:solidFill>
                  <a:srgbClr val="C00000"/>
                </a:solidFill>
                <a:ea typeface="ヒラギノ明朝 Pro W3"/>
              </a:rPr>
              <a:t>Mahalli İdare Birlikleri Kanunu gereğince, kişi borçlarının tahsili </a:t>
            </a:r>
            <a:r>
              <a:rPr lang="tr-TR" dirty="0">
                <a:ea typeface="ヒラギノ明朝 Pro W3"/>
              </a:rPr>
              <a:t>konusunda yargıya yapılacak başvurular ile ilgili iş ve işlemleri yürütmek,</a:t>
            </a:r>
          </a:p>
          <a:p>
            <a:pPr indent="358775" algn="just" eaLnBrk="1" hangingPunct="1">
              <a:spcBef>
                <a:spcPts val="600"/>
              </a:spcBef>
              <a:tabLst>
                <a:tab pos="358775" algn="l"/>
              </a:tabLst>
            </a:pPr>
            <a:r>
              <a:rPr lang="tr-TR" dirty="0">
                <a:ea typeface="ヒラギノ明朝 Pro W3"/>
              </a:rPr>
              <a:t>4) 4353 sayılı Kanunun 24 üncü maddesine göre; </a:t>
            </a:r>
            <a:r>
              <a:rPr lang="tr-TR" dirty="0">
                <a:solidFill>
                  <a:srgbClr val="C00000"/>
                </a:solidFill>
                <a:ea typeface="ヒラギノ明朝 Pro W3"/>
              </a:rPr>
              <a:t>hazineyi ilgilendiren idari davaların </a:t>
            </a:r>
            <a:r>
              <a:rPr lang="tr-TR" dirty="0" err="1">
                <a:solidFill>
                  <a:srgbClr val="C00000"/>
                </a:solidFill>
                <a:ea typeface="ヒラギノ明朝 Pro W3"/>
              </a:rPr>
              <a:t>Muhakemat</a:t>
            </a:r>
            <a:r>
              <a:rPr lang="tr-TR" dirty="0">
                <a:solidFill>
                  <a:srgbClr val="C00000"/>
                </a:solidFill>
                <a:ea typeface="ヒラギノ明朝 Pro W3"/>
              </a:rPr>
              <a:t> Müdürlüğüne bildirilmesi</a:t>
            </a:r>
            <a:r>
              <a:rPr lang="tr-TR" dirty="0">
                <a:ea typeface="ヒラギノ明朝 Pro W3"/>
              </a:rPr>
              <a:t> iş ve işlemlerini yürütmek,</a:t>
            </a:r>
          </a:p>
          <a:p>
            <a:pPr indent="358775" algn="just" eaLnBrk="1" hangingPunct="1">
              <a:spcBef>
                <a:spcPts val="600"/>
              </a:spcBef>
              <a:tabLst>
                <a:tab pos="358775" algn="l"/>
              </a:tabLst>
            </a:pPr>
            <a:r>
              <a:rPr lang="tr-TR" dirty="0">
                <a:ea typeface="ヒラギノ明朝 Pro W3"/>
              </a:rPr>
              <a:t>5) Adli yargı yerlerinde görülmekte olan ve Hazine Avukatlarınca takip edilen davalarda onlara yardımcı olmak ve işbirliği yapmak, </a:t>
            </a:r>
          </a:p>
          <a:p>
            <a:pPr indent="358775" algn="just" eaLnBrk="1" hangingPunct="1">
              <a:spcBef>
                <a:spcPts val="600"/>
              </a:spcBef>
              <a:tabLst>
                <a:tab pos="358775" algn="l"/>
              </a:tabLst>
            </a:pPr>
            <a:r>
              <a:rPr lang="tr-TR" dirty="0">
                <a:ea typeface="ヒラギノ明朝 Pro W3"/>
              </a:rPr>
              <a:t>6) Dava dosyaları ve yargılama süreci ile ilgili istatistikî bilgileri toplamak ve değerlendirmek,</a:t>
            </a:r>
          </a:p>
          <a:p>
            <a:pPr indent="358775" algn="just" eaLnBrk="1" hangingPunct="1">
              <a:spcBef>
                <a:spcPts val="600"/>
              </a:spcBef>
              <a:tabLst>
                <a:tab pos="358775" algn="l"/>
              </a:tabLst>
            </a:pPr>
            <a:r>
              <a:rPr lang="tr-TR" dirty="0">
                <a:ea typeface="ヒラギノ明朝 Pro W3"/>
              </a:rPr>
              <a:t>7) Mahkemelerce verilen kararların yerine getirilmesini takip etmek, sonuçları hakkında bilgi toplamak ve makamı bilgilendirmek,</a:t>
            </a:r>
          </a:p>
          <a:p>
            <a:r>
              <a:rPr lang="tr-TR" b="1" dirty="0"/>
              <a:t>(Ek: 20.12.2013)</a:t>
            </a:r>
            <a:r>
              <a:rPr lang="tr-TR" dirty="0"/>
              <a:t> 8) 2911 sayılı Toplantı ve Gösteri Yürüyüşleri Kanunu, 5681 sayılı Matbaalar Kanunu, 5187 sayılı Basın Kanunu ve 2559 sayılı Polis Vazife ve Salahiyet Kanununun Ek 1 inci maddesinde valiliği ilgilendiren davalarla ilgili iş ve işlemleri yürütmek,</a:t>
            </a:r>
          </a:p>
          <a:p>
            <a:r>
              <a:rPr lang="tr-TR" dirty="0"/>
              <a:t>9) Mevzuat veya vali tarafından verilen diğer görevleri yapmak.</a:t>
            </a:r>
          </a:p>
        </p:txBody>
      </p:sp>
      <p:sp>
        <p:nvSpPr>
          <p:cNvPr id="4" name="3 Slayt Numarası Yer Tutucusu"/>
          <p:cNvSpPr>
            <a:spLocks noGrp="1"/>
          </p:cNvSpPr>
          <p:nvPr>
            <p:ph type="sldNum" sz="quarter" idx="10"/>
          </p:nvPr>
        </p:nvSpPr>
        <p:spPr/>
        <p:txBody>
          <a:bodyPr/>
          <a:lstStyle/>
          <a:p>
            <a:pPr>
              <a:defRPr/>
            </a:pPr>
            <a:fld id="{DB486DBB-1EC2-403D-8FA1-2ADCCD2A202A}" type="slidenum">
              <a:rPr/>
              <a:pPr>
                <a:defRPr/>
              </a:pPr>
              <a:t>45</a:t>
            </a:fld>
            <a:endParaRPr dirty="0"/>
          </a:p>
        </p:txBody>
      </p:sp>
    </p:spTree>
  </p:cSld>
  <p:clrMapOvr>
    <a:masterClrMapping/>
  </p:clrMapOvr>
  <p:transition spd="slow">
    <p:circle/>
    <p:sndAc>
      <p:stSnd>
        <p:snd r:embed="rId3" name="arrow.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83568" y="701520"/>
            <a:ext cx="8245068" cy="2880320"/>
          </a:xfrm>
        </p:spPr>
        <p:txBody>
          <a:bodyPr/>
          <a:lstStyle/>
          <a:p>
            <a:pPr eaLnBrk="1" hangingPunct="1">
              <a:spcBef>
                <a:spcPts val="0"/>
              </a:spcBef>
              <a:tabLst>
                <a:tab pos="358775" algn="l"/>
              </a:tabLst>
              <a:defRPr/>
            </a:pPr>
            <a:r>
              <a:rPr lang="tr-TR" b="1" dirty="0">
                <a:solidFill>
                  <a:srgbClr val="C00000"/>
                </a:solidFill>
                <a:ea typeface="ヒラギノ明朝 Pro W3"/>
              </a:rPr>
              <a:t>İl Sosyal Etüt ve Proje Müdürlüğünün görevleri </a:t>
            </a:r>
            <a:r>
              <a:rPr lang="tr-TR" dirty="0">
                <a:ea typeface="ヒラギノ明朝 Pro W3"/>
              </a:rPr>
              <a:t>(</a:t>
            </a:r>
            <a:r>
              <a:rPr lang="tr-TR" b="1" dirty="0">
                <a:ea typeface="ヒラギノ明朝 Pro W3"/>
              </a:rPr>
              <a:t>Madde 22</a:t>
            </a:r>
            <a:r>
              <a:rPr lang="tr-TR" dirty="0">
                <a:ea typeface="ヒラギノ明朝 Pro W3"/>
              </a:rPr>
              <a:t>)</a:t>
            </a:r>
          </a:p>
          <a:p>
            <a:pPr algn="just" eaLnBrk="1" hangingPunct="1">
              <a:spcBef>
                <a:spcPts val="0"/>
              </a:spcBef>
              <a:tabLst>
                <a:tab pos="358775" algn="l"/>
              </a:tabLst>
              <a:defRPr/>
            </a:pPr>
            <a:r>
              <a:rPr lang="tr-TR" dirty="0">
                <a:ea typeface="ヒラギノ明朝 Pro W3"/>
              </a:rPr>
              <a:t>a) Bakanlıkça ilin </a:t>
            </a:r>
            <a:r>
              <a:rPr lang="tr-TR" dirty="0">
                <a:solidFill>
                  <a:srgbClr val="C00000"/>
                </a:solidFill>
                <a:ea typeface="ヒラギノ明朝 Pro W3"/>
              </a:rPr>
              <a:t>güvenlik ve </a:t>
            </a:r>
            <a:r>
              <a:rPr lang="tr-TR" dirty="0" err="1">
                <a:solidFill>
                  <a:srgbClr val="C00000"/>
                </a:solidFill>
                <a:ea typeface="ヒラギノ明朝 Pro W3"/>
              </a:rPr>
              <a:t>sosyo</a:t>
            </a:r>
            <a:r>
              <a:rPr lang="tr-TR" dirty="0">
                <a:solidFill>
                  <a:srgbClr val="C00000"/>
                </a:solidFill>
                <a:ea typeface="ヒラギノ明朝 Pro W3"/>
              </a:rPr>
              <a:t>-ekonomik politikaları</a:t>
            </a:r>
            <a:r>
              <a:rPr lang="tr-TR" dirty="0">
                <a:ea typeface="ヒラギノ明朝 Pro W3"/>
              </a:rPr>
              <a:t> konularında uygulanmak üzere gönderilen tedbir ve faaliyetlerin, koordine edilerek il düzeyinde uygulanmasını sağlamak,</a:t>
            </a:r>
            <a:endParaRPr lang="tr-TR" dirty="0"/>
          </a:p>
          <a:p>
            <a:pPr algn="just" eaLnBrk="1" hangingPunct="1">
              <a:spcBef>
                <a:spcPts val="0"/>
              </a:spcBef>
              <a:tabLst>
                <a:tab pos="358775" algn="l"/>
              </a:tabLst>
              <a:defRPr/>
            </a:pPr>
            <a:r>
              <a:rPr lang="tr-TR" dirty="0">
                <a:ea typeface="ヒラギノ明朝 Pro W3"/>
                <a:cs typeface="ヒラギノ明朝 Pro W3"/>
              </a:rPr>
              <a:t>b) Görev alanı ile ilgili;</a:t>
            </a:r>
            <a:endParaRPr lang="tr-TR" dirty="0"/>
          </a:p>
          <a:p>
            <a:pPr marL="892175" indent="-263525" algn="just" eaLnBrk="1" hangingPunct="1">
              <a:spcBef>
                <a:spcPts val="0"/>
              </a:spcBef>
              <a:buFontTx/>
              <a:buAutoNum type="arabicParenR"/>
              <a:defRPr/>
            </a:pPr>
            <a:r>
              <a:rPr lang="tr-TR" dirty="0">
                <a:solidFill>
                  <a:srgbClr val="C00000"/>
                </a:solidFill>
                <a:ea typeface="ヒラギノ明朝 Pro W3"/>
                <a:cs typeface="ヒラギノ明朝 Pro W3"/>
              </a:rPr>
              <a:t>Bilgi ve belgeleri toplamak</a:t>
            </a:r>
            <a:r>
              <a:rPr lang="tr-TR" dirty="0">
                <a:ea typeface="ヒラギノ明朝 Pro W3"/>
                <a:cs typeface="ヒラギノ明朝 Pro W3"/>
              </a:rPr>
              <a:t>, </a:t>
            </a:r>
            <a:r>
              <a:rPr lang="tr-TR" dirty="0">
                <a:solidFill>
                  <a:srgbClr val="C00000"/>
                </a:solidFill>
                <a:ea typeface="ヒラギノ明朝 Pro W3"/>
                <a:cs typeface="ヒラギノ明朝 Pro W3"/>
              </a:rPr>
              <a:t>tasnif etmek, analiz ve değerlendirmeler yapmak</a:t>
            </a:r>
            <a:r>
              <a:rPr lang="tr-TR" dirty="0">
                <a:ea typeface="ヒラギノ明朝 Pro W3"/>
                <a:cs typeface="ヒラギノ明朝 Pro W3"/>
              </a:rPr>
              <a:t>,</a:t>
            </a:r>
            <a:endParaRPr lang="tr-TR" dirty="0"/>
          </a:p>
          <a:p>
            <a:pPr marL="892175" indent="-263525" algn="just" eaLnBrk="1" hangingPunct="1">
              <a:spcBef>
                <a:spcPts val="0"/>
              </a:spcBef>
              <a:buFontTx/>
              <a:buAutoNum type="arabicParenR"/>
              <a:defRPr/>
            </a:pPr>
            <a:r>
              <a:rPr lang="tr-TR" dirty="0">
                <a:solidFill>
                  <a:srgbClr val="C00000"/>
                </a:solidFill>
                <a:ea typeface="ヒラギノ明朝 Pro W3"/>
                <a:cs typeface="ヒラギノ明朝 Pro W3"/>
              </a:rPr>
              <a:t>Proje ve araştırma</a:t>
            </a:r>
            <a:r>
              <a:rPr lang="tr-TR" dirty="0">
                <a:ea typeface="ヒラギノ明朝 Pro W3"/>
                <a:cs typeface="ヒラギノ明朝 Pro W3"/>
              </a:rPr>
              <a:t> yapmak, yaptırmak ve bu alandaki bilimsel çalışmaları desteklemek,</a:t>
            </a:r>
            <a:endParaRPr lang="tr-TR" dirty="0"/>
          </a:p>
          <a:p>
            <a:pPr marL="892175" indent="-263525" algn="just" eaLnBrk="1" hangingPunct="1">
              <a:spcBef>
                <a:spcPts val="0"/>
              </a:spcBef>
              <a:buFontTx/>
              <a:buAutoNum type="arabicParenR"/>
              <a:defRPr/>
            </a:pPr>
            <a:r>
              <a:rPr lang="tr-TR" dirty="0">
                <a:solidFill>
                  <a:srgbClr val="C00000"/>
                </a:solidFill>
                <a:ea typeface="ヒラギノ明朝 Pro W3"/>
                <a:cs typeface="ヒラギノ明朝 Pro W3"/>
              </a:rPr>
              <a:t>Kamuoyu araştırması yapmak</a:t>
            </a:r>
            <a:r>
              <a:rPr lang="tr-TR" dirty="0">
                <a:ea typeface="ヒラギノ明朝 Pro W3"/>
                <a:cs typeface="ヒラギノ明朝 Pro W3"/>
              </a:rPr>
              <a:t>, yaptırmak,</a:t>
            </a:r>
            <a:endParaRPr lang="tr-TR" dirty="0"/>
          </a:p>
          <a:p>
            <a:pPr marL="892175" indent="-263525" algn="just" eaLnBrk="1" hangingPunct="1">
              <a:spcBef>
                <a:spcPts val="0"/>
              </a:spcBef>
              <a:buFontTx/>
              <a:buAutoNum type="arabicParenR"/>
              <a:defRPr/>
            </a:pPr>
            <a:r>
              <a:rPr lang="tr-TR" dirty="0">
                <a:solidFill>
                  <a:srgbClr val="C00000"/>
                </a:solidFill>
                <a:ea typeface="ヒラギノ明朝 Pro W3"/>
                <a:cs typeface="ヒラギノ明朝 Pro W3"/>
              </a:rPr>
              <a:t>Toplantı, sempozyum, seminer, eğitim ve benzeri etkinlikler düzenlemek</a:t>
            </a:r>
            <a:r>
              <a:rPr lang="tr-TR" dirty="0">
                <a:ea typeface="ヒラギノ明朝 Pro W3"/>
                <a:cs typeface="ヒラギノ明朝 Pro W3"/>
              </a:rPr>
              <a:t>,</a:t>
            </a:r>
            <a:endParaRPr lang="tr-TR" dirty="0"/>
          </a:p>
          <a:p>
            <a:pPr marL="892175" indent="-263525" algn="just" eaLnBrk="1" hangingPunct="1">
              <a:spcBef>
                <a:spcPts val="0"/>
              </a:spcBef>
              <a:buFontTx/>
              <a:buAutoNum type="arabicParenR"/>
              <a:defRPr/>
            </a:pPr>
            <a:r>
              <a:rPr lang="tr-TR" dirty="0">
                <a:ea typeface="ヒラギノ明朝 Pro W3"/>
                <a:cs typeface="ヒラギノ明朝 Pro W3"/>
              </a:rPr>
              <a:t>Yapılması planlanan veya yapılan </a:t>
            </a:r>
            <a:r>
              <a:rPr lang="tr-TR" dirty="0">
                <a:solidFill>
                  <a:srgbClr val="C00000"/>
                </a:solidFill>
                <a:ea typeface="ヒラギノ明朝 Pro W3"/>
                <a:cs typeface="ヒラギノ明朝 Pro W3"/>
              </a:rPr>
              <a:t>faaliyetleri hedef kitleye duyurmak,</a:t>
            </a:r>
            <a:r>
              <a:rPr lang="tr-TR" dirty="0">
                <a:ea typeface="ヒラギノ明朝 Pro W3"/>
                <a:cs typeface="ヒラギノ明朝 Pro W3"/>
              </a:rPr>
              <a:t> </a:t>
            </a:r>
            <a:endParaRPr lang="tr-TR" dirty="0"/>
          </a:p>
          <a:p>
            <a:pPr algn="just" eaLnBrk="1" hangingPunct="1">
              <a:spcBef>
                <a:spcPts val="0"/>
              </a:spcBef>
              <a:tabLst>
                <a:tab pos="358775" algn="l"/>
              </a:tabLst>
              <a:defRPr/>
            </a:pPr>
            <a:r>
              <a:rPr lang="tr-TR" dirty="0">
                <a:ea typeface="ヒラギノ明朝 Pro W3"/>
                <a:cs typeface="ヒラギノ明朝 Pro W3"/>
              </a:rPr>
              <a:t>c) </a:t>
            </a:r>
            <a:r>
              <a:rPr lang="tr-TR" dirty="0">
                <a:solidFill>
                  <a:srgbClr val="C00000"/>
                </a:solidFill>
                <a:ea typeface="ヒラギノ明朝 Pro W3"/>
                <a:cs typeface="ヒラギノ明朝 Pro W3"/>
              </a:rPr>
              <a:t>İlde toplum desteğinin sağlanmasına yönelik faaliyetleri yürütmek</a:t>
            </a:r>
            <a:r>
              <a:rPr lang="tr-TR" dirty="0">
                <a:ea typeface="ヒラギノ明朝 Pro W3"/>
                <a:cs typeface="ヒラギノ明朝 Pro W3"/>
              </a:rPr>
              <a:t>,</a:t>
            </a:r>
            <a:endParaRPr lang="tr-TR" dirty="0"/>
          </a:p>
          <a:p>
            <a:pPr algn="just" eaLnBrk="1" hangingPunct="1">
              <a:spcBef>
                <a:spcPts val="0"/>
              </a:spcBef>
              <a:tabLst>
                <a:tab pos="358775" algn="l"/>
              </a:tabLst>
              <a:defRPr/>
            </a:pPr>
            <a:r>
              <a:rPr lang="tr-TR" dirty="0">
                <a:ea typeface="ヒラギノ明朝 Pro W3"/>
                <a:cs typeface="ヒラギノ明朝 Pro W3"/>
              </a:rPr>
              <a:t>ç) İl genelinde </a:t>
            </a:r>
            <a:r>
              <a:rPr lang="tr-TR" dirty="0">
                <a:solidFill>
                  <a:srgbClr val="C00000"/>
                </a:solidFill>
                <a:ea typeface="ヒラギノ明朝 Pro W3"/>
                <a:cs typeface="ヒラギノ明朝 Pro W3"/>
              </a:rPr>
              <a:t>göçün meydana getirdiği sorunlarla ilgili çalışmalar yapmak</a:t>
            </a:r>
            <a:r>
              <a:rPr lang="tr-TR" dirty="0">
                <a:ea typeface="ヒラギノ明朝 Pro W3"/>
                <a:cs typeface="ヒラギノ明朝 Pro W3"/>
              </a:rPr>
              <a:t>,</a:t>
            </a:r>
            <a:endParaRPr lang="tr-TR" dirty="0"/>
          </a:p>
        </p:txBody>
      </p:sp>
      <p:sp>
        <p:nvSpPr>
          <p:cNvPr id="4" name="3 Slayt Numarası Yer Tutucusu"/>
          <p:cNvSpPr>
            <a:spLocks noGrp="1"/>
          </p:cNvSpPr>
          <p:nvPr>
            <p:ph type="sldNum" sz="quarter" idx="10"/>
          </p:nvPr>
        </p:nvSpPr>
        <p:spPr/>
        <p:txBody>
          <a:bodyPr/>
          <a:lstStyle/>
          <a:p>
            <a:pPr>
              <a:defRPr/>
            </a:pPr>
            <a:fld id="{52481B84-E1D9-42A1-A1AE-3A167AA53749}" type="slidenum">
              <a:rPr/>
              <a:pPr>
                <a:defRPr/>
              </a:pPr>
              <a:t>46</a:t>
            </a:fld>
            <a:endParaRPr dirty="0"/>
          </a:p>
        </p:txBody>
      </p:sp>
      <p:sp>
        <p:nvSpPr>
          <p:cNvPr id="6" name="Rectangle 3">
            <a:extLst>
              <a:ext uri="{FF2B5EF4-FFF2-40B4-BE49-F238E27FC236}">
                <a16:creationId xmlns:a16="http://schemas.microsoft.com/office/drawing/2014/main" id="{640DBF7C-869F-4955-9C26-82001752E5CC}"/>
              </a:ext>
            </a:extLst>
          </p:cNvPr>
          <p:cNvSpPr txBox="1">
            <a:spLocks noChangeArrowheads="1"/>
          </p:cNvSpPr>
          <p:nvPr/>
        </p:nvSpPr>
        <p:spPr bwMode="auto">
          <a:xfrm>
            <a:off x="179512" y="3789040"/>
            <a:ext cx="8820980" cy="2664296"/>
          </a:xfrm>
          <a:prstGeom prst="rect">
            <a:avLst/>
          </a:prstGeom>
          <a:noFill/>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0" indent="354013" algn="just" rtl="0" eaLnBrk="0" fontAlgn="base" hangingPunct="0">
              <a:spcBef>
                <a:spcPct val="20000"/>
              </a:spcBef>
              <a:spcAft>
                <a:spcPct val="0"/>
              </a:spcAft>
              <a:buFontTx/>
              <a:buNone/>
              <a:defRPr sz="1600">
                <a:solidFill>
                  <a:schemeClr val="tx1"/>
                </a:solidFill>
                <a:latin typeface="Times New Roman" pitchFamily="18" charset="0"/>
                <a:ea typeface="+mn-ea"/>
                <a:cs typeface="Times New Roman" pitchFamily="18" charset="0"/>
              </a:defRPr>
            </a:lvl1pPr>
            <a:lvl2pPr marL="0" indent="354013" algn="l" rtl="0" eaLnBrk="0" fontAlgn="base" hangingPunct="0">
              <a:spcBef>
                <a:spcPct val="20000"/>
              </a:spcBef>
              <a:spcAft>
                <a:spcPct val="0"/>
              </a:spcAft>
              <a:buFontTx/>
              <a:buNone/>
              <a:defRPr sz="2800">
                <a:solidFill>
                  <a:schemeClr val="tx1"/>
                </a:solidFill>
                <a:latin typeface="+mn-lt"/>
              </a:defRPr>
            </a:lvl2pPr>
            <a:lvl3pPr marL="0" indent="354013" algn="l" rtl="0" eaLnBrk="0" fontAlgn="base" hangingPunct="0">
              <a:spcBef>
                <a:spcPct val="20000"/>
              </a:spcBef>
              <a:spcAft>
                <a:spcPct val="0"/>
              </a:spcAft>
              <a:buFontTx/>
              <a:buNone/>
              <a:defRPr sz="2400">
                <a:solidFill>
                  <a:schemeClr val="tx1"/>
                </a:solidFill>
                <a:latin typeface="+mn-lt"/>
              </a:defRPr>
            </a:lvl3pPr>
            <a:lvl4pPr marL="0" indent="354013" algn="l" rtl="0" eaLnBrk="0" fontAlgn="base" hangingPunct="0">
              <a:spcBef>
                <a:spcPct val="20000"/>
              </a:spcBef>
              <a:spcAft>
                <a:spcPct val="0"/>
              </a:spcAft>
              <a:buFontTx/>
              <a:buNone/>
              <a:defRPr sz="2000">
                <a:solidFill>
                  <a:schemeClr val="tx1"/>
                </a:solidFill>
                <a:latin typeface="+mn-lt"/>
              </a:defRPr>
            </a:lvl4pPr>
            <a:lvl5pPr marL="0" indent="354013" algn="l" rtl="0" eaLnBrk="0" fontAlgn="base" hangingPunct="0">
              <a:spcBef>
                <a:spcPct val="20000"/>
              </a:spcBef>
              <a:spcAft>
                <a:spcPct val="0"/>
              </a:spcAft>
              <a:buFontTx/>
              <a:buNone/>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Aft>
                <a:spcPts val="0"/>
              </a:spcAft>
            </a:pPr>
            <a:r>
              <a:rPr lang="tr-TR" sz="1500" b="1" kern="0" dirty="0">
                <a:solidFill>
                  <a:srgbClr val="C00000"/>
                </a:solidFill>
                <a:ea typeface="Calibri" panose="020F0502020204030204" pitchFamily="34" charset="0"/>
              </a:rPr>
              <a:t>Güvenlik ve Acil Durumlar Koordinasyon Merkezi</a:t>
            </a:r>
            <a:endParaRPr lang="tr-TR" sz="1500" kern="0" dirty="0">
              <a:ea typeface="Times New Roman" panose="02020603050405020304" pitchFamily="18" charset="0"/>
            </a:endParaRPr>
          </a:p>
          <a:p>
            <a:pPr>
              <a:spcAft>
                <a:spcPts val="0"/>
              </a:spcAft>
            </a:pPr>
            <a:r>
              <a:rPr lang="tr-TR" sz="1500" kern="0" dirty="0">
                <a:ea typeface="Calibri" panose="020F0502020204030204" pitchFamily="34" charset="0"/>
              </a:rPr>
              <a:t>İçişleri Bakanlığının ….. tarih ve … sayılı yazısı gereği </a:t>
            </a:r>
            <a:r>
              <a:rPr lang="tr-TR" sz="1500" b="1" kern="0" dirty="0">
                <a:ea typeface="Calibri" panose="020F0502020204030204" pitchFamily="34" charset="0"/>
              </a:rPr>
              <a:t>idaresi</a:t>
            </a:r>
            <a:r>
              <a:rPr lang="tr-TR" sz="1500" kern="0" dirty="0">
                <a:ea typeface="Calibri" panose="020F0502020204030204" pitchFamily="34" charset="0"/>
              </a:rPr>
              <a:t> İl Sosyal Etüt ve Proje Müdürlüğü tarafından yürütülen Merkezin CB Kararnamesindeki (Madde 263/A) görev ve yetkileri:</a:t>
            </a:r>
            <a:endParaRPr lang="tr-TR" sz="1500" kern="0" dirty="0">
              <a:ea typeface="Times New Roman" panose="02020603050405020304" pitchFamily="18" charset="0"/>
            </a:endParaRPr>
          </a:p>
          <a:p>
            <a:pPr>
              <a:spcBef>
                <a:spcPts val="0"/>
              </a:spcBef>
              <a:spcAft>
                <a:spcPts val="0"/>
              </a:spcAft>
            </a:pPr>
            <a:r>
              <a:rPr lang="tr-TR" sz="1500" kern="0" dirty="0">
                <a:ea typeface="Calibri" panose="020F0502020204030204" pitchFamily="34" charset="0"/>
              </a:rPr>
              <a:t>a) </a:t>
            </a:r>
            <a:r>
              <a:rPr lang="tr-TR" sz="1500" kern="0" dirty="0">
                <a:solidFill>
                  <a:srgbClr val="C00000"/>
                </a:solidFill>
                <a:ea typeface="Calibri" panose="020F0502020204030204" pitchFamily="34" charset="0"/>
              </a:rPr>
              <a:t>Kamu düzeni ve güvenliğini</a:t>
            </a:r>
            <a:r>
              <a:rPr lang="tr-TR" sz="1500" kern="0" dirty="0">
                <a:ea typeface="Calibri" panose="020F0502020204030204" pitchFamily="34" charset="0"/>
              </a:rPr>
              <a:t>, bireylerin temel hak ve hürriyetlerini, toplumun huzur ve güvenini temin etmeye </a:t>
            </a:r>
            <a:r>
              <a:rPr lang="tr-TR" sz="1500" kern="0" dirty="0">
                <a:solidFill>
                  <a:srgbClr val="C00000"/>
                </a:solidFill>
                <a:ea typeface="Calibri" panose="020F0502020204030204" pitchFamily="34" charset="0"/>
              </a:rPr>
              <a:t>yönelik faaliyetler</a:t>
            </a:r>
            <a:r>
              <a:rPr lang="tr-TR" sz="1500" kern="0" dirty="0">
                <a:ea typeface="Calibri" panose="020F0502020204030204" pitchFamily="34" charset="0"/>
              </a:rPr>
              <a:t> ile doğa, insan ve teknoloji kaynaklı </a:t>
            </a:r>
            <a:r>
              <a:rPr lang="tr-TR" sz="1500" kern="0" dirty="0">
                <a:solidFill>
                  <a:srgbClr val="C00000"/>
                </a:solidFill>
                <a:ea typeface="Calibri" panose="020F0502020204030204" pitchFamily="34" charset="0"/>
              </a:rPr>
              <a:t>acil durumlarda</a:t>
            </a:r>
            <a:r>
              <a:rPr lang="tr-TR" sz="1500" kern="0" dirty="0">
                <a:ea typeface="Calibri" panose="020F0502020204030204" pitchFamily="34" charset="0"/>
              </a:rPr>
              <a:t> ortaya çıkabilecek her türlü güvenlik riskinde, güvenlik odaklı olarak Bakanlık merkez birimleri, bağlı kuruluşlar, valilikler, mahalli idareler, diğer bakanlıklar, kurum ve kuruluşlar, özel sektör ve STK arasında </a:t>
            </a:r>
            <a:r>
              <a:rPr lang="tr-TR" sz="1500" kern="0" dirty="0">
                <a:solidFill>
                  <a:srgbClr val="C00000"/>
                </a:solidFill>
                <a:ea typeface="Calibri" panose="020F0502020204030204" pitchFamily="34" charset="0"/>
              </a:rPr>
              <a:t>koordinasyon ve işbirliğini</a:t>
            </a:r>
            <a:r>
              <a:rPr lang="tr-TR" sz="1500" kern="0" dirty="0">
                <a:ea typeface="Calibri" panose="020F0502020204030204" pitchFamily="34" charset="0"/>
              </a:rPr>
              <a:t> sağlamak,</a:t>
            </a:r>
            <a:endParaRPr lang="tr-TR" sz="1500" kern="0" dirty="0">
              <a:ea typeface="Times New Roman" panose="02020603050405020304" pitchFamily="18" charset="0"/>
            </a:endParaRPr>
          </a:p>
          <a:p>
            <a:pPr>
              <a:spcBef>
                <a:spcPts val="0"/>
              </a:spcBef>
              <a:spcAft>
                <a:spcPts val="0"/>
              </a:spcAft>
            </a:pPr>
            <a:r>
              <a:rPr lang="tr-TR" sz="1500" kern="0" dirty="0">
                <a:ea typeface="Calibri" panose="020F0502020204030204" pitchFamily="34" charset="0"/>
              </a:rPr>
              <a:t>b) </a:t>
            </a:r>
            <a:r>
              <a:rPr lang="tr-TR" sz="1500" kern="0" dirty="0">
                <a:solidFill>
                  <a:srgbClr val="C00000"/>
                </a:solidFill>
                <a:ea typeface="Calibri" panose="020F0502020204030204" pitchFamily="34" charset="0"/>
              </a:rPr>
              <a:t>Güvenlik ve güvenlik kaynaklı acil durumlarda </a:t>
            </a:r>
            <a:r>
              <a:rPr lang="tr-TR" sz="1500" kern="0" dirty="0">
                <a:solidFill>
                  <a:srgbClr val="5B9BD5"/>
                </a:solidFill>
                <a:ea typeface="Calibri" panose="020F0502020204030204" pitchFamily="34" charset="0"/>
              </a:rPr>
              <a:t>bütünleşik bir yönetim anlayışı</a:t>
            </a:r>
            <a:r>
              <a:rPr lang="tr-TR" sz="1500" kern="0" dirty="0">
                <a:ea typeface="Calibri" panose="020F0502020204030204" pitchFamily="34" charset="0"/>
              </a:rPr>
              <a:t> ile </a:t>
            </a:r>
            <a:r>
              <a:rPr lang="tr-TR" sz="1500" kern="0" dirty="0">
                <a:solidFill>
                  <a:srgbClr val="70AD47"/>
                </a:solidFill>
                <a:ea typeface="Calibri" panose="020F0502020204030204" pitchFamily="34" charset="0"/>
              </a:rPr>
              <a:t>olay öncesi</a:t>
            </a:r>
            <a:r>
              <a:rPr lang="tr-TR" sz="1500" kern="0" dirty="0">
                <a:ea typeface="Calibri" panose="020F0502020204030204" pitchFamily="34" charset="0"/>
              </a:rPr>
              <a:t>, </a:t>
            </a:r>
            <a:r>
              <a:rPr lang="tr-TR" sz="1500" kern="0" dirty="0">
                <a:solidFill>
                  <a:srgbClr val="C00000"/>
                </a:solidFill>
                <a:ea typeface="Calibri" panose="020F0502020204030204" pitchFamily="34" charset="0"/>
              </a:rPr>
              <a:t>sırası </a:t>
            </a:r>
            <a:r>
              <a:rPr lang="tr-TR" sz="1500" kern="0" dirty="0">
                <a:ea typeface="Calibri" panose="020F0502020204030204" pitchFamily="34" charset="0"/>
              </a:rPr>
              <a:t>ve </a:t>
            </a:r>
            <a:r>
              <a:rPr lang="tr-TR" sz="1500" kern="0" dirty="0">
                <a:solidFill>
                  <a:srgbClr val="0070C0"/>
                </a:solidFill>
                <a:ea typeface="Calibri" panose="020F0502020204030204" pitchFamily="34" charset="0"/>
              </a:rPr>
              <a:t>sonrasında </a:t>
            </a:r>
            <a:r>
              <a:rPr lang="tr-TR" sz="1500" kern="0" dirty="0">
                <a:solidFill>
                  <a:srgbClr val="C00000"/>
                </a:solidFill>
                <a:ea typeface="Calibri" panose="020F0502020204030204" pitchFamily="34" charset="0"/>
              </a:rPr>
              <a:t>yürütülecek faaliyetlerin</a:t>
            </a:r>
            <a:r>
              <a:rPr lang="tr-TR" sz="1500" kern="0" dirty="0">
                <a:ea typeface="Calibri" panose="020F0502020204030204" pitchFamily="34" charset="0"/>
              </a:rPr>
              <a:t> yer aldığı </a:t>
            </a:r>
            <a:r>
              <a:rPr lang="tr-TR" sz="1500" kern="0" dirty="0">
                <a:solidFill>
                  <a:srgbClr val="C00000"/>
                </a:solidFill>
                <a:ea typeface="Calibri" panose="020F0502020204030204" pitchFamily="34" charset="0"/>
              </a:rPr>
              <a:t>acil durum planlamasını yapmak, yaptırmak</a:t>
            </a:r>
            <a:r>
              <a:rPr lang="tr-TR" sz="1500" kern="0" dirty="0">
                <a:ea typeface="Calibri" panose="020F0502020204030204" pitchFamily="34" charset="0"/>
              </a:rPr>
              <a:t> ve buna ilişkin uygulama tedbirlerini almak,</a:t>
            </a:r>
            <a:endParaRPr lang="tr-TR" sz="1500" kern="0" dirty="0">
              <a:ea typeface="Times New Roman" panose="02020603050405020304" pitchFamily="18" charset="0"/>
            </a:endParaRPr>
          </a:p>
          <a:p>
            <a:pPr>
              <a:spcBef>
                <a:spcPts val="0"/>
              </a:spcBef>
              <a:spcAft>
                <a:spcPts val="0"/>
              </a:spcAft>
            </a:pPr>
            <a:r>
              <a:rPr lang="tr-TR" sz="1500" kern="0" dirty="0">
                <a:ea typeface="Calibri" panose="020F0502020204030204" pitchFamily="34" charset="0"/>
              </a:rPr>
              <a:t>c) Sivil savunma ve seferberlik hizmetlerine ilişkin görevleri yerine getirmek.</a:t>
            </a:r>
            <a:endParaRPr lang="tr-TR" sz="1500" kern="0" dirty="0">
              <a:ea typeface="Times New Roman" panose="02020603050405020304" pitchFamily="18" charset="0"/>
            </a:endParaRPr>
          </a:p>
        </p:txBody>
      </p:sp>
    </p:spTree>
  </p:cSld>
  <p:clrMapOvr>
    <a:masterClrMapping/>
  </p:clrMapOvr>
  <p:transition spd="slow">
    <p:circle/>
    <p:sndAc>
      <p:stSnd>
        <p:snd r:embed="rId3" name="arrow.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0"/>
          </p:nvPr>
        </p:nvSpPr>
        <p:spPr/>
        <p:txBody>
          <a:bodyPr/>
          <a:lstStyle/>
          <a:p>
            <a:pPr>
              <a:defRPr/>
            </a:pPr>
            <a:fld id="{456BFD38-7AD3-43CE-B612-4445074BBEA7}" type="slidenum">
              <a:rPr/>
              <a:pPr>
                <a:defRPr/>
              </a:pPr>
              <a:t>47</a:t>
            </a:fld>
            <a:endParaRPr dirty="0"/>
          </a:p>
        </p:txBody>
      </p:sp>
      <p:sp>
        <p:nvSpPr>
          <p:cNvPr id="5" name="Rectangle 3"/>
          <p:cNvSpPr txBox="1">
            <a:spLocks noChangeArrowheads="1"/>
          </p:cNvSpPr>
          <p:nvPr/>
        </p:nvSpPr>
        <p:spPr bwMode="auto">
          <a:xfrm>
            <a:off x="0" y="0"/>
            <a:ext cx="9144000" cy="6858000"/>
          </a:xfrm>
          <a:prstGeom prst="rect">
            <a:avLst/>
          </a:prstGeom>
          <a:gradFill>
            <a:gsLst>
              <a:gs pos="0">
                <a:schemeClr val="bg1"/>
              </a:gs>
              <a:gs pos="100000">
                <a:srgbClr val="66CCFF"/>
              </a:gs>
            </a:gsLst>
            <a:path path="rect">
              <a:fillToRect r="100000" b="100000"/>
            </a:path>
          </a:gradFill>
          <a:ln w="9525">
            <a:noFill/>
            <a:miter lim="800000"/>
            <a:headEnd/>
            <a:tailEnd/>
          </a:ln>
          <a:effectLst/>
        </p:spPr>
        <p:txBody>
          <a:bodyPr/>
          <a:lstStyle/>
          <a:p>
            <a:pPr indent="354013">
              <a:lnSpc>
                <a:spcPct val="80000"/>
              </a:lnSpc>
              <a:spcBef>
                <a:spcPct val="20000"/>
              </a:spcBef>
              <a:defRPr/>
            </a:pPr>
            <a:endParaRPr lang="tr-TR" sz="2000" b="1" kern="0" dirty="0">
              <a:latin typeface="Times New Roman" pitchFamily="18" charset="0"/>
              <a:cs typeface="Times New Roman" pitchFamily="18" charset="0"/>
            </a:endParaRPr>
          </a:p>
        </p:txBody>
      </p:sp>
      <p:sp>
        <p:nvSpPr>
          <p:cNvPr id="2" name="1 İçerik Yer Tutucusu"/>
          <p:cNvSpPr>
            <a:spLocks noGrp="1"/>
          </p:cNvSpPr>
          <p:nvPr>
            <p:ph idx="1"/>
          </p:nvPr>
        </p:nvSpPr>
        <p:spPr>
          <a:xfrm>
            <a:off x="539552" y="202332"/>
            <a:ext cx="8501692" cy="6453336"/>
          </a:xfrm>
          <a:noFill/>
        </p:spPr>
        <p:txBody>
          <a:bodyPr/>
          <a:lstStyle/>
          <a:p>
            <a:pPr algn="just">
              <a:spcBef>
                <a:spcPts val="384"/>
              </a:spcBef>
            </a:pPr>
            <a:r>
              <a:rPr lang="tr-TR" b="1" dirty="0">
                <a:solidFill>
                  <a:srgbClr val="FF0000"/>
                </a:solidFill>
              </a:rPr>
              <a:t>İdari hizmetler şube müdürlüğünün görevleri</a:t>
            </a:r>
            <a:endParaRPr lang="tr-TR" dirty="0">
              <a:solidFill>
                <a:srgbClr val="FF0000"/>
              </a:solidFill>
            </a:endParaRPr>
          </a:p>
          <a:p>
            <a:pPr>
              <a:spcBef>
                <a:spcPts val="384"/>
              </a:spcBef>
            </a:pPr>
            <a:r>
              <a:rPr lang="tr-TR" b="1" dirty="0"/>
              <a:t>MADDE 23 –(Değişik:30/08/2014</a:t>
            </a:r>
            <a:r>
              <a:rPr lang="tr-TR" dirty="0"/>
              <a:t>) (1) İdari Hizmetler Şube Müdürlüğünün görevleri şunlardır:</a:t>
            </a:r>
          </a:p>
          <a:p>
            <a:pPr algn="just">
              <a:spcBef>
                <a:spcPts val="384"/>
              </a:spcBef>
            </a:pPr>
            <a:r>
              <a:rPr lang="tr-TR" dirty="0"/>
              <a:t>a) 3/11/1980 tarihli ve 2330 sayılı </a:t>
            </a:r>
            <a:r>
              <a:rPr lang="tr-TR" dirty="0">
                <a:solidFill>
                  <a:srgbClr val="FF0000"/>
                </a:solidFill>
              </a:rPr>
              <a:t>Nakdi Tazminat ve Aylık Bağlanması </a:t>
            </a:r>
            <a:r>
              <a:rPr lang="tr-TR" dirty="0"/>
              <a:t>Hakkında Kanun ve 25/11/1992 tarihli ve 92/3809 sayılı Bakanlar Kurulu Kararıyla yürürlüğe konulan Nakdi Tazminat ve Aylık Bağlanması Hakkında Yönetmelik kapsamındaki iş ve işlemleri yürütmek,</a:t>
            </a:r>
          </a:p>
          <a:p>
            <a:pPr algn="just">
              <a:spcBef>
                <a:spcPts val="384"/>
              </a:spcBef>
            </a:pPr>
            <a:r>
              <a:rPr lang="tr-TR" dirty="0"/>
              <a:t>b) </a:t>
            </a:r>
            <a:r>
              <a:rPr lang="tr-TR" dirty="0">
                <a:solidFill>
                  <a:srgbClr val="FF0000"/>
                </a:solidFill>
              </a:rPr>
              <a:t>Hükümet konağının bakım ve onarımı </a:t>
            </a:r>
            <a:r>
              <a:rPr lang="tr-TR" dirty="0"/>
              <a:t>ile </a:t>
            </a:r>
            <a:r>
              <a:rPr lang="tr-TR" dirty="0">
                <a:solidFill>
                  <a:srgbClr val="FF0000"/>
                </a:solidFill>
              </a:rPr>
              <a:t>bina ve çevre temizliğinin</a:t>
            </a:r>
            <a:r>
              <a:rPr lang="tr-TR" dirty="0"/>
              <a:t> yapılmasını, </a:t>
            </a:r>
            <a:r>
              <a:rPr lang="tr-TR" dirty="0">
                <a:solidFill>
                  <a:srgbClr val="FF0000"/>
                </a:solidFill>
              </a:rPr>
              <a:t>elektrik</a:t>
            </a:r>
            <a:r>
              <a:rPr lang="tr-TR" dirty="0"/>
              <a:t>, </a:t>
            </a:r>
            <a:r>
              <a:rPr lang="tr-TR" dirty="0">
                <a:solidFill>
                  <a:srgbClr val="FF0000"/>
                </a:solidFill>
              </a:rPr>
              <a:t>su</a:t>
            </a:r>
            <a:r>
              <a:rPr lang="tr-TR" dirty="0"/>
              <a:t>, doğal gaz, kalorifer gibi </a:t>
            </a:r>
            <a:r>
              <a:rPr lang="tr-TR" dirty="0">
                <a:solidFill>
                  <a:srgbClr val="FF0000"/>
                </a:solidFill>
              </a:rPr>
              <a:t>tesisatların</a:t>
            </a:r>
            <a:r>
              <a:rPr lang="tr-TR" dirty="0"/>
              <a:t> düzenli çalışmasını sağlamak, Valiliğe ait </a:t>
            </a:r>
            <a:r>
              <a:rPr lang="tr-TR" dirty="0">
                <a:solidFill>
                  <a:srgbClr val="FF0000"/>
                </a:solidFill>
              </a:rPr>
              <a:t>toplantı salonları </a:t>
            </a:r>
            <a:r>
              <a:rPr lang="tr-TR" dirty="0"/>
              <a:t>ve </a:t>
            </a:r>
            <a:r>
              <a:rPr lang="tr-TR" dirty="0">
                <a:solidFill>
                  <a:srgbClr val="FF0000"/>
                </a:solidFill>
              </a:rPr>
              <a:t>teknik cihazları </a:t>
            </a:r>
            <a:r>
              <a:rPr lang="tr-TR" dirty="0"/>
              <a:t>her zaman hizmete hazır bulundurmak,</a:t>
            </a:r>
          </a:p>
          <a:p>
            <a:pPr algn="just">
              <a:spcBef>
                <a:spcPts val="384"/>
              </a:spcBef>
            </a:pPr>
            <a:r>
              <a:rPr lang="tr-TR" dirty="0"/>
              <a:t>c) Valilikte bulunan </a:t>
            </a:r>
            <a:r>
              <a:rPr lang="tr-TR" dirty="0">
                <a:solidFill>
                  <a:srgbClr val="FF0000"/>
                </a:solidFill>
              </a:rPr>
              <a:t>taşıtların</a:t>
            </a:r>
            <a:r>
              <a:rPr lang="tr-TR" dirty="0"/>
              <a:t> bakım, onarım, kiralama, akaryakıt ve sigorta işlemlerini yapmak, </a:t>
            </a:r>
            <a:r>
              <a:rPr lang="tr-TR" dirty="0">
                <a:solidFill>
                  <a:srgbClr val="FF0000"/>
                </a:solidFill>
              </a:rPr>
              <a:t>personel servisi </a:t>
            </a:r>
            <a:r>
              <a:rPr lang="tr-TR" dirty="0"/>
              <a:t>ile </a:t>
            </a:r>
            <a:r>
              <a:rPr lang="tr-TR" dirty="0">
                <a:solidFill>
                  <a:srgbClr val="FF0000"/>
                </a:solidFill>
              </a:rPr>
              <a:t>hizmet araçlarının </a:t>
            </a:r>
            <a:r>
              <a:rPr lang="tr-TR" dirty="0"/>
              <a:t>belirlenen kurallar çerçevesinde düzenli çalışmasını sağlamak,</a:t>
            </a:r>
          </a:p>
          <a:p>
            <a:pPr algn="just">
              <a:spcBef>
                <a:spcPts val="384"/>
              </a:spcBef>
            </a:pPr>
            <a:r>
              <a:rPr lang="tr-TR" dirty="0"/>
              <a:t>ç) Valilik personeline </a:t>
            </a:r>
            <a:r>
              <a:rPr lang="tr-TR" dirty="0">
                <a:solidFill>
                  <a:srgbClr val="FF0000"/>
                </a:solidFill>
              </a:rPr>
              <a:t>öğle yemeği </a:t>
            </a:r>
            <a:r>
              <a:rPr lang="tr-TR" dirty="0"/>
              <a:t>için verilen yardım giderlerine ait bütçe tekliflerini hazırlamak ve ödeneklerinin teminine ait iş ve işlemleri yürütmek,</a:t>
            </a:r>
          </a:p>
          <a:p>
            <a:pPr algn="just">
              <a:spcBef>
                <a:spcPts val="384"/>
              </a:spcBef>
            </a:pPr>
            <a:r>
              <a:rPr lang="tr-TR" dirty="0"/>
              <a:t>d) 9/11/1983 tarihli ve 2946 sayılı </a:t>
            </a:r>
            <a:r>
              <a:rPr lang="tr-TR" dirty="0">
                <a:solidFill>
                  <a:srgbClr val="FF0000"/>
                </a:solidFill>
              </a:rPr>
              <a:t>Kamu Konutları </a:t>
            </a:r>
            <a:r>
              <a:rPr lang="tr-TR" dirty="0"/>
              <a:t>Kanunu ve 16/7/1984 tarihli ve 84/8345 sayılı Bakanlar Kurulu Kararıyla yürürlüğe konulan Kamu Konutları Yönetmeliği hükümlerine göre valiliğe ait lojmanlarla ilgili işlemleri yürütmek,</a:t>
            </a:r>
          </a:p>
          <a:p>
            <a:pPr algn="just">
              <a:spcBef>
                <a:spcPts val="384"/>
              </a:spcBef>
            </a:pPr>
            <a:r>
              <a:rPr lang="tr-TR" dirty="0"/>
              <a:t>e) Hükümet konağı ve ek binalarında 22/9/1983 tarihli ve 2893 sayılı </a:t>
            </a:r>
            <a:r>
              <a:rPr lang="tr-TR" dirty="0">
                <a:solidFill>
                  <a:srgbClr val="FF0000"/>
                </a:solidFill>
              </a:rPr>
              <a:t>Türk Bayrağı</a:t>
            </a:r>
            <a:r>
              <a:rPr lang="tr-TR" dirty="0"/>
              <a:t> Kanunu hükümlerinin uygulamasını sağlamak,</a:t>
            </a:r>
          </a:p>
          <a:p>
            <a:pPr algn="just">
              <a:spcBef>
                <a:spcPts val="384"/>
              </a:spcBef>
            </a:pPr>
            <a:r>
              <a:rPr lang="tr-TR" dirty="0"/>
              <a:t>f) Hükümet konağı ve ek binalarında </a:t>
            </a:r>
            <a:r>
              <a:rPr lang="tr-TR" dirty="0">
                <a:solidFill>
                  <a:srgbClr val="FF0000"/>
                </a:solidFill>
              </a:rPr>
              <a:t>sivil savunma </a:t>
            </a:r>
            <a:r>
              <a:rPr lang="tr-TR" dirty="0"/>
              <a:t>ve </a:t>
            </a:r>
            <a:r>
              <a:rPr lang="tr-TR" dirty="0">
                <a:solidFill>
                  <a:srgbClr val="FF0000"/>
                </a:solidFill>
              </a:rPr>
              <a:t>koruyucu güvenlik </a:t>
            </a:r>
            <a:r>
              <a:rPr lang="tr-TR" dirty="0"/>
              <a:t>ile ilgili mevzuatının uygulamasını sağlamak, takip etmek ve iş ve işlemlerini birimlerle koordine ederek yürütmek,</a:t>
            </a:r>
          </a:p>
          <a:p>
            <a:pPr algn="just">
              <a:spcBef>
                <a:spcPts val="384"/>
              </a:spcBef>
            </a:pPr>
            <a:r>
              <a:rPr lang="tr-TR" dirty="0"/>
              <a:t>g) </a:t>
            </a:r>
            <a:r>
              <a:rPr lang="tr-TR" dirty="0">
                <a:solidFill>
                  <a:srgbClr val="FF0000"/>
                </a:solidFill>
              </a:rPr>
              <a:t>Valilik haber merkezinin </a:t>
            </a:r>
            <a:r>
              <a:rPr lang="tr-TR" dirty="0"/>
              <a:t>hizmet ve faaliyetlerini düzenlemek ve yürütmek,</a:t>
            </a:r>
          </a:p>
          <a:p>
            <a:pPr algn="just">
              <a:spcBef>
                <a:spcPts val="384"/>
              </a:spcBef>
            </a:pPr>
            <a:r>
              <a:rPr lang="tr-TR" dirty="0"/>
              <a:t>ğ) 28/12/2006 tarihli ve 2006/11545 sayılı Bakanlar Kurulu Kararıyla yürürlüğe konulan </a:t>
            </a:r>
            <a:r>
              <a:rPr lang="tr-TR" dirty="0">
                <a:solidFill>
                  <a:srgbClr val="FF0000"/>
                </a:solidFill>
              </a:rPr>
              <a:t>Taşınır</a:t>
            </a:r>
            <a:r>
              <a:rPr lang="tr-TR" dirty="0"/>
              <a:t> </a:t>
            </a:r>
            <a:r>
              <a:rPr lang="tr-TR" dirty="0">
                <a:solidFill>
                  <a:srgbClr val="FF0000"/>
                </a:solidFill>
              </a:rPr>
              <a:t>Mal Yönetmeliği </a:t>
            </a:r>
            <a:r>
              <a:rPr lang="tr-TR" dirty="0"/>
              <a:t>gereğince yapılacak iş ve işlemler ile valilik ve birimler için gerekli araç, gereç ve malzemenin temini, kayıtlarının tutulması ve ihtiyaç duyulan bina ve arazinin kiralanması ve satın alınması ile ilgili iş ve işlemleri yürütmek,</a:t>
            </a:r>
          </a:p>
        </p:txBody>
      </p:sp>
    </p:spTree>
  </p:cSld>
  <p:clrMapOvr>
    <a:masterClrMapping/>
  </p:clrMapOvr>
  <p:transition spd="slow">
    <p:circle/>
    <p:sndAc>
      <p:stSnd>
        <p:snd r:embed="rId3" name="arrow.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95288" y="692150"/>
            <a:ext cx="8569325" cy="5761038"/>
          </a:xfrm>
        </p:spPr>
        <p:txBody>
          <a:bodyPr/>
          <a:lstStyle/>
          <a:p>
            <a:pPr indent="720725" algn="just" eaLnBrk="1" hangingPunct="1">
              <a:spcBef>
                <a:spcPts val="600"/>
              </a:spcBef>
              <a:spcAft>
                <a:spcPts val="0"/>
              </a:spcAft>
              <a:tabLst>
                <a:tab pos="359410" algn="l"/>
              </a:tabLst>
              <a:defRPr/>
            </a:pPr>
            <a:r>
              <a:rPr lang="tr-TR" b="1" dirty="0">
                <a:solidFill>
                  <a:srgbClr val="C00000"/>
                </a:solidFill>
                <a:latin typeface="Times New Roman"/>
                <a:ea typeface="ヒラギノ明朝 Pro W3"/>
              </a:rPr>
              <a:t>Bilgi işlem şube müdürlüğünün görevleri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24 ‒</a:t>
            </a:r>
            <a:r>
              <a:rPr lang="tr-TR" dirty="0">
                <a:latin typeface="Times New Roman"/>
                <a:ea typeface="ヒラギノ明朝 Pro W3"/>
              </a:rPr>
              <a:t> (1) Bilgi İşlem Şube Müdürlüğünün görevleri şunlardır: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a) Valilik birimlerinin </a:t>
            </a:r>
            <a:r>
              <a:rPr lang="tr-TR" dirty="0">
                <a:solidFill>
                  <a:srgbClr val="C00000"/>
                </a:solidFill>
                <a:latin typeface="Times New Roman"/>
                <a:ea typeface="ヒラギノ明朝 Pro W3"/>
              </a:rPr>
              <a:t>bilişim hizmet ve işlemleri</a:t>
            </a:r>
            <a:r>
              <a:rPr lang="tr-TR" dirty="0">
                <a:latin typeface="Times New Roman"/>
                <a:ea typeface="ヒラギノ明朝 Pro W3"/>
              </a:rPr>
              <a:t>nin; etkin, verimli, hızlı ve güvenli bir biçimde yürütülmesini sağlayacak </a:t>
            </a:r>
            <a:r>
              <a:rPr lang="tr-TR" dirty="0">
                <a:solidFill>
                  <a:srgbClr val="C00000"/>
                </a:solidFill>
                <a:latin typeface="Times New Roman"/>
                <a:ea typeface="ヒラギノ明朝 Pro W3"/>
              </a:rPr>
              <a:t>sistemler ve ağlar</a:t>
            </a:r>
            <a:r>
              <a:rPr lang="tr-TR" dirty="0">
                <a:latin typeface="Times New Roman"/>
                <a:ea typeface="ヒラギノ明朝 Pro W3"/>
              </a:rPr>
              <a:t> kurmak, sürekli ve kesintisiz işleyişini sağlamak,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b) Valilik birimlerinin bilgisayar, yazıcı, tarayıcı, faks, fotokopi, modem ve benzeri </a:t>
            </a:r>
            <a:r>
              <a:rPr lang="tr-TR" dirty="0">
                <a:solidFill>
                  <a:srgbClr val="C00000"/>
                </a:solidFill>
                <a:latin typeface="Times New Roman"/>
                <a:ea typeface="ヒラギノ明朝 Pro W3"/>
              </a:rPr>
              <a:t>bilişim cihazları ve sarf malzemeleri ihtiyacını</a:t>
            </a:r>
            <a:r>
              <a:rPr lang="tr-TR" dirty="0">
                <a:latin typeface="Times New Roman"/>
                <a:ea typeface="ヒラギノ明朝 Pro W3"/>
              </a:rPr>
              <a:t> Bakanlıkça belirlenen standartlara uygun olarak </a:t>
            </a:r>
            <a:r>
              <a:rPr lang="tr-TR" dirty="0">
                <a:solidFill>
                  <a:srgbClr val="C00000"/>
                </a:solidFill>
                <a:latin typeface="Times New Roman"/>
                <a:ea typeface="ヒラギノ明朝 Pro W3"/>
              </a:rPr>
              <a:t>tespit</a:t>
            </a:r>
            <a:r>
              <a:rPr lang="tr-TR" dirty="0">
                <a:latin typeface="Times New Roman"/>
                <a:ea typeface="ヒラギノ明朝 Pro W3"/>
              </a:rPr>
              <a:t> </a:t>
            </a:r>
            <a:r>
              <a:rPr lang="tr-TR" dirty="0">
                <a:solidFill>
                  <a:srgbClr val="C00000"/>
                </a:solidFill>
                <a:latin typeface="Times New Roman"/>
                <a:ea typeface="ヒラギノ明朝 Pro W3"/>
              </a:rPr>
              <a:t>etmek</a:t>
            </a:r>
            <a:r>
              <a:rPr lang="tr-TR" dirty="0">
                <a:latin typeface="Times New Roman"/>
                <a:ea typeface="ヒラギノ明朝 Pro W3"/>
              </a:rPr>
              <a:t>, gerektiğinde bunları </a:t>
            </a:r>
            <a:r>
              <a:rPr lang="tr-TR" dirty="0">
                <a:solidFill>
                  <a:srgbClr val="C00000"/>
                </a:solidFill>
                <a:latin typeface="Times New Roman"/>
                <a:ea typeface="ヒラギノ明朝 Pro W3"/>
              </a:rPr>
              <a:t>temin etmek</a:t>
            </a:r>
            <a:r>
              <a:rPr lang="tr-TR" dirty="0">
                <a:latin typeface="Times New Roman"/>
                <a:ea typeface="ヒラギノ明朝 Pro W3"/>
              </a:rPr>
              <a:t>, donanımların </a:t>
            </a:r>
            <a:r>
              <a:rPr lang="tr-TR" dirty="0">
                <a:solidFill>
                  <a:srgbClr val="C00000"/>
                </a:solidFill>
                <a:latin typeface="Times New Roman"/>
                <a:ea typeface="ヒラギノ明朝 Pro W3"/>
              </a:rPr>
              <a:t>bakım ve onarımlarını yapmak veya yaptırmak,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c) 5651 sayılı </a:t>
            </a:r>
            <a:r>
              <a:rPr lang="tr-TR" dirty="0">
                <a:solidFill>
                  <a:srgbClr val="C00000"/>
                </a:solidFill>
                <a:latin typeface="Times New Roman"/>
                <a:ea typeface="ヒラギノ明朝 Pro W3"/>
              </a:rPr>
              <a:t>İnternet Ortamında Yapılan Yayınların Düzenlenmesi ve Bu Yayınlar Yoluyla İşlenen Suçlarla Mücadele Edilmesi Hakkında Kanun</a:t>
            </a:r>
            <a:r>
              <a:rPr lang="tr-TR" dirty="0">
                <a:latin typeface="Times New Roman"/>
                <a:ea typeface="ヒラギノ明朝 Pro W3"/>
              </a:rPr>
              <a:t> ve ilgili mevzuat gereğince sağlanan hizmetlere ilişkin </a:t>
            </a:r>
            <a:r>
              <a:rPr lang="tr-TR" dirty="0">
                <a:solidFill>
                  <a:srgbClr val="C00000"/>
                </a:solidFill>
                <a:latin typeface="Times New Roman"/>
                <a:ea typeface="ヒラギノ明朝 Pro W3"/>
              </a:rPr>
              <a:t>trafik bilgilerini saklamak</a:t>
            </a:r>
            <a:r>
              <a:rPr lang="tr-TR" dirty="0">
                <a:latin typeface="Times New Roman"/>
                <a:ea typeface="ヒラギノ明朝 Pro W3"/>
              </a:rPr>
              <a:t> ve bu bilgilerin doğruluğunu, bütünlüğünü ve gizliliğini korumak,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ç) 1/11/2007 tarihli ve 26687 sayılı Resmî Gazete’de yayımlanan </a:t>
            </a:r>
            <a:r>
              <a:rPr lang="tr-TR" dirty="0">
                <a:solidFill>
                  <a:srgbClr val="C00000"/>
                </a:solidFill>
                <a:latin typeface="Times New Roman"/>
                <a:ea typeface="ヒラギノ明朝 Pro W3"/>
              </a:rPr>
              <a:t>İnternet Toplu Kullanım Sağlayıcıları Hakkında Yönetmelik</a:t>
            </a:r>
            <a:r>
              <a:rPr lang="tr-TR" dirty="0">
                <a:latin typeface="Times New Roman"/>
                <a:ea typeface="ヒラギノ明朝 Pro W3"/>
              </a:rPr>
              <a:t> gereği, ticari amaçla internet toplu kullanım sağlayıcılarına </a:t>
            </a:r>
            <a:r>
              <a:rPr lang="tr-TR" dirty="0">
                <a:solidFill>
                  <a:srgbClr val="C00000"/>
                </a:solidFill>
                <a:latin typeface="Times New Roman"/>
                <a:ea typeface="ヒラギノ明朝 Pro W3"/>
              </a:rPr>
              <a:t>izin belgesi verilmesi, işletmecilerin eğitimi ve denetlenmesine</a:t>
            </a:r>
            <a:r>
              <a:rPr lang="tr-TR" dirty="0">
                <a:latin typeface="Times New Roman"/>
                <a:ea typeface="ヒラギノ明朝 Pro W3"/>
              </a:rPr>
              <a:t> ilişkin iş ve işlemleri yapmak,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d) Başta </a:t>
            </a:r>
            <a:r>
              <a:rPr lang="tr-TR" dirty="0">
                <a:solidFill>
                  <a:srgbClr val="C00000"/>
                </a:solidFill>
                <a:latin typeface="Times New Roman"/>
                <a:ea typeface="ヒラギノ明朝 Pro W3"/>
              </a:rPr>
              <a:t>e-İçişleri Projesi</a:t>
            </a:r>
            <a:r>
              <a:rPr lang="tr-TR" dirty="0">
                <a:latin typeface="Times New Roman"/>
                <a:ea typeface="ヒラギノ明朝 Pro W3"/>
              </a:rPr>
              <a:t> olmak üzere, valilik ve kaymakamlıklara bağlı birimlerde uygulanacak her </a:t>
            </a:r>
            <a:r>
              <a:rPr lang="tr-TR" dirty="0">
                <a:solidFill>
                  <a:srgbClr val="C00000"/>
                </a:solidFill>
                <a:latin typeface="Times New Roman"/>
                <a:ea typeface="ヒラギノ明朝 Pro W3"/>
              </a:rPr>
              <a:t>türlü bilgi işlem projesi ile ilgili koordinasyon ve işbirliğini</a:t>
            </a:r>
            <a:r>
              <a:rPr lang="tr-TR" dirty="0">
                <a:latin typeface="Times New Roman"/>
                <a:ea typeface="ヒラギノ明朝 Pro W3"/>
              </a:rPr>
              <a:t> sağlamak,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e) Bakanlıkça belirlenecek </a:t>
            </a:r>
            <a:r>
              <a:rPr lang="tr-TR" dirty="0">
                <a:solidFill>
                  <a:srgbClr val="C00000"/>
                </a:solidFill>
                <a:latin typeface="Times New Roman"/>
                <a:ea typeface="ヒラギノ明朝 Pro W3"/>
              </a:rPr>
              <a:t>eğitim programlarının uygulanmasını sağlamak</a:t>
            </a:r>
            <a:r>
              <a:rPr lang="tr-TR" dirty="0">
                <a:latin typeface="Times New Roman"/>
                <a:ea typeface="ヒラギノ明朝 Pro W3"/>
              </a:rPr>
              <a:t>, eğitmen ve kullanıcıların eğitim ihtiyacını belirlemek ve ihtiyaçları karşılayacak </a:t>
            </a:r>
            <a:r>
              <a:rPr lang="tr-TR" dirty="0">
                <a:solidFill>
                  <a:srgbClr val="C00000"/>
                </a:solidFill>
                <a:latin typeface="Times New Roman"/>
                <a:ea typeface="ヒラギノ明朝 Pro W3"/>
              </a:rPr>
              <a:t>eğitim organizasyonları yapmak,</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f) Valilik </a:t>
            </a:r>
            <a:r>
              <a:rPr lang="tr-TR" dirty="0">
                <a:solidFill>
                  <a:srgbClr val="C00000"/>
                </a:solidFill>
                <a:latin typeface="Times New Roman"/>
                <a:ea typeface="ヒラギノ明朝 Pro W3"/>
              </a:rPr>
              <a:t>internet sitesinin sürekli, güvenli ve güncel olarak yayınını sağlamak</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g) </a:t>
            </a:r>
            <a:r>
              <a:rPr lang="tr-TR" dirty="0">
                <a:solidFill>
                  <a:srgbClr val="C00000"/>
                </a:solidFill>
                <a:latin typeface="Times New Roman"/>
                <a:ea typeface="ヒラギノ明朝 Pro W3"/>
              </a:rPr>
              <a:t>İlçe birimlerine</a:t>
            </a:r>
            <a:r>
              <a:rPr lang="tr-TR" dirty="0">
                <a:latin typeface="Times New Roman"/>
                <a:ea typeface="ヒラギノ明朝 Pro W3"/>
              </a:rPr>
              <a:t> bilgi işlem konularında </a:t>
            </a:r>
            <a:r>
              <a:rPr lang="tr-TR" dirty="0">
                <a:solidFill>
                  <a:srgbClr val="C00000"/>
                </a:solidFill>
                <a:latin typeface="Times New Roman"/>
                <a:ea typeface="ヒラギノ明朝 Pro W3"/>
              </a:rPr>
              <a:t>destek vermek</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ğ) Mevzuat ve Vali tarafından verilen diğer görevleri yapmak.</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93B6762A-2986-4CED-8B21-26C21EED29A8}" type="slidenum">
              <a:rPr/>
              <a:pPr>
                <a:defRPr/>
              </a:pPr>
              <a:t>48</a:t>
            </a:fld>
            <a:endParaRPr dirty="0"/>
          </a:p>
        </p:txBody>
      </p:sp>
    </p:spTree>
  </p:cSld>
  <p:clrMapOvr>
    <a:masterClrMapping/>
  </p:clrMapOvr>
  <p:transition spd="slow">
    <p:circle/>
    <p:sndAc>
      <p:stSnd>
        <p:snd r:embed="rId3" name="arrow.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827584" y="548480"/>
            <a:ext cx="8136904" cy="6049169"/>
          </a:xfrm>
        </p:spPr>
        <p:txBody>
          <a:bodyPr/>
          <a:lstStyle/>
          <a:p>
            <a:pPr indent="359410">
              <a:spcBef>
                <a:spcPts val="2400"/>
              </a:spcBef>
              <a:spcAft>
                <a:spcPts val="0"/>
              </a:spcAft>
              <a:tabLst>
                <a:tab pos="359410" algn="l"/>
              </a:tabLst>
            </a:pPr>
            <a:r>
              <a:rPr lang="tr-TR" sz="1400" b="1" dirty="0">
                <a:solidFill>
                  <a:srgbClr val="007E39"/>
                </a:solidFill>
                <a:ea typeface="ヒラギノ明朝 Pro W3"/>
              </a:rPr>
              <a:t>Açık kapı şube müdürlüğünün görevleri </a:t>
            </a:r>
            <a:r>
              <a:rPr lang="tr-TR" sz="1400" dirty="0">
                <a:solidFill>
                  <a:srgbClr val="007E39"/>
                </a:solidFill>
                <a:ea typeface="ヒラギノ明朝 Pro W3"/>
              </a:rPr>
              <a:t>(Ek RG:04/04/2020-31089)</a:t>
            </a:r>
            <a:endParaRPr lang="tr-TR" sz="1400" dirty="0">
              <a:ea typeface="Times New Roman" panose="02020603050405020304" pitchFamily="18" charset="0"/>
            </a:endParaRPr>
          </a:p>
          <a:p>
            <a:pPr>
              <a:spcBef>
                <a:spcPts val="600"/>
              </a:spcBef>
              <a:spcAft>
                <a:spcPts val="0"/>
              </a:spcAft>
              <a:tabLst>
                <a:tab pos="359410" algn="l"/>
              </a:tabLst>
            </a:pPr>
            <a:r>
              <a:rPr lang="tr-TR" sz="1400" b="1" dirty="0">
                <a:solidFill>
                  <a:srgbClr val="007E39"/>
                </a:solidFill>
                <a:ea typeface="ヒラギノ明朝 Pro W3"/>
              </a:rPr>
              <a:t>MADDE 24/A- </a:t>
            </a:r>
            <a:r>
              <a:rPr lang="tr-TR" sz="1400" dirty="0">
                <a:solidFill>
                  <a:srgbClr val="007E39"/>
                </a:solidFill>
                <a:ea typeface="ヒラギノ明朝 Pro W3"/>
              </a:rPr>
              <a:t>(1) Açık kapı şube müdürlükleri illerde vali veya görevlendireceği vali yardımcısına bağlı olarak aşağıdaki görevleri yerine getirir:</a:t>
            </a:r>
            <a:endParaRPr lang="tr-TR" sz="1400" dirty="0">
              <a:ea typeface="Times New Roman" panose="02020603050405020304" pitchFamily="18" charset="0"/>
            </a:endParaRPr>
          </a:p>
          <a:p>
            <a:pPr>
              <a:spcBef>
                <a:spcPts val="400"/>
              </a:spcBef>
              <a:spcAft>
                <a:spcPts val="0"/>
              </a:spcAft>
              <a:tabLst>
                <a:tab pos="359410" algn="l"/>
              </a:tabLst>
            </a:pPr>
            <a:r>
              <a:rPr lang="tr-TR" sz="1400" dirty="0">
                <a:solidFill>
                  <a:srgbClr val="007E39"/>
                </a:solidFill>
                <a:ea typeface="ヒラギノ明朝 Pro W3"/>
              </a:rPr>
              <a:t>a) Valiliklere bizzat, web sitesi, mobil uygulama, e-devlet ya da </a:t>
            </a:r>
            <a:r>
              <a:rPr lang="tr-TR" sz="1400" dirty="0">
                <a:solidFill>
                  <a:srgbClr val="FF0000"/>
                </a:solidFill>
                <a:ea typeface="ヒラギノ明朝 Pro W3"/>
              </a:rPr>
              <a:t>diğer yöntemler ile yapılan başvuruları </a:t>
            </a:r>
            <a:r>
              <a:rPr lang="tr-TR" sz="1400" dirty="0">
                <a:solidFill>
                  <a:srgbClr val="007E39"/>
                </a:solidFill>
                <a:ea typeface="ヒラギノ明朝 Pro W3"/>
              </a:rPr>
              <a:t>elektronik sisteme kaydederek ilgili hizmet birimlerine iletmek, başvuruların öngörülen süre içerisinde cevaplandırılmasını sağlamak ve süreci sonuçlandırılıncaya kadar takip etmek,</a:t>
            </a:r>
            <a:endParaRPr lang="tr-TR" sz="1400" dirty="0">
              <a:ea typeface="Times New Roman" panose="02020603050405020304" pitchFamily="18" charset="0"/>
            </a:endParaRPr>
          </a:p>
          <a:p>
            <a:pPr>
              <a:spcBef>
                <a:spcPts val="400"/>
              </a:spcBef>
              <a:spcAft>
                <a:spcPts val="0"/>
              </a:spcAft>
              <a:tabLst>
                <a:tab pos="359410" algn="l"/>
              </a:tabLst>
            </a:pPr>
            <a:r>
              <a:rPr lang="tr-TR" sz="1400" dirty="0">
                <a:solidFill>
                  <a:srgbClr val="007E39"/>
                </a:solidFill>
                <a:ea typeface="ヒラギノ明朝 Pro W3"/>
              </a:rPr>
              <a:t>b) Valiliğe bizzat başvuran vatandaşları karşılamak, vatandaşın talep ve beklentilerine hızlı ve etkin bir şekilde çözüm bulmak,</a:t>
            </a:r>
            <a:endParaRPr lang="tr-TR" sz="1400" dirty="0">
              <a:ea typeface="Times New Roman" panose="02020603050405020304" pitchFamily="18" charset="0"/>
            </a:endParaRPr>
          </a:p>
          <a:p>
            <a:pPr>
              <a:spcBef>
                <a:spcPts val="400"/>
              </a:spcBef>
              <a:spcAft>
                <a:spcPts val="0"/>
              </a:spcAft>
              <a:tabLst>
                <a:tab pos="359410" algn="l"/>
              </a:tabLst>
            </a:pPr>
            <a:r>
              <a:rPr lang="tr-TR" sz="1400" dirty="0">
                <a:solidFill>
                  <a:srgbClr val="007E39"/>
                </a:solidFill>
                <a:ea typeface="ヒラギノ明朝 Pro W3"/>
              </a:rPr>
              <a:t>c) Vatandaşın başvurusu esnasında her türlü dilek ve taleplerini dinleyerek başvurusuna ilişkin soruları ayrıntılı olarak cevaplamak,</a:t>
            </a:r>
            <a:endParaRPr lang="tr-TR" sz="1400" dirty="0">
              <a:ea typeface="Times New Roman" panose="02020603050405020304" pitchFamily="18" charset="0"/>
            </a:endParaRPr>
          </a:p>
          <a:p>
            <a:pPr>
              <a:spcBef>
                <a:spcPts val="400"/>
              </a:spcBef>
              <a:spcAft>
                <a:spcPts val="0"/>
              </a:spcAft>
              <a:tabLst>
                <a:tab pos="359410" algn="l"/>
              </a:tabLst>
            </a:pPr>
            <a:r>
              <a:rPr lang="tr-TR" sz="1400" dirty="0">
                <a:solidFill>
                  <a:srgbClr val="007E39"/>
                </a:solidFill>
                <a:ea typeface="ヒラギノ明朝 Pro W3"/>
              </a:rPr>
              <a:t>ç) Kamu hizmetlerine Dijital Türkiye üzerinden başvuru yapmakta zorluk yaşayan vatandaşlara danışmanlık ve rehberlik etmek, vatandaşın dijital ortama erişimini sağlamak,</a:t>
            </a:r>
            <a:endParaRPr lang="tr-TR" sz="1400" dirty="0">
              <a:ea typeface="Times New Roman" panose="02020603050405020304" pitchFamily="18" charset="0"/>
            </a:endParaRPr>
          </a:p>
          <a:p>
            <a:pPr>
              <a:spcBef>
                <a:spcPts val="400"/>
              </a:spcBef>
              <a:spcAft>
                <a:spcPts val="0"/>
              </a:spcAft>
              <a:tabLst>
                <a:tab pos="359410" algn="l"/>
              </a:tabLst>
            </a:pPr>
            <a:r>
              <a:rPr lang="tr-TR" sz="1400" dirty="0">
                <a:solidFill>
                  <a:srgbClr val="007E39"/>
                </a:solidFill>
                <a:ea typeface="ヒラギノ明朝 Pro W3"/>
              </a:rPr>
              <a:t>d) Şehit yakınları, gaziler ile gazi yakınları, altmış beş yaş üstü vatandaşlar, hamileler ve engellilere yönelik danışma ve mihmandarlık hizmetinin etkin bir şekilde yerine getirilmesini sağlamak,</a:t>
            </a:r>
            <a:endParaRPr lang="tr-TR" sz="1400" dirty="0">
              <a:ea typeface="Times New Roman" panose="02020603050405020304" pitchFamily="18" charset="0"/>
            </a:endParaRPr>
          </a:p>
          <a:p>
            <a:pPr>
              <a:spcBef>
                <a:spcPts val="400"/>
              </a:spcBef>
              <a:spcAft>
                <a:spcPts val="0"/>
              </a:spcAft>
              <a:tabLst>
                <a:tab pos="359410" algn="l"/>
              </a:tabLst>
            </a:pPr>
            <a:r>
              <a:rPr lang="tr-TR" sz="1400" dirty="0">
                <a:solidFill>
                  <a:srgbClr val="007E39"/>
                </a:solidFill>
                <a:ea typeface="ヒラギノ明朝 Pro W3"/>
              </a:rPr>
              <a:t>e) </a:t>
            </a:r>
            <a:r>
              <a:rPr lang="tr-TR" sz="1400" dirty="0">
                <a:solidFill>
                  <a:srgbClr val="FF0000"/>
                </a:solidFill>
                <a:ea typeface="ヒラギノ明朝 Pro W3"/>
              </a:rPr>
              <a:t>Başvuru sahiplerinin sürecin her aşamasında bilgilendirilmesini</a:t>
            </a:r>
            <a:r>
              <a:rPr lang="tr-TR" sz="1400" dirty="0">
                <a:solidFill>
                  <a:srgbClr val="007E39"/>
                </a:solidFill>
                <a:ea typeface="ヒラギノ明朝 Pro W3"/>
              </a:rPr>
              <a:t> sağlamak,</a:t>
            </a:r>
            <a:endParaRPr lang="tr-TR" sz="1400" dirty="0">
              <a:ea typeface="Times New Roman" panose="02020603050405020304" pitchFamily="18" charset="0"/>
            </a:endParaRPr>
          </a:p>
          <a:p>
            <a:pPr>
              <a:spcBef>
                <a:spcPts val="400"/>
              </a:spcBef>
              <a:spcAft>
                <a:spcPts val="0"/>
              </a:spcAft>
              <a:tabLst>
                <a:tab pos="359410" algn="l"/>
              </a:tabLst>
            </a:pPr>
            <a:r>
              <a:rPr lang="tr-TR" sz="1400" dirty="0">
                <a:solidFill>
                  <a:srgbClr val="007E39"/>
                </a:solidFill>
                <a:ea typeface="ヒラギノ明朝 Pro W3"/>
              </a:rPr>
              <a:t>f) Hizmet birimlerinden gelen cevapları kontrol ederek, uygun olmayan cevapları ilgili mülki idare amirine bildirmek ve düzeltilmesini sağlamak,</a:t>
            </a:r>
            <a:endParaRPr lang="tr-TR" sz="1400" dirty="0">
              <a:ea typeface="Times New Roman" panose="02020603050405020304" pitchFamily="18" charset="0"/>
            </a:endParaRPr>
          </a:p>
          <a:p>
            <a:pPr>
              <a:spcBef>
                <a:spcPts val="400"/>
              </a:spcBef>
              <a:spcAft>
                <a:spcPts val="0"/>
              </a:spcAft>
              <a:tabLst>
                <a:tab pos="359410" algn="l"/>
              </a:tabLst>
            </a:pPr>
            <a:r>
              <a:rPr lang="tr-TR" sz="1400" dirty="0">
                <a:solidFill>
                  <a:srgbClr val="007E39"/>
                </a:solidFill>
                <a:ea typeface="ヒラギノ明朝 Pro W3"/>
              </a:rPr>
              <a:t>g) Veri tabanındaki bilgiler doğrultusunda ilin yoğunluklu başvuru türleri, sorun alanları ve aksayan yönlerini coğrafi, demografik ve </a:t>
            </a:r>
            <a:r>
              <a:rPr lang="tr-TR" sz="1400" dirty="0" err="1">
                <a:solidFill>
                  <a:srgbClr val="007E39"/>
                </a:solidFill>
                <a:ea typeface="ヒラギノ明朝 Pro W3"/>
              </a:rPr>
              <a:t>sosyo</a:t>
            </a:r>
            <a:r>
              <a:rPr lang="tr-TR" sz="1400" dirty="0">
                <a:solidFill>
                  <a:srgbClr val="007E39"/>
                </a:solidFill>
                <a:ea typeface="ヒラギノ明朝 Pro W3"/>
              </a:rPr>
              <a:t>-ekonomik açılardan analiz etmek, raporlamak ve istatistiki bilgiler hazırlamak,</a:t>
            </a:r>
            <a:endParaRPr lang="tr-TR" sz="1400" dirty="0">
              <a:ea typeface="Times New Roman" panose="02020603050405020304" pitchFamily="18" charset="0"/>
            </a:endParaRPr>
          </a:p>
          <a:p>
            <a:pPr>
              <a:spcBef>
                <a:spcPts val="400"/>
              </a:spcBef>
              <a:spcAft>
                <a:spcPts val="0"/>
              </a:spcAft>
              <a:tabLst>
                <a:tab pos="359410" algn="l"/>
              </a:tabLst>
            </a:pPr>
            <a:r>
              <a:rPr lang="tr-TR" sz="1400" dirty="0">
                <a:solidFill>
                  <a:srgbClr val="007E39"/>
                </a:solidFill>
                <a:ea typeface="ヒラギノ明朝 Pro W3"/>
              </a:rPr>
              <a:t>ğ) Mülki idare amiri başkanlığında, gerekli izleme ve değerlendirmeleri yapmak amacıyla Ocak ve Temmuz aylarında olmak üzere yılda iki defa toplantı yapmak ve toplantıya müteakip tutanağın rapor halinde Bakanlığa gönderilmesini sağlamak,</a:t>
            </a:r>
            <a:endParaRPr lang="tr-TR" sz="1400" dirty="0">
              <a:ea typeface="Times New Roman" panose="02020603050405020304" pitchFamily="18" charset="0"/>
            </a:endParaRPr>
          </a:p>
          <a:p>
            <a:pPr>
              <a:spcBef>
                <a:spcPts val="400"/>
              </a:spcBef>
              <a:spcAft>
                <a:spcPts val="0"/>
              </a:spcAft>
              <a:tabLst>
                <a:tab pos="359410" algn="l"/>
              </a:tabLst>
            </a:pPr>
            <a:r>
              <a:rPr lang="tr-TR" sz="1400" dirty="0">
                <a:solidFill>
                  <a:srgbClr val="007E39"/>
                </a:solidFill>
                <a:ea typeface="ヒラギノ明朝 Pro W3"/>
              </a:rPr>
              <a:t>h) Açık Kapı şube müdürlükleri arasında, ilde bulunan diğer Açık Kapı birimleri ile ilgili hizmet birimleriyle gerekli iletişim ve koordinasyonu sağlamak,</a:t>
            </a:r>
            <a:endParaRPr lang="tr-TR" sz="1400"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93B6762A-2986-4CED-8B21-26C21EED29A8}" type="slidenum">
              <a:rPr/>
              <a:pPr>
                <a:defRPr/>
              </a:pPr>
              <a:t>49</a:t>
            </a:fld>
            <a:endParaRPr dirty="0"/>
          </a:p>
        </p:txBody>
      </p:sp>
    </p:spTree>
    <p:extLst>
      <p:ext uri="{BB962C8B-B14F-4D97-AF65-F5344CB8AC3E}">
        <p14:creationId xmlns:p14="http://schemas.microsoft.com/office/powerpoint/2010/main" val="2755626780"/>
      </p:ext>
    </p:extLst>
  </p:cSld>
  <p:clrMapOvr>
    <a:masterClrMapping/>
  </p:clrMapOvr>
  <p:transition spd="slow">
    <p:circle/>
    <p:sndAc>
      <p:stSnd>
        <p:snd r:embed="rId3" name="arrow.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a:xfrm>
            <a:off x="935088" y="842010"/>
            <a:ext cx="8208912" cy="2657492"/>
          </a:xfrm>
        </p:spPr>
        <p:txBody>
          <a:bodyPr/>
          <a:lstStyle/>
          <a:p>
            <a:pPr indent="0" algn="l">
              <a:spcAft>
                <a:spcPts val="0"/>
              </a:spcAft>
              <a:tabLst>
                <a:tab pos="449580" algn="l"/>
              </a:tabLst>
            </a:pPr>
            <a:r>
              <a:rPr lang="tr-TR" b="1" dirty="0">
                <a:ea typeface="Times New Roman" panose="02020603050405020304" pitchFamily="18" charset="0"/>
              </a:rPr>
              <a:t>MADDE 509</a:t>
            </a:r>
            <a:r>
              <a:rPr lang="tr-TR" dirty="0">
                <a:ea typeface="Times New Roman" panose="02020603050405020304" pitchFamily="18" charset="0"/>
              </a:rPr>
              <a:t> - …taşra teşkilatı, aşağıdaki kuruluşlardan meydana gelecek şekilde düzenlenir.</a:t>
            </a:r>
          </a:p>
          <a:p>
            <a:pPr marL="358775" indent="0">
              <a:spcBef>
                <a:spcPts val="0"/>
              </a:spcBef>
              <a:spcAft>
                <a:spcPts val="0"/>
              </a:spcAft>
            </a:pPr>
            <a:r>
              <a:rPr lang="tr-TR" dirty="0">
                <a:ea typeface="Times New Roman" panose="02020603050405020304" pitchFamily="18" charset="0"/>
              </a:rPr>
              <a:t>a) İl valisine bağlı il kuruluşları,</a:t>
            </a:r>
          </a:p>
          <a:p>
            <a:pPr marL="358775" indent="0">
              <a:spcBef>
                <a:spcPts val="0"/>
              </a:spcBef>
              <a:spcAft>
                <a:spcPts val="0"/>
              </a:spcAft>
            </a:pPr>
            <a:r>
              <a:rPr lang="tr-TR" dirty="0">
                <a:ea typeface="Times New Roman" panose="02020603050405020304" pitchFamily="18" charset="0"/>
              </a:rPr>
              <a:t>b) Kaymakama bağlı ilçe kuruluşları,</a:t>
            </a:r>
          </a:p>
          <a:p>
            <a:pPr marL="358775" indent="0">
              <a:spcBef>
                <a:spcPts val="0"/>
              </a:spcBef>
              <a:spcAft>
                <a:spcPts val="0"/>
              </a:spcAft>
            </a:pPr>
            <a:r>
              <a:rPr lang="tr-TR" dirty="0">
                <a:ea typeface="Times New Roman" panose="02020603050405020304" pitchFamily="18" charset="0"/>
              </a:rPr>
              <a:t>c) Doğrudan merkeze bağlı taşra kuruluşları.</a:t>
            </a:r>
          </a:p>
          <a:p>
            <a:pPr indent="0">
              <a:spcBef>
                <a:spcPts val="1200"/>
              </a:spcBef>
              <a:spcAft>
                <a:spcPts val="0"/>
              </a:spcAft>
            </a:pPr>
            <a:r>
              <a:rPr lang="tr-TR" b="1" u="sng" dirty="0">
                <a:ea typeface="Times New Roman" panose="02020603050405020304" pitchFamily="18" charset="0"/>
              </a:rPr>
              <a:t>Merkez, taşra </a:t>
            </a:r>
            <a:r>
              <a:rPr lang="tr-TR" b="1" u="sng" dirty="0">
                <a:solidFill>
                  <a:srgbClr val="C00000"/>
                </a:solidFill>
              </a:rPr>
              <a:t>teşkilatları</a:t>
            </a:r>
            <a:r>
              <a:rPr lang="tr-TR" b="1" u="sng" dirty="0">
                <a:ea typeface="Times New Roman" panose="02020603050405020304" pitchFamily="18" charset="0"/>
              </a:rPr>
              <a:t> ile </a:t>
            </a:r>
            <a:r>
              <a:rPr lang="tr-TR" b="1" u="sng" dirty="0">
                <a:solidFill>
                  <a:srgbClr val="C00000"/>
                </a:solidFill>
              </a:rPr>
              <a:t>bağlı</a:t>
            </a:r>
            <a:r>
              <a:rPr lang="tr-TR" b="1" u="sng" dirty="0">
                <a:ea typeface="Times New Roman" panose="02020603050405020304" pitchFamily="18" charset="0"/>
              </a:rPr>
              <a:t> ve </a:t>
            </a:r>
            <a:r>
              <a:rPr lang="tr-TR" b="1" u="sng" dirty="0">
                <a:solidFill>
                  <a:srgbClr val="C00000"/>
                </a:solidFill>
              </a:rPr>
              <a:t>ilgili</a:t>
            </a:r>
            <a:r>
              <a:rPr lang="tr-TR" b="1" u="sng" dirty="0">
                <a:ea typeface="Times New Roman" panose="02020603050405020304" pitchFamily="18" charset="0"/>
              </a:rPr>
              <a:t> kuruluşların </a:t>
            </a:r>
            <a:r>
              <a:rPr lang="tr-TR" b="1" u="sng" dirty="0">
                <a:solidFill>
                  <a:srgbClr val="C00000"/>
                </a:solidFill>
                <a:ea typeface="Times New Roman" panose="02020603050405020304" pitchFamily="18" charset="0"/>
              </a:rPr>
              <a:t>hiyerarşik kademeler:</a:t>
            </a:r>
            <a:r>
              <a:rPr lang="tr-TR" b="1" u="sng" dirty="0">
                <a:ea typeface="Times New Roman" panose="02020603050405020304" pitchFamily="18" charset="0"/>
              </a:rPr>
              <a:t> </a:t>
            </a:r>
          </a:p>
          <a:p>
            <a:pPr>
              <a:spcBef>
                <a:spcPts val="400"/>
              </a:spcBef>
              <a:spcAft>
                <a:spcPts val="0"/>
              </a:spcAft>
            </a:pPr>
            <a:r>
              <a:rPr lang="tr-TR" dirty="0">
                <a:solidFill>
                  <a:srgbClr val="C00000"/>
                </a:solidFill>
                <a:ea typeface="Times New Roman" panose="02020603050405020304" pitchFamily="18" charset="0"/>
              </a:rPr>
              <a:t>a) Bakanlık merkez teşkilatında:</a:t>
            </a:r>
            <a:endParaRPr lang="tr-TR" dirty="0">
              <a:ea typeface="Times New Roman" panose="02020603050405020304" pitchFamily="18" charset="0"/>
            </a:endParaRPr>
          </a:p>
          <a:p>
            <a:pPr marL="358775" indent="179388">
              <a:spcBef>
                <a:spcPts val="0"/>
              </a:spcBef>
              <a:spcAft>
                <a:spcPts val="0"/>
              </a:spcAft>
            </a:pPr>
            <a:r>
              <a:rPr lang="tr-TR" dirty="0">
                <a:ea typeface="Times New Roman" panose="02020603050405020304" pitchFamily="18" charset="0"/>
              </a:rPr>
              <a:t>1) Bakan Yardımcılığı, </a:t>
            </a:r>
          </a:p>
          <a:p>
            <a:pPr marL="358775" indent="179388">
              <a:spcBef>
                <a:spcPts val="0"/>
              </a:spcBef>
              <a:spcAft>
                <a:spcPts val="0"/>
              </a:spcAft>
            </a:pPr>
            <a:r>
              <a:rPr lang="tr-TR" dirty="0">
                <a:ea typeface="Times New Roman" panose="02020603050405020304" pitchFamily="18" charset="0"/>
              </a:rPr>
              <a:t>2) Bakan Yardımcılığına bağlı Genel Müdürlük, Kurul Başkanlığı veya Daire Başkanlığı, </a:t>
            </a:r>
          </a:p>
          <a:p>
            <a:pPr marL="358775" indent="179388">
              <a:spcBef>
                <a:spcPts val="0"/>
              </a:spcBef>
              <a:spcAft>
                <a:spcPts val="0"/>
              </a:spcAft>
            </a:pPr>
            <a:r>
              <a:rPr lang="tr-TR" dirty="0">
                <a:ea typeface="Times New Roman" panose="02020603050405020304" pitchFamily="18" charset="0"/>
              </a:rPr>
              <a:t>3) Genel Müdürlük veya Kurul Başkanlığına bağlı Daire Başkanlığı, </a:t>
            </a:r>
          </a:p>
        </p:txBody>
      </p:sp>
      <p:sp>
        <p:nvSpPr>
          <p:cNvPr id="8" name="7 Slayt Numarası Yer Tutucusu"/>
          <p:cNvSpPr>
            <a:spLocks noGrp="1"/>
          </p:cNvSpPr>
          <p:nvPr>
            <p:ph type="sldNum" sz="quarter" idx="10"/>
          </p:nvPr>
        </p:nvSpPr>
        <p:spPr/>
        <p:txBody>
          <a:bodyPr/>
          <a:lstStyle/>
          <a:p>
            <a:pPr>
              <a:defRPr/>
            </a:pPr>
            <a:fld id="{27C0EF29-6A5A-4172-928A-8BEBD19439E1}" type="slidenum">
              <a:rPr/>
              <a:pPr>
                <a:defRPr/>
              </a:pPr>
              <a:t>5</a:t>
            </a:fld>
            <a:endParaRPr dirty="0"/>
          </a:p>
        </p:txBody>
      </p:sp>
      <p:sp>
        <p:nvSpPr>
          <p:cNvPr id="5" name="Dikdörtgen 4">
            <a:extLst>
              <a:ext uri="{FF2B5EF4-FFF2-40B4-BE49-F238E27FC236}">
                <a16:creationId xmlns:a16="http://schemas.microsoft.com/office/drawing/2014/main" id="{9D2E8411-5EAB-41C9-A55C-B071A682E570}"/>
              </a:ext>
            </a:extLst>
          </p:cNvPr>
          <p:cNvSpPr/>
          <p:nvPr/>
        </p:nvSpPr>
        <p:spPr>
          <a:xfrm>
            <a:off x="1013631" y="116632"/>
            <a:ext cx="7920880"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chemeClr val="bg1"/>
                </a:solidFill>
                <a:effectLst>
                  <a:outerShdw blurRad="38100" dist="38100" dir="2700000" algn="tl">
                    <a:srgbClr val="000000">
                      <a:alpha val="43137"/>
                    </a:srgbClr>
                  </a:outerShdw>
                </a:effectLst>
              </a:rPr>
              <a:t>Bakanlıkların Temel Kuruluşları ve Hiyerarşik Kademeler</a:t>
            </a:r>
          </a:p>
        </p:txBody>
      </p:sp>
      <p:sp>
        <p:nvSpPr>
          <p:cNvPr id="6" name="Rectangle 3">
            <a:extLst>
              <a:ext uri="{FF2B5EF4-FFF2-40B4-BE49-F238E27FC236}">
                <a16:creationId xmlns:a16="http://schemas.microsoft.com/office/drawing/2014/main" id="{356468F3-8D95-47BB-A40F-90BD6174F4A5}"/>
              </a:ext>
            </a:extLst>
          </p:cNvPr>
          <p:cNvSpPr txBox="1">
            <a:spLocks noChangeArrowheads="1"/>
          </p:cNvSpPr>
          <p:nvPr/>
        </p:nvSpPr>
        <p:spPr bwMode="auto">
          <a:xfrm>
            <a:off x="172475" y="3540562"/>
            <a:ext cx="4508045" cy="2657492"/>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0" indent="354013" algn="just" rtl="0" eaLnBrk="0" fontAlgn="base" hangingPunct="0">
              <a:spcBef>
                <a:spcPct val="20000"/>
              </a:spcBef>
              <a:spcAft>
                <a:spcPct val="0"/>
              </a:spcAft>
              <a:buFontTx/>
              <a:buNone/>
              <a:defRPr sz="1600">
                <a:solidFill>
                  <a:schemeClr val="tx1"/>
                </a:solidFill>
                <a:latin typeface="Times New Roman" pitchFamily="18" charset="0"/>
                <a:ea typeface="+mn-ea"/>
                <a:cs typeface="Times New Roman" pitchFamily="18" charset="0"/>
              </a:defRPr>
            </a:lvl1pPr>
            <a:lvl2pPr marL="0" indent="354013" algn="l" rtl="0" eaLnBrk="0" fontAlgn="base" hangingPunct="0">
              <a:spcBef>
                <a:spcPct val="20000"/>
              </a:spcBef>
              <a:spcAft>
                <a:spcPct val="0"/>
              </a:spcAft>
              <a:buFontTx/>
              <a:buNone/>
              <a:defRPr sz="2800">
                <a:solidFill>
                  <a:schemeClr val="tx1"/>
                </a:solidFill>
                <a:latin typeface="+mn-lt"/>
              </a:defRPr>
            </a:lvl2pPr>
            <a:lvl3pPr marL="0" indent="354013" algn="l" rtl="0" eaLnBrk="0" fontAlgn="base" hangingPunct="0">
              <a:spcBef>
                <a:spcPct val="20000"/>
              </a:spcBef>
              <a:spcAft>
                <a:spcPct val="0"/>
              </a:spcAft>
              <a:buFontTx/>
              <a:buNone/>
              <a:defRPr sz="2400">
                <a:solidFill>
                  <a:schemeClr val="tx1"/>
                </a:solidFill>
                <a:latin typeface="+mn-lt"/>
              </a:defRPr>
            </a:lvl3pPr>
            <a:lvl4pPr marL="0" indent="354013" algn="l" rtl="0" eaLnBrk="0" fontAlgn="base" hangingPunct="0">
              <a:spcBef>
                <a:spcPct val="20000"/>
              </a:spcBef>
              <a:spcAft>
                <a:spcPct val="0"/>
              </a:spcAft>
              <a:buFontTx/>
              <a:buNone/>
              <a:defRPr sz="2000">
                <a:solidFill>
                  <a:schemeClr val="tx1"/>
                </a:solidFill>
                <a:latin typeface="+mn-lt"/>
              </a:defRPr>
            </a:lvl4pPr>
            <a:lvl5pPr marL="0" indent="354013" algn="l" rtl="0" eaLnBrk="0" fontAlgn="base" hangingPunct="0">
              <a:spcBef>
                <a:spcPct val="20000"/>
              </a:spcBef>
              <a:spcAft>
                <a:spcPct val="0"/>
              </a:spcAft>
              <a:buFontTx/>
              <a:buNone/>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85725">
              <a:spcBef>
                <a:spcPts val="1200"/>
              </a:spcBef>
              <a:spcAft>
                <a:spcPts val="0"/>
              </a:spcAft>
            </a:pPr>
            <a:r>
              <a:rPr lang="tr-TR" kern="0" dirty="0">
                <a:solidFill>
                  <a:srgbClr val="C00000"/>
                </a:solidFill>
                <a:ea typeface="Times New Roman" panose="02020603050405020304" pitchFamily="18" charset="0"/>
              </a:rPr>
              <a:t>b) Bağlı kuruluşlarda:</a:t>
            </a:r>
            <a:endParaRPr lang="tr-TR" kern="0" dirty="0">
              <a:ea typeface="Times New Roman" panose="02020603050405020304" pitchFamily="18" charset="0"/>
            </a:endParaRPr>
          </a:p>
          <a:p>
            <a:pPr marL="358775" indent="0">
              <a:spcBef>
                <a:spcPts val="300"/>
              </a:spcBef>
              <a:spcAft>
                <a:spcPts val="0"/>
              </a:spcAft>
            </a:pPr>
            <a:r>
              <a:rPr lang="tr-TR" kern="0" dirty="0">
                <a:ea typeface="Times New Roman" panose="02020603050405020304" pitchFamily="18" charset="0"/>
              </a:rPr>
              <a:t>1) Genel Müdürlük,</a:t>
            </a:r>
          </a:p>
          <a:p>
            <a:pPr marL="358775" indent="0">
              <a:spcBef>
                <a:spcPts val="300"/>
              </a:spcBef>
              <a:spcAft>
                <a:spcPts val="0"/>
              </a:spcAft>
            </a:pPr>
            <a:r>
              <a:rPr lang="tr-TR" kern="0" dirty="0">
                <a:ea typeface="Times New Roman" panose="02020603050405020304" pitchFamily="18" charset="0"/>
              </a:rPr>
              <a:t>2) Daire Başkanlığı,</a:t>
            </a:r>
          </a:p>
          <a:p>
            <a:pPr marL="358775" indent="0">
              <a:spcBef>
                <a:spcPts val="300"/>
              </a:spcBef>
              <a:spcAft>
                <a:spcPts val="0"/>
              </a:spcAft>
            </a:pPr>
            <a:r>
              <a:rPr lang="tr-TR" kern="0" dirty="0">
                <a:ea typeface="Times New Roman" panose="02020603050405020304" pitchFamily="18" charset="0"/>
              </a:rPr>
              <a:t>3) İhtiyaca göre kurulacak Şube Müdürlüğü,</a:t>
            </a:r>
          </a:p>
          <a:p>
            <a:pPr indent="85725">
              <a:spcBef>
                <a:spcPts val="1800"/>
              </a:spcBef>
              <a:spcAft>
                <a:spcPts val="0"/>
              </a:spcAft>
            </a:pPr>
            <a:r>
              <a:rPr lang="tr-TR" kern="0" dirty="0">
                <a:solidFill>
                  <a:srgbClr val="C00000"/>
                </a:solidFill>
                <a:ea typeface="Times New Roman" panose="02020603050405020304" pitchFamily="18" charset="0"/>
              </a:rPr>
              <a:t>c) Taşra teşkilatı bölge kuruluşlarında:</a:t>
            </a:r>
            <a:endParaRPr lang="tr-TR" kern="0" dirty="0">
              <a:ea typeface="Times New Roman" panose="02020603050405020304" pitchFamily="18" charset="0"/>
            </a:endParaRPr>
          </a:p>
          <a:p>
            <a:pPr marL="358775" indent="0">
              <a:spcBef>
                <a:spcPts val="300"/>
              </a:spcBef>
              <a:spcAft>
                <a:spcPts val="0"/>
              </a:spcAft>
            </a:pPr>
            <a:r>
              <a:rPr lang="tr-TR" kern="0" dirty="0">
                <a:ea typeface="Times New Roman" panose="02020603050405020304" pitchFamily="18" charset="0"/>
              </a:rPr>
              <a:t>1) Bölge Müdürlüğü, </a:t>
            </a:r>
          </a:p>
          <a:p>
            <a:pPr marL="358775" indent="0">
              <a:spcBef>
                <a:spcPts val="300"/>
              </a:spcBef>
              <a:spcAft>
                <a:spcPts val="0"/>
              </a:spcAft>
            </a:pPr>
            <a:r>
              <a:rPr lang="tr-TR" kern="0" dirty="0">
                <a:ea typeface="Arial Unicode MS"/>
              </a:rPr>
              <a:t>2) Şube Müdürlüğü veya </a:t>
            </a:r>
            <a:r>
              <a:rPr lang="tr-TR" kern="0" dirty="0" err="1">
                <a:ea typeface="Arial Unicode MS"/>
              </a:rPr>
              <a:t>Başmühendislik</a:t>
            </a:r>
            <a:r>
              <a:rPr lang="tr-TR" kern="0" dirty="0">
                <a:ea typeface="Arial Unicode MS"/>
              </a:rPr>
              <a:t>,</a:t>
            </a:r>
          </a:p>
          <a:p>
            <a:pPr marL="358775" indent="0">
              <a:spcBef>
                <a:spcPts val="300"/>
              </a:spcBef>
              <a:spcAft>
                <a:spcPts val="0"/>
              </a:spcAft>
            </a:pPr>
            <a:r>
              <a:rPr lang="tr-TR" kern="0" dirty="0">
                <a:ea typeface="Arial Unicode MS"/>
              </a:rPr>
              <a:t>3) Şeflik veya Mühendislik, </a:t>
            </a:r>
          </a:p>
        </p:txBody>
      </p:sp>
      <p:sp>
        <p:nvSpPr>
          <p:cNvPr id="7" name="Rectangle 3">
            <a:extLst>
              <a:ext uri="{FF2B5EF4-FFF2-40B4-BE49-F238E27FC236}">
                <a16:creationId xmlns:a16="http://schemas.microsoft.com/office/drawing/2014/main" id="{DBF9964A-CFD9-4FFD-9817-D9D5C4DCD538}"/>
              </a:ext>
            </a:extLst>
          </p:cNvPr>
          <p:cNvSpPr txBox="1">
            <a:spLocks noChangeArrowheads="1"/>
          </p:cNvSpPr>
          <p:nvPr/>
        </p:nvSpPr>
        <p:spPr bwMode="auto">
          <a:xfrm>
            <a:off x="4686541" y="3540562"/>
            <a:ext cx="4284984" cy="2657493"/>
          </a:xfrm>
          <a:prstGeom prst="rect">
            <a:avLst/>
          </a:prstGeom>
          <a:no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0" indent="354013" algn="just" rtl="0" eaLnBrk="0" fontAlgn="base" hangingPunct="0">
              <a:spcBef>
                <a:spcPct val="20000"/>
              </a:spcBef>
              <a:spcAft>
                <a:spcPct val="0"/>
              </a:spcAft>
              <a:buFontTx/>
              <a:buNone/>
              <a:defRPr sz="1600">
                <a:solidFill>
                  <a:schemeClr val="tx1"/>
                </a:solidFill>
                <a:latin typeface="Times New Roman" pitchFamily="18" charset="0"/>
                <a:ea typeface="+mn-ea"/>
                <a:cs typeface="Times New Roman" pitchFamily="18" charset="0"/>
              </a:defRPr>
            </a:lvl1pPr>
            <a:lvl2pPr marL="0" indent="354013" algn="l" rtl="0" eaLnBrk="0" fontAlgn="base" hangingPunct="0">
              <a:spcBef>
                <a:spcPct val="20000"/>
              </a:spcBef>
              <a:spcAft>
                <a:spcPct val="0"/>
              </a:spcAft>
              <a:buFontTx/>
              <a:buNone/>
              <a:defRPr sz="2800">
                <a:solidFill>
                  <a:schemeClr val="tx1"/>
                </a:solidFill>
                <a:latin typeface="+mn-lt"/>
              </a:defRPr>
            </a:lvl2pPr>
            <a:lvl3pPr marL="0" indent="354013" algn="l" rtl="0" eaLnBrk="0" fontAlgn="base" hangingPunct="0">
              <a:spcBef>
                <a:spcPct val="20000"/>
              </a:spcBef>
              <a:spcAft>
                <a:spcPct val="0"/>
              </a:spcAft>
              <a:buFontTx/>
              <a:buNone/>
              <a:defRPr sz="2400">
                <a:solidFill>
                  <a:schemeClr val="tx1"/>
                </a:solidFill>
                <a:latin typeface="+mn-lt"/>
              </a:defRPr>
            </a:lvl3pPr>
            <a:lvl4pPr marL="0" indent="354013" algn="l" rtl="0" eaLnBrk="0" fontAlgn="base" hangingPunct="0">
              <a:spcBef>
                <a:spcPct val="20000"/>
              </a:spcBef>
              <a:spcAft>
                <a:spcPct val="0"/>
              </a:spcAft>
              <a:buFontTx/>
              <a:buNone/>
              <a:defRPr sz="2000">
                <a:solidFill>
                  <a:schemeClr val="tx1"/>
                </a:solidFill>
                <a:latin typeface="+mn-lt"/>
              </a:defRPr>
            </a:lvl4pPr>
            <a:lvl5pPr marL="0" indent="354013" algn="l" rtl="0" eaLnBrk="0" fontAlgn="base" hangingPunct="0">
              <a:spcBef>
                <a:spcPct val="20000"/>
              </a:spcBef>
              <a:spcAft>
                <a:spcPct val="0"/>
              </a:spcAft>
              <a:buFontTx/>
              <a:buNone/>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85725">
              <a:spcBef>
                <a:spcPts val="0"/>
              </a:spcBef>
              <a:spcAft>
                <a:spcPts val="0"/>
              </a:spcAft>
            </a:pPr>
            <a:r>
              <a:rPr lang="tr-TR" kern="0" dirty="0">
                <a:solidFill>
                  <a:srgbClr val="C00000"/>
                </a:solidFill>
                <a:ea typeface="Times New Roman" panose="02020603050405020304" pitchFamily="18" charset="0"/>
              </a:rPr>
              <a:t>ç) Taşra teşkilatı il kuruluşlarında: </a:t>
            </a:r>
            <a:endParaRPr lang="tr-TR" kern="0" dirty="0">
              <a:ea typeface="Times New Roman" panose="02020603050405020304" pitchFamily="18" charset="0"/>
            </a:endParaRPr>
          </a:p>
          <a:p>
            <a:pPr marL="358775" indent="0">
              <a:spcBef>
                <a:spcPts val="0"/>
              </a:spcBef>
              <a:spcAft>
                <a:spcPts val="0"/>
              </a:spcAft>
            </a:pPr>
            <a:r>
              <a:rPr lang="tr-TR" kern="0" dirty="0">
                <a:ea typeface="Arial Unicode MS"/>
              </a:rPr>
              <a:t>1) Vali,</a:t>
            </a:r>
          </a:p>
          <a:p>
            <a:pPr marL="358775" indent="0">
              <a:spcBef>
                <a:spcPts val="0"/>
              </a:spcBef>
              <a:spcAft>
                <a:spcPts val="0"/>
              </a:spcAft>
            </a:pPr>
            <a:r>
              <a:rPr lang="tr-TR" kern="0" dirty="0">
                <a:ea typeface="Arial Unicode MS"/>
              </a:rPr>
              <a:t>2) İl Müdürlüğü,</a:t>
            </a:r>
          </a:p>
          <a:p>
            <a:pPr marL="358775" indent="0">
              <a:spcBef>
                <a:spcPts val="0"/>
              </a:spcBef>
              <a:spcAft>
                <a:spcPts val="0"/>
              </a:spcAft>
            </a:pPr>
            <a:r>
              <a:rPr lang="tr-TR" kern="0" dirty="0">
                <a:ea typeface="Arial Unicode MS"/>
              </a:rPr>
              <a:t>3) Şube Müdürlüğü,</a:t>
            </a:r>
          </a:p>
          <a:p>
            <a:pPr marL="358775" indent="0">
              <a:spcBef>
                <a:spcPts val="0"/>
              </a:spcBef>
              <a:spcAft>
                <a:spcPts val="0"/>
              </a:spcAft>
            </a:pPr>
            <a:r>
              <a:rPr lang="tr-TR" kern="0" dirty="0">
                <a:ea typeface="Arial Unicode MS"/>
              </a:rPr>
              <a:t>4) Şeflik,</a:t>
            </a:r>
          </a:p>
          <a:p>
            <a:pPr indent="85725">
              <a:spcBef>
                <a:spcPts val="600"/>
              </a:spcBef>
              <a:spcAft>
                <a:spcPts val="0"/>
              </a:spcAft>
            </a:pPr>
            <a:r>
              <a:rPr lang="tr-TR" kern="0" dirty="0">
                <a:solidFill>
                  <a:srgbClr val="C00000"/>
                </a:solidFill>
                <a:ea typeface="Times New Roman" panose="02020603050405020304" pitchFamily="18" charset="0"/>
              </a:rPr>
              <a:t>d) Taşra teşkilatı ilçe kuruluşlarında: </a:t>
            </a:r>
            <a:endParaRPr lang="tr-TR" kern="0" dirty="0">
              <a:ea typeface="Times New Roman" panose="02020603050405020304" pitchFamily="18" charset="0"/>
            </a:endParaRPr>
          </a:p>
          <a:p>
            <a:pPr marL="358775" indent="0">
              <a:spcBef>
                <a:spcPts val="0"/>
              </a:spcBef>
              <a:spcAft>
                <a:spcPts val="0"/>
              </a:spcAft>
            </a:pPr>
            <a:r>
              <a:rPr lang="tr-TR" kern="0" dirty="0">
                <a:ea typeface="Arial Unicode MS"/>
              </a:rPr>
              <a:t>1) Kaymakam,</a:t>
            </a:r>
          </a:p>
          <a:p>
            <a:pPr marL="358775" indent="0">
              <a:spcBef>
                <a:spcPts val="0"/>
              </a:spcBef>
              <a:spcAft>
                <a:spcPts val="0"/>
              </a:spcAft>
            </a:pPr>
            <a:r>
              <a:rPr lang="tr-TR" kern="0" dirty="0">
                <a:ea typeface="Arial Unicode MS"/>
              </a:rPr>
              <a:t>2) İlçe Müdürlüğü,</a:t>
            </a:r>
          </a:p>
          <a:p>
            <a:pPr marL="358775" indent="0">
              <a:spcBef>
                <a:spcPts val="0"/>
              </a:spcBef>
              <a:spcAft>
                <a:spcPts val="0"/>
              </a:spcAft>
            </a:pPr>
            <a:r>
              <a:rPr lang="tr-TR" kern="0" dirty="0">
                <a:ea typeface="Arial Unicode MS"/>
              </a:rPr>
              <a:t>3) İhtiyaç bulunan ilçelerde Şube Müdürlüğü,</a:t>
            </a:r>
          </a:p>
          <a:p>
            <a:pPr marL="358775" indent="0">
              <a:spcBef>
                <a:spcPts val="0"/>
              </a:spcBef>
              <a:spcAft>
                <a:spcPts val="0"/>
              </a:spcAft>
            </a:pPr>
            <a:r>
              <a:rPr lang="tr-TR" kern="0" dirty="0">
                <a:ea typeface="Arial Unicode MS"/>
              </a:rPr>
              <a:t>4) Şeflik.</a:t>
            </a:r>
          </a:p>
          <a:p>
            <a:pPr>
              <a:spcBef>
                <a:spcPts val="0"/>
              </a:spcBef>
              <a:spcAft>
                <a:spcPts val="0"/>
              </a:spcAft>
            </a:pPr>
            <a:endParaRPr lang="tr-TR" kern="0" dirty="0">
              <a:ea typeface="Times New Roman" panose="02020603050405020304" pitchFamily="18" charset="0"/>
            </a:endParaRPr>
          </a:p>
        </p:txBody>
      </p:sp>
    </p:spTree>
    <p:extLst>
      <p:ext uri="{BB962C8B-B14F-4D97-AF65-F5344CB8AC3E}">
        <p14:creationId xmlns:p14="http://schemas.microsoft.com/office/powerpoint/2010/main" val="4066354838"/>
      </p:ext>
    </p:extLst>
  </p:cSld>
  <p:clrMapOvr>
    <a:masterClrMapping/>
  </p:clrMapOvr>
  <p:transition spd="slow">
    <p:circle/>
    <p:sndAc>
      <p:stSnd>
        <p:snd r:embed="rId3" name="arrow.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188" y="981075"/>
            <a:ext cx="8208962" cy="5472113"/>
          </a:xfrm>
        </p:spPr>
        <p:txBody>
          <a:bodyPr/>
          <a:lstStyle/>
          <a:p>
            <a:pPr algn="ctr" eaLnBrk="1" hangingPunct="1">
              <a:spcBef>
                <a:spcPts val="600"/>
              </a:spcBef>
              <a:spcAft>
                <a:spcPts val="0"/>
              </a:spcAft>
              <a:defRPr/>
            </a:pPr>
            <a:r>
              <a:rPr lang="tr-TR" b="1" dirty="0">
                <a:latin typeface="Times New Roman"/>
                <a:ea typeface="ヒラギノ明朝 Pro W3"/>
              </a:rPr>
              <a:t>İKİNCİ BÖLÜM</a:t>
            </a:r>
            <a:endParaRPr lang="tr-TR" dirty="0">
              <a:latin typeface="Times New Roman"/>
              <a:ea typeface="Times New Roman"/>
            </a:endParaRPr>
          </a:p>
          <a:p>
            <a:pPr algn="ctr" eaLnBrk="1" hangingPunct="1">
              <a:spcBef>
                <a:spcPts val="0"/>
              </a:spcBef>
              <a:spcAft>
                <a:spcPts val="0"/>
              </a:spcAft>
              <a:defRPr/>
            </a:pPr>
            <a:r>
              <a:rPr lang="tr-TR" b="1" dirty="0">
                <a:latin typeface="Times New Roman"/>
                <a:ea typeface="ヒラギノ明朝 Pro W3"/>
              </a:rPr>
              <a:t>İlçe Birimlerinin Görevleri</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b="1" dirty="0">
                <a:latin typeface="Times New Roman"/>
                <a:ea typeface="ヒラギノ明朝 Pro W3"/>
              </a:rPr>
              <a:t>İlçe birimlerinin görevleri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25 –</a:t>
            </a:r>
            <a:r>
              <a:rPr lang="tr-TR" dirty="0">
                <a:latin typeface="Times New Roman"/>
                <a:ea typeface="ヒラギノ明朝 Pro W3"/>
              </a:rPr>
              <a:t> (1) İl birimleri tarafından yürütülen hizmetler ilçelerde;</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a) İl </a:t>
            </a:r>
            <a:r>
              <a:rPr lang="tr-TR" dirty="0">
                <a:solidFill>
                  <a:srgbClr val="C00000"/>
                </a:solidFill>
                <a:latin typeface="Times New Roman"/>
                <a:ea typeface="ヒラギノ明朝 Pro W3"/>
              </a:rPr>
              <a:t>yazı işleri</a:t>
            </a:r>
            <a:r>
              <a:rPr lang="tr-TR" dirty="0">
                <a:latin typeface="Times New Roman"/>
                <a:ea typeface="ヒラギノ明朝 Pro W3"/>
              </a:rPr>
              <a:t>, il </a:t>
            </a:r>
            <a:r>
              <a:rPr lang="tr-TR" dirty="0">
                <a:solidFill>
                  <a:srgbClr val="C00000"/>
                </a:solidFill>
                <a:latin typeface="Times New Roman"/>
                <a:ea typeface="ヒラギノ明朝 Pro W3"/>
              </a:rPr>
              <a:t>basın ve halkla ilişkiler</a:t>
            </a:r>
            <a:r>
              <a:rPr lang="tr-TR" dirty="0">
                <a:latin typeface="Times New Roman"/>
                <a:ea typeface="ヒラギノ明朝 Pro W3"/>
              </a:rPr>
              <a:t>, </a:t>
            </a:r>
            <a:r>
              <a:rPr lang="tr-TR" dirty="0">
                <a:solidFill>
                  <a:srgbClr val="C00000"/>
                </a:solidFill>
                <a:latin typeface="Times New Roman"/>
                <a:ea typeface="ヒラギノ明朝 Pro W3"/>
              </a:rPr>
              <a:t>özel kalem</a:t>
            </a:r>
            <a:r>
              <a:rPr lang="tr-TR" dirty="0">
                <a:latin typeface="Times New Roman"/>
                <a:ea typeface="ヒラギノ明朝 Pro W3"/>
              </a:rPr>
              <a:t> ve </a:t>
            </a:r>
            <a:r>
              <a:rPr lang="tr-TR" dirty="0">
                <a:solidFill>
                  <a:srgbClr val="C00000"/>
                </a:solidFill>
                <a:latin typeface="Times New Roman"/>
                <a:ea typeface="ヒラギノ明朝 Pro W3"/>
              </a:rPr>
              <a:t>protokol</a:t>
            </a:r>
            <a:r>
              <a:rPr lang="tr-TR" dirty="0">
                <a:latin typeface="Times New Roman"/>
                <a:ea typeface="ヒラギノ明朝 Pro W3"/>
              </a:rPr>
              <a:t> şube müdürlüklerince yürütülen hizmetler; </a:t>
            </a:r>
            <a:r>
              <a:rPr lang="tr-TR" dirty="0">
                <a:solidFill>
                  <a:srgbClr val="C00000"/>
                </a:solidFill>
                <a:latin typeface="Times New Roman"/>
                <a:ea typeface="ヒラギノ明朝 Pro W3"/>
              </a:rPr>
              <a:t>ilçe yazı işleri müdürlüğü</a:t>
            </a:r>
            <a:r>
              <a:rPr lang="tr-TR" dirty="0">
                <a:latin typeface="Times New Roman"/>
                <a:ea typeface="ヒラギノ明朝 Pro W3"/>
              </a:rPr>
              <a:t>,</a:t>
            </a:r>
            <a:endParaRPr lang="tr-TR" dirty="0">
              <a:latin typeface="Times New Roman"/>
              <a:ea typeface="Times New Roman"/>
            </a:endParaRPr>
          </a:p>
          <a:p>
            <a:pPr indent="359410">
              <a:spcBef>
                <a:spcPts val="600"/>
              </a:spcBef>
              <a:spcAft>
                <a:spcPts val="0"/>
              </a:spcAft>
              <a:tabLst>
                <a:tab pos="359410" algn="l"/>
              </a:tabLst>
            </a:pPr>
            <a:r>
              <a:rPr lang="tr-TR" dirty="0">
                <a:ea typeface="ヒラギノ明朝 Pro W3"/>
              </a:rPr>
              <a:t>b) </a:t>
            </a:r>
            <a:r>
              <a:rPr lang="tr-TR" dirty="0">
                <a:solidFill>
                  <a:srgbClr val="7030A0"/>
                </a:solidFill>
                <a:ea typeface="ヒラギノ明朝 Pro W3"/>
              </a:rPr>
              <a:t>İdare ve denetim</a:t>
            </a:r>
            <a:r>
              <a:rPr lang="tr-TR" dirty="0">
                <a:ea typeface="ヒラギノ明朝 Pro W3"/>
              </a:rPr>
              <a:t>, il </a:t>
            </a:r>
            <a:r>
              <a:rPr lang="tr-TR" dirty="0">
                <a:solidFill>
                  <a:srgbClr val="C00000"/>
                </a:solidFill>
                <a:ea typeface="ヒラギノ明朝 Pro W3"/>
              </a:rPr>
              <a:t>planlama</a:t>
            </a:r>
            <a:r>
              <a:rPr lang="tr-TR" dirty="0">
                <a:ea typeface="ヒラギノ明朝 Pro W3"/>
              </a:rPr>
              <a:t> ve koordinasyon ve </a:t>
            </a:r>
            <a:r>
              <a:rPr lang="tr-TR" b="1" dirty="0">
                <a:ea typeface="ヒラギノ明朝 Pro W3"/>
              </a:rPr>
              <a:t>(Değişik RG:30/08/2014-29104</a:t>
            </a:r>
            <a:r>
              <a:rPr lang="tr-TR" dirty="0">
                <a:ea typeface="ヒラギノ明朝 Pro W3"/>
              </a:rPr>
              <a:t>) </a:t>
            </a:r>
            <a:r>
              <a:rPr lang="tr-TR" dirty="0">
                <a:solidFill>
                  <a:srgbClr val="C00000"/>
                </a:solidFill>
                <a:ea typeface="ヒラギノ明朝 Pro W3"/>
              </a:rPr>
              <a:t>idari hizmetler şube müdürlüklerince </a:t>
            </a:r>
            <a:r>
              <a:rPr lang="tr-TR" dirty="0">
                <a:ea typeface="ヒラギノ明朝 Pro W3"/>
              </a:rPr>
              <a:t>yürütülen hizmetler; </a:t>
            </a:r>
            <a:r>
              <a:rPr lang="tr-TR" dirty="0">
                <a:solidFill>
                  <a:srgbClr val="7030A0"/>
                </a:solidFill>
                <a:ea typeface="ヒラギノ明朝 Pro W3"/>
              </a:rPr>
              <a:t>İdare ve denetim şefliği,</a:t>
            </a:r>
            <a:endParaRPr lang="tr-TR" dirty="0">
              <a:ea typeface="Times New Roman" panose="02020603050405020304" pitchFamily="18" charset="0"/>
            </a:endParaRPr>
          </a:p>
          <a:p>
            <a:pPr indent="359410" algn="just" eaLnBrk="1" hangingPunct="1">
              <a:spcBef>
                <a:spcPts val="600"/>
              </a:spcBef>
              <a:spcAft>
                <a:spcPts val="0"/>
              </a:spcAft>
              <a:tabLst>
                <a:tab pos="359410" algn="l"/>
              </a:tabLst>
              <a:defRPr/>
            </a:pPr>
            <a:r>
              <a:rPr lang="tr-TR" dirty="0">
                <a:latin typeface="Times New Roman"/>
                <a:ea typeface="ヒラギノ明朝 Pro W3"/>
              </a:rPr>
              <a:t>c) İl </a:t>
            </a:r>
            <a:r>
              <a:rPr lang="tr-TR" dirty="0">
                <a:solidFill>
                  <a:srgbClr val="C00000"/>
                </a:solidFill>
                <a:latin typeface="Times New Roman"/>
                <a:ea typeface="ヒラギノ明朝 Pro W3"/>
              </a:rPr>
              <a:t>idare kurulu</a:t>
            </a:r>
            <a:r>
              <a:rPr lang="tr-TR" dirty="0">
                <a:latin typeface="Times New Roman"/>
                <a:ea typeface="ヒラギノ明朝 Pro W3"/>
              </a:rPr>
              <a:t> ve </a:t>
            </a:r>
            <a:r>
              <a:rPr lang="tr-TR" dirty="0">
                <a:solidFill>
                  <a:srgbClr val="C00000"/>
                </a:solidFill>
                <a:latin typeface="Times New Roman"/>
                <a:ea typeface="ヒラギノ明朝 Pro W3"/>
              </a:rPr>
              <a:t>hukuk işleri</a:t>
            </a:r>
            <a:r>
              <a:rPr lang="tr-TR" dirty="0">
                <a:latin typeface="Times New Roman"/>
                <a:ea typeface="ヒラギノ明朝 Pro W3"/>
              </a:rPr>
              <a:t> şube müdürlüklerince yürütülen hizmetler; </a:t>
            </a:r>
            <a:r>
              <a:rPr lang="tr-TR" dirty="0">
                <a:solidFill>
                  <a:srgbClr val="C00000"/>
                </a:solidFill>
                <a:latin typeface="Times New Roman"/>
                <a:ea typeface="ヒラギノ明朝 Pro W3"/>
              </a:rPr>
              <a:t>ilçe hukuk işleri şefliği,</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ç) </a:t>
            </a:r>
            <a:r>
              <a:rPr lang="tr-TR" dirty="0">
                <a:solidFill>
                  <a:srgbClr val="C00000"/>
                </a:solidFill>
                <a:latin typeface="Times New Roman"/>
                <a:ea typeface="ヒラギノ明朝 Pro W3"/>
              </a:rPr>
              <a:t>Bilgi işlem</a:t>
            </a:r>
            <a:r>
              <a:rPr lang="tr-TR" dirty="0">
                <a:latin typeface="Times New Roman"/>
                <a:ea typeface="ヒラギノ明朝 Pro W3"/>
              </a:rPr>
              <a:t> şube müdürlüğünce yürütülen hizmetler; </a:t>
            </a:r>
            <a:r>
              <a:rPr lang="tr-TR" dirty="0">
                <a:solidFill>
                  <a:srgbClr val="C00000"/>
                </a:solidFill>
                <a:latin typeface="Times New Roman"/>
                <a:ea typeface="ヒラギノ明朝 Pro W3"/>
              </a:rPr>
              <a:t>ilçe bilgi işlem şefliği</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d) İl </a:t>
            </a:r>
            <a:r>
              <a:rPr lang="tr-TR" dirty="0">
                <a:solidFill>
                  <a:srgbClr val="C00000"/>
                </a:solidFill>
                <a:latin typeface="Times New Roman"/>
                <a:ea typeface="ヒラギノ明朝 Pro W3"/>
              </a:rPr>
              <a:t>sosyal etüt ve proje</a:t>
            </a:r>
            <a:r>
              <a:rPr lang="tr-TR" dirty="0">
                <a:latin typeface="Times New Roman"/>
                <a:ea typeface="ヒラギノ明朝 Pro W3"/>
              </a:rPr>
              <a:t> müdürlüğünce yürütülen hizmetler; </a:t>
            </a:r>
            <a:r>
              <a:rPr lang="tr-TR" dirty="0">
                <a:solidFill>
                  <a:srgbClr val="C00000"/>
                </a:solidFill>
                <a:latin typeface="Times New Roman"/>
                <a:ea typeface="ヒラギノ明朝 Pro W3"/>
              </a:rPr>
              <a:t>ilçe sosyal etüt ve proje şefliği,</a:t>
            </a:r>
            <a:endParaRPr lang="tr-TR" dirty="0">
              <a:latin typeface="Times New Roman"/>
              <a:ea typeface="Times New Roman"/>
            </a:endParaRPr>
          </a:p>
          <a:p>
            <a:pPr indent="359410" eaLnBrk="1" hangingPunct="1">
              <a:spcBef>
                <a:spcPts val="600"/>
              </a:spcBef>
              <a:spcAft>
                <a:spcPts val="0"/>
              </a:spcAft>
              <a:tabLst>
                <a:tab pos="359410" algn="l"/>
              </a:tabLst>
              <a:defRPr/>
            </a:pPr>
            <a:r>
              <a:rPr lang="tr-TR" dirty="0">
                <a:latin typeface="Times New Roman"/>
                <a:ea typeface="ヒラギノ明朝 Pro W3"/>
              </a:rPr>
              <a:t>e) </a:t>
            </a:r>
            <a:r>
              <a:rPr lang="tr-TR" dirty="0">
                <a:solidFill>
                  <a:srgbClr val="007E39"/>
                </a:solidFill>
                <a:ea typeface="ヒラギノ明朝 Pro W3"/>
              </a:rPr>
              <a:t>Açık kapı şube müdürlüğünce yürütülen hizmetler; açık kapı şefliği,</a:t>
            </a:r>
            <a:endParaRPr lang="tr-TR" dirty="0">
              <a:latin typeface="Times New Roman"/>
              <a:ea typeface="ヒラギノ明朝 Pro W3"/>
            </a:endParaRPr>
          </a:p>
          <a:p>
            <a:pPr indent="359410" eaLnBrk="1" hangingPunct="1">
              <a:spcBef>
                <a:spcPts val="600"/>
              </a:spcBef>
              <a:spcAft>
                <a:spcPts val="0"/>
              </a:spcAft>
              <a:tabLst>
                <a:tab pos="359410" algn="l"/>
              </a:tabLst>
              <a:defRPr/>
            </a:pPr>
            <a:r>
              <a:rPr lang="tr-TR" dirty="0">
                <a:latin typeface="Times New Roman"/>
                <a:ea typeface="ヒラギノ明朝 Pro W3"/>
              </a:rPr>
              <a:t>f) </a:t>
            </a:r>
            <a:r>
              <a:rPr lang="tr-TR" dirty="0">
                <a:solidFill>
                  <a:srgbClr val="C00000"/>
                </a:solidFill>
                <a:latin typeface="Times New Roman"/>
                <a:ea typeface="ヒラギノ明朝 Pro W3"/>
              </a:rPr>
              <a:t>Müstakil şeflikleri bulunmayan ilçelerde</a:t>
            </a:r>
            <a:r>
              <a:rPr lang="tr-TR" dirty="0">
                <a:latin typeface="Times New Roman"/>
                <a:ea typeface="ヒラギノ明朝 Pro W3"/>
              </a:rPr>
              <a:t> bu müdürlüklere ait hizmetler; </a:t>
            </a:r>
            <a:r>
              <a:rPr lang="tr-TR" dirty="0">
                <a:solidFill>
                  <a:srgbClr val="C00000"/>
                </a:solidFill>
                <a:latin typeface="Times New Roman"/>
                <a:ea typeface="ヒラギノ明朝 Pro W3"/>
              </a:rPr>
              <a:t>ilçe yazı işleri müdürlüğü,</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solidFill>
                  <a:srgbClr val="C00000"/>
                </a:solidFill>
                <a:latin typeface="Times New Roman"/>
                <a:ea typeface="ヒラギノ明朝 Pro W3"/>
              </a:rPr>
              <a:t>tarafından yürütülür.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İl'de olağanüstü hal uygulandığı takdirde ilçe olağanüstü hal bürosunun sekretarya hizmetleri, ilçe yazı işleri müdürlüğünce yürütülür.</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0B234F1E-8102-4C03-9E70-CE433983119E}" type="slidenum">
              <a:rPr/>
              <a:pPr>
                <a:defRPr/>
              </a:pPr>
              <a:t>50</a:t>
            </a:fld>
            <a:endParaRPr dirty="0"/>
          </a:p>
        </p:txBody>
      </p:sp>
    </p:spTree>
  </p:cSld>
  <p:clrMapOvr>
    <a:masterClrMapping/>
  </p:clrMapOvr>
  <p:transition spd="slow">
    <p:circle/>
    <p:sndAc>
      <p:stSnd>
        <p:snd r:embed="rId3" name="arrow.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692275" y="981075"/>
            <a:ext cx="7127875" cy="5472113"/>
          </a:xfrm>
        </p:spPr>
        <p:txBody>
          <a:bodyPr/>
          <a:lstStyle/>
          <a:p>
            <a:pPr indent="0" algn="ctr" eaLnBrk="1" hangingPunct="1">
              <a:spcBef>
                <a:spcPts val="0"/>
              </a:spcBef>
              <a:spcAft>
                <a:spcPts val="0"/>
              </a:spcAft>
              <a:defRPr/>
            </a:pPr>
            <a:r>
              <a:rPr lang="tr-TR" b="1" dirty="0">
                <a:latin typeface="Times New Roman"/>
                <a:ea typeface="ヒラギノ明朝 Pro W3"/>
              </a:rPr>
              <a:t>BİRİNCİ BÖLÜM</a:t>
            </a:r>
            <a:endParaRPr lang="tr-TR" dirty="0">
              <a:latin typeface="Times New Roman"/>
              <a:ea typeface="Times New Roman"/>
            </a:endParaRPr>
          </a:p>
          <a:p>
            <a:pPr indent="0" algn="ctr" eaLnBrk="1" hangingPunct="1">
              <a:spcBef>
                <a:spcPts val="0"/>
              </a:spcBef>
              <a:spcAft>
                <a:spcPts val="0"/>
              </a:spcAft>
              <a:defRPr/>
            </a:pPr>
            <a:r>
              <a:rPr lang="tr-TR" b="1" dirty="0">
                <a:latin typeface="Times New Roman"/>
                <a:ea typeface="ヒラギノ明朝 Pro W3"/>
              </a:rPr>
              <a:t>Evrak Kabul, Havale ve Dağıtım İşleri </a:t>
            </a:r>
            <a:endParaRPr lang="tr-TR" dirty="0">
              <a:latin typeface="Times New Roman"/>
              <a:ea typeface="Times New Roman"/>
            </a:endParaRPr>
          </a:p>
          <a:p>
            <a:pPr algn="ctr" eaLnBrk="1" hangingPunct="1">
              <a:spcBef>
                <a:spcPts val="0"/>
              </a:spcBef>
              <a:spcAft>
                <a:spcPts val="0"/>
              </a:spcAft>
              <a:defRPr/>
            </a:pPr>
            <a:r>
              <a:rPr lang="tr-TR" b="1" dirty="0">
                <a:latin typeface="Times New Roman"/>
                <a:ea typeface="ヒラギノ明朝 Pro W3"/>
              </a:rPr>
              <a:t> </a:t>
            </a:r>
            <a:endParaRPr lang="tr-TR" dirty="0">
              <a:latin typeface="Times New Roman"/>
              <a:ea typeface="Times New Roman"/>
            </a:endParaRPr>
          </a:p>
          <a:p>
            <a:pPr indent="359410" algn="just" eaLnBrk="1" hangingPunct="1">
              <a:spcBef>
                <a:spcPts val="0"/>
              </a:spcBef>
              <a:spcAft>
                <a:spcPts val="0"/>
              </a:spcAft>
              <a:tabLst>
                <a:tab pos="359410" algn="l"/>
              </a:tabLst>
              <a:defRPr/>
            </a:pPr>
            <a:r>
              <a:rPr lang="tr-TR" b="1" dirty="0">
                <a:latin typeface="Times New Roman"/>
                <a:ea typeface="ヒラギノ明朝 Pro W3"/>
              </a:rPr>
              <a:t>İş bölümü</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26 –</a:t>
            </a:r>
            <a:r>
              <a:rPr lang="tr-TR" dirty="0">
                <a:latin typeface="Times New Roman"/>
                <a:ea typeface="ヒラギノ明朝 Pro W3"/>
              </a:rPr>
              <a:t> (1) Valiliğe gelen her türlü evrakın kabulü, elektronik ortama kaydı, verilmiş yetki çerçevesinde havalesi ve dağıtımı ile birimlerden gönderilecek </a:t>
            </a:r>
            <a:r>
              <a:rPr lang="tr-TR" dirty="0">
                <a:solidFill>
                  <a:srgbClr val="C00000"/>
                </a:solidFill>
                <a:latin typeface="Times New Roman"/>
                <a:ea typeface="ヒラギノ明朝 Pro W3"/>
              </a:rPr>
              <a:t>evrakın dağıtım ve postalama işleri </a:t>
            </a:r>
            <a:r>
              <a:rPr lang="tr-TR" dirty="0">
                <a:latin typeface="Times New Roman"/>
                <a:ea typeface="ヒラギノ明朝 Pro W3"/>
              </a:rPr>
              <a:t>İl Yazı İşleri Müdürlüğü </a:t>
            </a:r>
            <a:r>
              <a:rPr lang="tr-TR" dirty="0">
                <a:solidFill>
                  <a:srgbClr val="C00000"/>
                </a:solidFill>
                <a:latin typeface="Times New Roman"/>
                <a:ea typeface="ヒラギノ明朝 Pro W3"/>
              </a:rPr>
              <a:t>Evrak Şefliği tarafından </a:t>
            </a:r>
            <a:r>
              <a:rPr lang="tr-TR" dirty="0">
                <a:latin typeface="Times New Roman"/>
                <a:ea typeface="ヒラギノ明朝 Pro W3"/>
              </a:rPr>
              <a:t>yapılır.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Gelen evrakın niteliğine göre hangi görevli veya görevliler tarafından ilgili birim veya mercilere havale edileceği, valilik tarafından çıkarılacak </a:t>
            </a:r>
            <a:r>
              <a:rPr lang="tr-TR" dirty="0">
                <a:solidFill>
                  <a:srgbClr val="C00000"/>
                </a:solidFill>
                <a:latin typeface="Times New Roman"/>
                <a:ea typeface="ヒラギノ明朝 Pro W3"/>
              </a:rPr>
              <a:t>İmza Yetkileri Yönergesi ile belirlenir. </a:t>
            </a:r>
            <a:r>
              <a:rPr lang="tr-TR" dirty="0">
                <a:latin typeface="Times New Roman"/>
                <a:ea typeface="ヒラギノ明朝 Pro W3"/>
              </a:rPr>
              <a:t>Doğrudan vali tarafından havale ve imza edilecek evrak da bu Yönergede gösterilir.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İsme gelen veya elden verilen evrak, havale edildikten sonra evrak servisine verilir ve bu maddenin birinci fıkrasındaki işleme tabi tutulur.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(4) Özellik taşıyan evrak; çalışma gün ve saatleri dışında, posta yoluyla, güvenlik güçlerinin haberleşme görevlileri tarafından valiye, özel kalem müdürüne, şifre memuruna veya yetki verilen görevlilere teslim edilebilir.</a:t>
            </a:r>
            <a:endParaRPr lang="tr-TR" dirty="0">
              <a:latin typeface="Times New Roman"/>
              <a:ea typeface="Times New Roman"/>
            </a:endParaRPr>
          </a:p>
          <a:p>
            <a:pPr indent="359410" eaLnBrk="1" hangingPunct="1">
              <a:spcBef>
                <a:spcPts val="600"/>
              </a:spcBef>
              <a:spcAft>
                <a:spcPts val="0"/>
              </a:spcAft>
              <a:tabLst>
                <a:tab pos="359410" algn="l"/>
              </a:tabLst>
              <a:defRPr/>
            </a:pPr>
            <a:r>
              <a:rPr lang="tr-TR" dirty="0">
                <a:latin typeface="Times New Roman"/>
                <a:ea typeface="ヒラギノ明朝 Pro W3"/>
              </a:rPr>
              <a:t>(5) </a:t>
            </a:r>
            <a:r>
              <a:rPr lang="tr-TR" dirty="0">
                <a:solidFill>
                  <a:srgbClr val="00B050"/>
                </a:solidFill>
                <a:ea typeface="ヒラギノ明朝 Pro W3"/>
              </a:rPr>
              <a:t>Cumhurbaşkanlığı </a:t>
            </a:r>
            <a:r>
              <a:rPr lang="tr-TR" dirty="0">
                <a:ea typeface="ヒラギノ明朝 Pro W3"/>
              </a:rPr>
              <a:t>ve TBMM Başkanlığı Genel Sekreterliğinden gelen evrak ile </a:t>
            </a:r>
            <a:r>
              <a:rPr lang="tr-TR" dirty="0">
                <a:solidFill>
                  <a:srgbClr val="00B050"/>
                </a:solidFill>
              </a:rPr>
              <a:t>Bakan</a:t>
            </a:r>
            <a:r>
              <a:rPr lang="tr-TR" dirty="0">
                <a:ea typeface="ヒラギノ明朝 Pro W3"/>
              </a:rPr>
              <a:t> </a:t>
            </a:r>
            <a:r>
              <a:rPr lang="tr-TR" dirty="0">
                <a:solidFill>
                  <a:srgbClr val="C00000"/>
                </a:solidFill>
                <a:latin typeface="Times New Roman"/>
                <a:ea typeface="ヒラギノ明朝 Pro W3"/>
              </a:rPr>
              <a:t>imzasını taşıyan evrak, özellik taşıyan evrak gibi işlem görür.</a:t>
            </a:r>
          </a:p>
        </p:txBody>
      </p:sp>
      <p:sp>
        <p:nvSpPr>
          <p:cNvPr id="5" name="4 Slayt Numarası Yer Tutucusu"/>
          <p:cNvSpPr>
            <a:spLocks noGrp="1"/>
          </p:cNvSpPr>
          <p:nvPr>
            <p:ph type="sldNum" sz="quarter" idx="10"/>
          </p:nvPr>
        </p:nvSpPr>
        <p:spPr/>
        <p:txBody>
          <a:bodyPr/>
          <a:lstStyle/>
          <a:p>
            <a:pPr>
              <a:defRPr/>
            </a:pPr>
            <a:fld id="{F9A49E76-ABD6-412B-8551-DDC6615E813B}" type="slidenum">
              <a:rPr/>
              <a:pPr>
                <a:defRPr/>
              </a:pPr>
              <a:t>51</a:t>
            </a:fld>
            <a:endParaRPr dirty="0"/>
          </a:p>
        </p:txBody>
      </p:sp>
      <p:sp>
        <p:nvSpPr>
          <p:cNvPr id="6" name="5 Akış Çizelgesi: Gecikme"/>
          <p:cNvSpPr/>
          <p:nvPr/>
        </p:nvSpPr>
        <p:spPr bwMode="auto">
          <a:xfrm>
            <a:off x="0" y="981075"/>
            <a:ext cx="1547813" cy="1514475"/>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spcBef>
                <a:spcPts val="0"/>
              </a:spcBef>
              <a:spcAft>
                <a:spcPts val="0"/>
              </a:spcAft>
              <a:defRPr/>
            </a:pPr>
            <a:r>
              <a:rPr lang="tr-TR" b="1" dirty="0">
                <a:solidFill>
                  <a:schemeClr val="tx1"/>
                </a:solidFill>
                <a:latin typeface="Times New Roman"/>
                <a:ea typeface="ヒラギノ明朝 Pro W3"/>
              </a:rPr>
              <a:t>ÜÇÜNCÜ KISIM</a:t>
            </a:r>
          </a:p>
          <a:p>
            <a:pPr>
              <a:spcBef>
                <a:spcPts val="0"/>
              </a:spcBef>
              <a:spcAft>
                <a:spcPts val="0"/>
              </a:spcAft>
              <a:defRPr/>
            </a:pPr>
            <a:r>
              <a:rPr lang="tr-TR" b="1" dirty="0">
                <a:solidFill>
                  <a:schemeClr val="tx1"/>
                </a:solidFill>
                <a:latin typeface="Times New Roman"/>
                <a:ea typeface="ヒラギノ明朝 Pro W3"/>
              </a:rPr>
              <a:t>Birimlerin Çalışması</a:t>
            </a:r>
          </a:p>
        </p:txBody>
      </p:sp>
    </p:spTree>
  </p:cSld>
  <p:clrMapOvr>
    <a:masterClrMapping/>
  </p:clrMapOvr>
  <p:transition spd="slow">
    <p:circle/>
    <p:sndAc>
      <p:stSnd>
        <p:snd r:embed="rId3" name="arrow.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468313" y="908050"/>
            <a:ext cx="8351837" cy="5545138"/>
          </a:xfrm>
        </p:spPr>
        <p:txBody>
          <a:bodyPr/>
          <a:lstStyle/>
          <a:p>
            <a:pPr indent="358775" algn="just" eaLnBrk="1" hangingPunct="1">
              <a:spcBef>
                <a:spcPts val="600"/>
              </a:spcBef>
              <a:tabLst>
                <a:tab pos="358775" algn="l"/>
              </a:tabLst>
              <a:defRPr/>
            </a:pPr>
            <a:r>
              <a:rPr lang="tr-TR" dirty="0">
                <a:ea typeface="ヒラギノ明朝 Pro W3"/>
              </a:rPr>
              <a:t>(6) Evrak şefliği ilke olarak; </a:t>
            </a:r>
            <a:r>
              <a:rPr lang="tr-TR" dirty="0">
                <a:solidFill>
                  <a:srgbClr val="7030A0"/>
                </a:solidFill>
                <a:ea typeface="ヒラギノ明朝 Pro W3"/>
              </a:rPr>
              <a:t>kabul ve ayırma</a:t>
            </a:r>
            <a:r>
              <a:rPr lang="tr-TR" dirty="0">
                <a:ea typeface="ヒラギノ明朝 Pro W3"/>
              </a:rPr>
              <a:t>, </a:t>
            </a:r>
            <a:r>
              <a:rPr lang="tr-TR" dirty="0">
                <a:solidFill>
                  <a:srgbClr val="0070C0"/>
                </a:solidFill>
                <a:ea typeface="ヒラギノ明朝 Pro W3"/>
              </a:rPr>
              <a:t>normal evrak</a:t>
            </a:r>
            <a:r>
              <a:rPr lang="tr-TR" dirty="0">
                <a:ea typeface="ヒラギノ明朝 Pro W3"/>
              </a:rPr>
              <a:t>, </a:t>
            </a:r>
            <a:r>
              <a:rPr lang="tr-TR" dirty="0">
                <a:solidFill>
                  <a:srgbClr val="C00000"/>
                </a:solidFill>
                <a:ea typeface="ヒラギノ明朝 Pro W3"/>
              </a:rPr>
              <a:t>gizli evrak</a:t>
            </a:r>
            <a:r>
              <a:rPr lang="tr-TR" dirty="0">
                <a:ea typeface="ヒラギノ明朝 Pro W3"/>
              </a:rPr>
              <a:t> ve </a:t>
            </a:r>
            <a:r>
              <a:rPr lang="tr-TR" dirty="0">
                <a:solidFill>
                  <a:srgbClr val="E36C0A"/>
                </a:solidFill>
                <a:ea typeface="ヒラギノ明朝 Pro W3"/>
              </a:rPr>
              <a:t>dağıtım</a:t>
            </a:r>
            <a:r>
              <a:rPr lang="tr-TR" dirty="0">
                <a:ea typeface="ヒラギノ明朝 Pro W3"/>
              </a:rPr>
              <a:t> masalarına ayrılır:</a:t>
            </a:r>
          </a:p>
          <a:p>
            <a:pPr marL="982663" indent="-261938" algn="just" eaLnBrk="1" hangingPunct="1">
              <a:spcBef>
                <a:spcPts val="600"/>
              </a:spcBef>
              <a:buFontTx/>
              <a:buAutoNum type="alphaLcParenR"/>
              <a:defRPr/>
            </a:pPr>
            <a:r>
              <a:rPr lang="tr-TR" dirty="0">
                <a:solidFill>
                  <a:srgbClr val="C00000"/>
                </a:solidFill>
                <a:ea typeface="ヒラギノ明朝 Pro W3"/>
              </a:rPr>
              <a:t>Kabul ve ayırma masasında</a:t>
            </a:r>
            <a:r>
              <a:rPr lang="tr-TR" dirty="0">
                <a:ea typeface="ヒラギノ明朝 Pro W3"/>
              </a:rPr>
              <a:t>; elektronik ortamda ve elektronik ortam haricinde gelen evrakın alınması, açılması ve ayrılarak ilgili masalara aktarılması,</a:t>
            </a:r>
          </a:p>
          <a:p>
            <a:pPr marL="982663" indent="-261938" algn="just" eaLnBrk="1" hangingPunct="1">
              <a:spcBef>
                <a:spcPts val="600"/>
              </a:spcBef>
              <a:buFontTx/>
              <a:buAutoNum type="alphaLcParenR"/>
              <a:defRPr/>
            </a:pPr>
            <a:r>
              <a:rPr lang="tr-TR" dirty="0">
                <a:solidFill>
                  <a:srgbClr val="C00000"/>
                </a:solidFill>
                <a:ea typeface="ヒラギノ明朝 Pro W3"/>
                <a:cs typeface="ヒラギノ明朝 Pro W3"/>
              </a:rPr>
              <a:t>Normal evrak masasında</a:t>
            </a:r>
            <a:r>
              <a:rPr lang="tr-TR" dirty="0">
                <a:ea typeface="ヒラギノ明朝 Pro W3"/>
                <a:cs typeface="ヒラギノ明朝 Pro W3"/>
              </a:rPr>
              <a:t>; elektronik ortamda ve elektronik ortam haricinde gelen normal evrakın ve dilekçelerin yetkilisince havalesi ve imzalattırılması ve kaydı,</a:t>
            </a:r>
            <a:endParaRPr lang="tr-TR" dirty="0"/>
          </a:p>
          <a:p>
            <a:pPr marL="982663" indent="-261938" algn="just" eaLnBrk="1" hangingPunct="1">
              <a:spcBef>
                <a:spcPts val="600"/>
              </a:spcBef>
              <a:buFontTx/>
              <a:buAutoNum type="alphaLcParenR"/>
              <a:defRPr/>
            </a:pPr>
            <a:r>
              <a:rPr lang="tr-TR" dirty="0">
                <a:solidFill>
                  <a:srgbClr val="C00000"/>
                </a:solidFill>
                <a:ea typeface="ヒラギノ明朝 Pro W3"/>
                <a:cs typeface="ヒラギノ明朝 Pro W3"/>
              </a:rPr>
              <a:t>Gizli evrak masasında</a:t>
            </a:r>
            <a:r>
              <a:rPr lang="tr-TR" dirty="0">
                <a:ea typeface="ヒラギノ明朝 Pro W3"/>
                <a:cs typeface="ヒラギノ明朝 Pro W3"/>
              </a:rPr>
              <a:t>; özellik taşıyan ve değerli evrakın yetkilisince havalesi, imzalattırılması ve kaydı,</a:t>
            </a:r>
            <a:endParaRPr lang="tr-TR" dirty="0"/>
          </a:p>
          <a:p>
            <a:pPr marL="982663" indent="-261938" algn="just" eaLnBrk="1" hangingPunct="1">
              <a:spcBef>
                <a:spcPts val="600"/>
              </a:spcBef>
              <a:defRPr/>
            </a:pPr>
            <a:r>
              <a:rPr lang="tr-TR" dirty="0">
                <a:ea typeface="ヒラギノ明朝 Pro W3"/>
                <a:cs typeface="ヒラギノ明朝 Pro W3"/>
              </a:rPr>
              <a:t>ç) </a:t>
            </a:r>
            <a:r>
              <a:rPr lang="tr-TR" dirty="0">
                <a:solidFill>
                  <a:srgbClr val="C00000"/>
                </a:solidFill>
                <a:ea typeface="ヒラギノ明朝 Pro W3"/>
                <a:cs typeface="ヒラギノ明朝 Pro W3"/>
              </a:rPr>
              <a:t>Dağıtım masasında</a:t>
            </a:r>
            <a:r>
              <a:rPr lang="tr-TR" dirty="0">
                <a:ea typeface="ヒラギノ明朝 Pro W3"/>
                <a:cs typeface="ヒラギノ明朝 Pro W3"/>
              </a:rPr>
              <a:t>; gelen evrakın havale olunduğu birimlere dağıtımı, valilik ve kaymakamlık birimlerinden giden evrakın ilgili yerlere gönderilmesi,</a:t>
            </a:r>
            <a:endParaRPr lang="tr-TR" dirty="0"/>
          </a:p>
          <a:p>
            <a:pPr indent="358775" algn="just" eaLnBrk="1" hangingPunct="1">
              <a:spcBef>
                <a:spcPts val="600"/>
              </a:spcBef>
              <a:tabLst>
                <a:tab pos="358775" algn="l"/>
              </a:tabLst>
              <a:defRPr/>
            </a:pPr>
            <a:r>
              <a:rPr lang="tr-TR" dirty="0">
                <a:ea typeface="ヒラギノ明朝 Pro W3"/>
                <a:cs typeface="ヒラギノ明朝 Pro W3"/>
              </a:rPr>
              <a:t>işleri görülür.</a:t>
            </a:r>
            <a:endParaRPr lang="tr-TR" dirty="0"/>
          </a:p>
          <a:p>
            <a:pPr indent="358775" algn="just" eaLnBrk="1" hangingPunct="1">
              <a:spcBef>
                <a:spcPts val="600"/>
              </a:spcBef>
              <a:tabLst>
                <a:tab pos="358775" algn="l"/>
              </a:tabLst>
              <a:defRPr/>
            </a:pPr>
            <a:r>
              <a:rPr lang="tr-TR" dirty="0">
                <a:ea typeface="ヒラギノ明朝 Pro W3"/>
                <a:cs typeface="ヒラギノ明朝 Pro W3"/>
              </a:rPr>
              <a:t>(7) İş hacminin çok yüksek olduğu illerde ihtiyaca göre ayrı masalar teşkil edilebileceği gibi iş hacminin düşük olduğu yerlerde birden fazla masanın işleri bir masada gördürülebilir.</a:t>
            </a:r>
            <a:endParaRPr lang="tr-TR" dirty="0"/>
          </a:p>
          <a:p>
            <a:pPr indent="358775" algn="just" eaLnBrk="1" hangingPunct="1">
              <a:spcBef>
                <a:spcPts val="600"/>
              </a:spcBef>
              <a:tabLst>
                <a:tab pos="358775" algn="l"/>
              </a:tabLst>
              <a:defRPr/>
            </a:pPr>
            <a:r>
              <a:rPr lang="tr-TR" dirty="0">
                <a:ea typeface="ヒラギノ明朝 Pro W3"/>
                <a:cs typeface="ヒラギノ明朝 Pro W3"/>
              </a:rPr>
              <a:t>(8) Gizli evrak masası hizmetleri, imkânlara bağlı olarak, şeflik içinde ayrı bir oda veya bölmede yürütülür.</a:t>
            </a:r>
          </a:p>
          <a:p>
            <a:pPr indent="358775" algn="just" eaLnBrk="1" hangingPunct="1">
              <a:spcBef>
                <a:spcPts val="600"/>
              </a:spcBef>
              <a:tabLst>
                <a:tab pos="358775" algn="l"/>
              </a:tabLst>
              <a:defRPr/>
            </a:pPr>
            <a:endParaRPr lang="tr-TR" dirty="0">
              <a:ea typeface="ヒラギノ明朝 Pro W3"/>
              <a:cs typeface="ヒラギノ明朝 Pro W3"/>
            </a:endParaRPr>
          </a:p>
          <a:p>
            <a:pPr indent="358775" algn="just" eaLnBrk="1" hangingPunct="1">
              <a:spcBef>
                <a:spcPts val="600"/>
              </a:spcBef>
              <a:tabLst>
                <a:tab pos="358775" algn="l"/>
              </a:tabLst>
              <a:defRPr/>
            </a:pPr>
            <a:r>
              <a:rPr lang="tr-TR" b="1" dirty="0">
                <a:ea typeface="ヒラギノ明朝 Pro W3"/>
                <a:cs typeface="ヒラギノ明朝 Pro W3"/>
              </a:rPr>
              <a:t>Evrak kabul görevlileri ve dağıtıcılar </a:t>
            </a:r>
            <a:endParaRPr lang="tr-TR" dirty="0"/>
          </a:p>
          <a:p>
            <a:pPr indent="358775" algn="just" eaLnBrk="1" hangingPunct="1">
              <a:tabLst>
                <a:tab pos="358775" algn="l"/>
              </a:tabLst>
              <a:defRPr/>
            </a:pPr>
            <a:r>
              <a:rPr lang="tr-TR" b="1" dirty="0">
                <a:ea typeface="ヒラギノ明朝 Pro W3"/>
                <a:cs typeface="ヒラギノ明朝 Pro W3"/>
              </a:rPr>
              <a:t>Madde 27 – </a:t>
            </a:r>
            <a:r>
              <a:rPr lang="tr-TR" dirty="0">
                <a:ea typeface="ヒラギノ明朝 Pro W3"/>
                <a:cs typeface="ヒラギノ明朝 Pro W3"/>
              </a:rPr>
              <a:t>(1) </a:t>
            </a:r>
            <a:r>
              <a:rPr lang="tr-TR" dirty="0">
                <a:solidFill>
                  <a:srgbClr val="C00000"/>
                </a:solidFill>
                <a:ea typeface="ヒラギノ明朝 Pro W3"/>
                <a:cs typeface="ヒラギノ明朝 Pro W3"/>
              </a:rPr>
              <a:t>Evrak kabul edecek görevliler ile dağıtıcıların isim, unvan ve imza örnekleri resmi dairelerce karşılıklı olarak birbirlerine bildirilir.</a:t>
            </a:r>
            <a:r>
              <a:rPr lang="tr-TR" dirty="0">
                <a:ea typeface="ヒラギノ明朝 Pro W3"/>
                <a:cs typeface="ヒラギノ明朝 Pro W3"/>
              </a:rPr>
              <a:t> </a:t>
            </a:r>
            <a:r>
              <a:rPr lang="tr-TR" dirty="0">
                <a:solidFill>
                  <a:srgbClr val="C00000"/>
                </a:solidFill>
                <a:ea typeface="ヒラギノ明朝 Pro W3"/>
                <a:cs typeface="ヒラギノ明朝 Pro W3"/>
              </a:rPr>
              <a:t>Değişiklikler de aynı işleme tabi tutulur.</a:t>
            </a:r>
            <a:endParaRPr lang="tr-TR" dirty="0"/>
          </a:p>
        </p:txBody>
      </p:sp>
      <p:sp>
        <p:nvSpPr>
          <p:cNvPr id="4" name="3 Slayt Numarası Yer Tutucusu"/>
          <p:cNvSpPr>
            <a:spLocks noGrp="1"/>
          </p:cNvSpPr>
          <p:nvPr>
            <p:ph type="sldNum" sz="quarter" idx="10"/>
          </p:nvPr>
        </p:nvSpPr>
        <p:spPr/>
        <p:txBody>
          <a:bodyPr/>
          <a:lstStyle/>
          <a:p>
            <a:pPr>
              <a:defRPr/>
            </a:pPr>
            <a:fld id="{08712162-1629-460F-8EF7-4480FF023684}" type="slidenum">
              <a:rPr/>
              <a:pPr>
                <a:defRPr/>
              </a:pPr>
              <a:t>52</a:t>
            </a:fld>
            <a:endParaRPr dirty="0"/>
          </a:p>
        </p:txBody>
      </p:sp>
    </p:spTree>
  </p:cSld>
  <p:clrMapOvr>
    <a:masterClrMapping/>
  </p:clrMapOvr>
  <p:transition spd="slow">
    <p:circle/>
    <p:sndAc>
      <p:stSnd>
        <p:snd r:embed="rId3" name="arrow.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3850" y="571480"/>
            <a:ext cx="8640763" cy="5761038"/>
          </a:xfrm>
        </p:spPr>
        <p:txBody>
          <a:bodyPr/>
          <a:lstStyle/>
          <a:p>
            <a:pPr indent="811213" algn="just" eaLnBrk="1" hangingPunct="1">
              <a:spcBef>
                <a:spcPts val="600"/>
              </a:spcBef>
              <a:tabLst>
                <a:tab pos="358775" algn="l"/>
              </a:tabLst>
              <a:defRPr/>
            </a:pPr>
            <a:r>
              <a:rPr lang="tr-TR" b="1" dirty="0">
                <a:ea typeface="ヒラギノ明朝 Pro W3"/>
              </a:rPr>
              <a:t>Evrakın kabulü</a:t>
            </a:r>
            <a:endParaRPr lang="tr-TR" dirty="0">
              <a:ea typeface="ヒラギノ明朝 Pro W3"/>
            </a:endParaRPr>
          </a:p>
          <a:p>
            <a:pPr indent="811213" algn="just" eaLnBrk="1" hangingPunct="1">
              <a:tabLst>
                <a:tab pos="358775" algn="l"/>
              </a:tabLst>
              <a:defRPr/>
            </a:pPr>
            <a:r>
              <a:rPr lang="tr-TR" b="1" dirty="0">
                <a:ea typeface="ヒラギノ明朝 Pro W3"/>
              </a:rPr>
              <a:t>Madde 28 –</a:t>
            </a:r>
            <a:r>
              <a:rPr lang="tr-TR" dirty="0">
                <a:ea typeface="ヒラギノ明朝 Pro W3"/>
              </a:rPr>
              <a:t> (1) Elektronik ortamda gelen evrak, evrak kabul görevlisi tarafından teslim alınma işlemi ile kabul edilir.</a:t>
            </a:r>
          </a:p>
          <a:p>
            <a:pPr indent="811213" algn="just" eaLnBrk="1" hangingPunct="1">
              <a:spcBef>
                <a:spcPts val="600"/>
              </a:spcBef>
              <a:tabLst>
                <a:tab pos="358775" algn="l"/>
              </a:tabLst>
              <a:defRPr/>
            </a:pPr>
            <a:r>
              <a:rPr lang="tr-TR" dirty="0">
                <a:ea typeface="ヒラギノ明朝 Pro W3"/>
              </a:rPr>
              <a:t>(2) Posta, kurye, kurum ve kuruluşların dağıtıcıları ve iş sahibi kişiler yahut bunların kanuni temsilcilerince elden verilen her türlü evrak, dilekçe ve koliler evrak kabul ve ayırma görevlilerince alınır.</a:t>
            </a:r>
            <a:endParaRPr lang="tr-TR" dirty="0"/>
          </a:p>
          <a:p>
            <a:pPr indent="811213" algn="just" eaLnBrk="1" hangingPunct="1">
              <a:spcBef>
                <a:spcPts val="600"/>
              </a:spcBef>
              <a:tabLst>
                <a:tab pos="358775" algn="l"/>
              </a:tabLst>
              <a:defRPr/>
            </a:pPr>
            <a:r>
              <a:rPr lang="tr-TR" dirty="0">
                <a:ea typeface="ヒラギノ明朝 Pro W3"/>
                <a:cs typeface="ヒラギノ明朝 Pro W3"/>
              </a:rPr>
              <a:t>(3) Evraktan;</a:t>
            </a:r>
            <a:endParaRPr lang="tr-TR" dirty="0"/>
          </a:p>
          <a:p>
            <a:pPr marL="1520825" indent="-355600" algn="just" eaLnBrk="1" hangingPunct="1">
              <a:spcBef>
                <a:spcPts val="600"/>
              </a:spcBef>
              <a:buFontTx/>
              <a:buAutoNum type="alphaLcParenR"/>
              <a:tabLst>
                <a:tab pos="358775" algn="l"/>
              </a:tabLst>
              <a:defRPr/>
            </a:pPr>
            <a:r>
              <a:rPr lang="tr-TR" dirty="0">
                <a:ea typeface="ヒラギノ明朝 Pro W3"/>
                <a:cs typeface="ヒラギノ明朝 Pro W3"/>
              </a:rPr>
              <a:t>Zimmetle gelen evrak; alan görevlinin kimliğini belirtecek şekilde adı, soyadı ve kabul tarihi yazılmak ve imzalanmak suretiyle,</a:t>
            </a:r>
            <a:endParaRPr lang="tr-TR" dirty="0"/>
          </a:p>
          <a:p>
            <a:pPr marL="1520825" indent="-355600" algn="just" eaLnBrk="1" hangingPunct="1">
              <a:spcBef>
                <a:spcPts val="600"/>
              </a:spcBef>
              <a:buFontTx/>
              <a:buAutoNum type="alphaLcParenR"/>
              <a:tabLst>
                <a:tab pos="358775" algn="l"/>
              </a:tabLst>
              <a:defRPr/>
            </a:pPr>
            <a:r>
              <a:rPr lang="tr-TR" dirty="0">
                <a:ea typeface="ヒラギノ明朝 Pro W3"/>
                <a:cs typeface="ヒラギノ明朝 Pro W3"/>
              </a:rPr>
              <a:t>Diğerleri; zimmetsiz olarak,</a:t>
            </a:r>
            <a:endParaRPr lang="tr-TR" dirty="0"/>
          </a:p>
          <a:p>
            <a:pPr marL="1520825" indent="-355600" algn="just" eaLnBrk="1" hangingPunct="1">
              <a:spcBef>
                <a:spcPts val="600"/>
              </a:spcBef>
              <a:buFontTx/>
              <a:buAutoNum type="alphaLcParenR"/>
              <a:tabLst>
                <a:tab pos="358775" algn="l"/>
              </a:tabLst>
              <a:defRPr/>
            </a:pPr>
            <a:r>
              <a:rPr lang="tr-TR" dirty="0">
                <a:ea typeface="ヒラギノ明朝 Pro W3"/>
                <a:cs typeface="ヒラギノ明朝 Pro W3"/>
              </a:rPr>
              <a:t>Özellik taşıyan evrak; zarflarının kabul tarih ve saati belirtilerek,</a:t>
            </a:r>
            <a:endParaRPr lang="tr-TR" dirty="0"/>
          </a:p>
          <a:p>
            <a:pPr indent="811213" algn="just" eaLnBrk="1" hangingPunct="1">
              <a:spcBef>
                <a:spcPts val="600"/>
              </a:spcBef>
              <a:tabLst>
                <a:tab pos="358775" algn="l"/>
              </a:tabLst>
              <a:defRPr/>
            </a:pPr>
            <a:r>
              <a:rPr lang="tr-TR" dirty="0">
                <a:ea typeface="ヒラギノ明朝 Pro W3"/>
                <a:cs typeface="ヒラギノ明朝 Pro W3"/>
              </a:rPr>
              <a:t>teslim alınır.</a:t>
            </a:r>
            <a:endParaRPr lang="tr-TR" dirty="0"/>
          </a:p>
          <a:p>
            <a:pPr indent="811213" algn="just" eaLnBrk="1" hangingPunct="1">
              <a:spcBef>
                <a:spcPts val="600"/>
              </a:spcBef>
              <a:tabLst>
                <a:tab pos="358775" algn="l"/>
              </a:tabLst>
              <a:defRPr/>
            </a:pPr>
            <a:r>
              <a:rPr lang="tr-TR" dirty="0">
                <a:ea typeface="ヒラギノ明朝 Pro W3"/>
                <a:cs typeface="ヒラギノ明朝 Pro W3"/>
              </a:rPr>
              <a:t>(4) Müracaatın niteliği bakımından herhangi bir sakınca görülmediği hallerde, </a:t>
            </a:r>
            <a:r>
              <a:rPr lang="tr-TR" dirty="0">
                <a:solidFill>
                  <a:srgbClr val="C00000"/>
                </a:solidFill>
                <a:ea typeface="ヒラギノ明朝 Pro W3"/>
                <a:cs typeface="ヒラギノ明朝 Pro W3"/>
              </a:rPr>
              <a:t>dilekçe</a:t>
            </a:r>
            <a:r>
              <a:rPr lang="tr-TR" dirty="0">
                <a:ea typeface="ヒラギノ明朝 Pro W3"/>
                <a:cs typeface="ヒラギノ明朝 Pro W3"/>
              </a:rPr>
              <a:t> </a:t>
            </a:r>
            <a:r>
              <a:rPr lang="tr-TR" dirty="0">
                <a:solidFill>
                  <a:srgbClr val="C00000"/>
                </a:solidFill>
                <a:ea typeface="ヒラギノ明朝 Pro W3"/>
                <a:cs typeface="ヒラギノ明朝 Pro W3"/>
              </a:rPr>
              <a:t>ve</a:t>
            </a:r>
            <a:r>
              <a:rPr lang="tr-TR" dirty="0">
                <a:ea typeface="ヒラギノ明朝 Pro W3"/>
                <a:cs typeface="ヒラギノ明朝 Pro W3"/>
              </a:rPr>
              <a:t> </a:t>
            </a:r>
            <a:r>
              <a:rPr lang="tr-TR" dirty="0">
                <a:solidFill>
                  <a:srgbClr val="C00000"/>
                </a:solidFill>
                <a:ea typeface="ヒラギノ明朝 Pro W3"/>
                <a:cs typeface="ヒラギノ明朝 Pro W3"/>
              </a:rPr>
              <a:t>evrakın</a:t>
            </a:r>
            <a:r>
              <a:rPr lang="tr-TR" dirty="0">
                <a:ea typeface="ヒラギノ明朝 Pro W3"/>
                <a:cs typeface="ヒラギノ明朝 Pro W3"/>
              </a:rPr>
              <a:t> iş sahiplerince veya kanuni temsilcilerince </a:t>
            </a:r>
            <a:r>
              <a:rPr lang="tr-TR" dirty="0">
                <a:solidFill>
                  <a:srgbClr val="C00000"/>
                </a:solidFill>
                <a:ea typeface="ヒラギノ明朝 Pro W3"/>
                <a:cs typeface="ヒラギノ明朝 Pro W3"/>
              </a:rPr>
              <a:t>elden takibine imkân verilebilir</a:t>
            </a:r>
            <a:r>
              <a:rPr lang="tr-TR" dirty="0">
                <a:ea typeface="ヒラギノ明朝 Pro W3"/>
                <a:cs typeface="ヒラギノ明朝 Pro W3"/>
              </a:rPr>
              <a:t>.</a:t>
            </a:r>
            <a:endParaRPr lang="tr-TR" dirty="0"/>
          </a:p>
          <a:p>
            <a:pPr indent="811213" algn="just" eaLnBrk="1" hangingPunct="1">
              <a:spcBef>
                <a:spcPts val="600"/>
              </a:spcBef>
              <a:tabLst>
                <a:tab pos="358775" algn="l"/>
              </a:tabLst>
              <a:defRPr/>
            </a:pPr>
            <a:r>
              <a:rPr lang="tr-TR" dirty="0">
                <a:ea typeface="ヒラギノ明朝 Pro W3"/>
                <a:cs typeface="ヒラギノ明朝 Pro W3"/>
              </a:rPr>
              <a:t>(5) Bir dilekçeyi veya evrakı </a:t>
            </a:r>
            <a:r>
              <a:rPr lang="tr-TR" dirty="0">
                <a:solidFill>
                  <a:srgbClr val="C00000"/>
                </a:solidFill>
                <a:ea typeface="ヒラギノ明朝 Pro W3"/>
                <a:cs typeface="ヒラギノ明朝 Pro W3"/>
              </a:rPr>
              <a:t>elden getiren kişiye</a:t>
            </a:r>
            <a:r>
              <a:rPr lang="tr-TR" dirty="0">
                <a:ea typeface="ヒラギノ明朝 Pro W3"/>
                <a:cs typeface="ヒラギノ明朝 Pro W3"/>
              </a:rPr>
              <a:t>, sahibini, konusunu, kayıt sayısı ile alınış tarihini belirtir bir </a:t>
            </a:r>
            <a:r>
              <a:rPr lang="tr-TR" dirty="0">
                <a:solidFill>
                  <a:srgbClr val="C00000"/>
                </a:solidFill>
                <a:ea typeface="ヒラギノ明朝 Pro W3"/>
                <a:cs typeface="ヒラギノ明朝 Pro W3"/>
              </a:rPr>
              <a:t>evrak kabul ve kayıt fişi verilir</a:t>
            </a:r>
            <a:r>
              <a:rPr lang="tr-TR" b="1" dirty="0">
                <a:ea typeface="ヒラギノ明朝 Pro W3"/>
                <a:cs typeface="ヒラギノ明朝 Pro W3"/>
              </a:rPr>
              <a:t>.</a:t>
            </a:r>
            <a:endParaRPr lang="tr-TR" dirty="0"/>
          </a:p>
          <a:p>
            <a:pPr indent="811213" algn="just" eaLnBrk="1" hangingPunct="1">
              <a:spcBef>
                <a:spcPts val="600"/>
              </a:spcBef>
              <a:tabLst>
                <a:tab pos="358775" algn="l"/>
              </a:tabLst>
              <a:defRPr/>
            </a:pPr>
            <a:r>
              <a:rPr lang="tr-TR" dirty="0">
                <a:ea typeface="ヒラギノ明朝 Pro W3"/>
                <a:cs typeface="ヒラギノ明朝 Pro W3"/>
              </a:rPr>
              <a:t>(6) Zarfından yahut açık ise başlık ve kapsamından </a:t>
            </a:r>
            <a:r>
              <a:rPr lang="tr-TR" dirty="0">
                <a:solidFill>
                  <a:srgbClr val="C00000"/>
                </a:solidFill>
                <a:ea typeface="ヒラギノ明朝 Pro W3"/>
                <a:cs typeface="ヒラギノ明朝 Pro W3"/>
              </a:rPr>
              <a:t>yanlış getirildiği anlaşılan </a:t>
            </a:r>
            <a:r>
              <a:rPr lang="tr-TR" dirty="0">
                <a:ea typeface="ヒラギノ明朝 Pro W3"/>
                <a:cs typeface="ヒラギノ明朝 Pro W3"/>
              </a:rPr>
              <a:t>evrak ve dilekçeler dağıtıcısına veya elden getiren kişiye </a:t>
            </a:r>
            <a:r>
              <a:rPr lang="tr-TR" dirty="0">
                <a:solidFill>
                  <a:srgbClr val="C00000"/>
                </a:solidFill>
                <a:ea typeface="ヒラギノ明朝 Pro W3"/>
                <a:cs typeface="ヒラギノ明朝 Pro W3"/>
              </a:rPr>
              <a:t>iade</a:t>
            </a:r>
            <a:r>
              <a:rPr lang="tr-TR" dirty="0">
                <a:ea typeface="ヒラギノ明朝 Pro W3"/>
                <a:cs typeface="ヒラギノ明朝 Pro W3"/>
              </a:rPr>
              <a:t> edilir.</a:t>
            </a:r>
            <a:endParaRPr lang="tr-TR" dirty="0"/>
          </a:p>
          <a:p>
            <a:pPr indent="811213" algn="just" eaLnBrk="1" hangingPunct="1">
              <a:spcBef>
                <a:spcPts val="600"/>
              </a:spcBef>
              <a:tabLst>
                <a:tab pos="358775" algn="l"/>
              </a:tabLst>
              <a:defRPr/>
            </a:pPr>
            <a:r>
              <a:rPr lang="tr-TR" dirty="0">
                <a:ea typeface="ヒラギノ明朝 Pro W3"/>
                <a:cs typeface="ヒラギノ明朝 Pro W3"/>
              </a:rPr>
              <a:t>(7) İdareye güvenli elektronik imzayla imzalanarak elektronik ortamda gelen ve </a:t>
            </a:r>
            <a:r>
              <a:rPr lang="tr-TR" dirty="0">
                <a:solidFill>
                  <a:srgbClr val="C00000"/>
                </a:solidFill>
                <a:ea typeface="ヒラギノ明朝 Pro W3"/>
                <a:cs typeface="ヒラギノ明朝 Pro W3"/>
              </a:rPr>
              <a:t>muhatabı</a:t>
            </a:r>
            <a:r>
              <a:rPr lang="tr-TR" b="1" dirty="0">
                <a:ea typeface="ヒラギノ明朝 Pro W3"/>
                <a:cs typeface="ヒラギノ明朝 Pro W3"/>
              </a:rPr>
              <a:t> </a:t>
            </a:r>
            <a:r>
              <a:rPr lang="tr-TR" dirty="0">
                <a:solidFill>
                  <a:srgbClr val="C00000"/>
                </a:solidFill>
                <a:ea typeface="ヒラギノ明朝 Pro W3"/>
                <a:cs typeface="ヒラギノ明朝 Pro W3"/>
              </a:rPr>
              <a:t>olunmayan belge</a:t>
            </a:r>
            <a:r>
              <a:rPr lang="tr-TR" dirty="0">
                <a:ea typeface="ヒラギノ明朝 Pro W3"/>
                <a:cs typeface="ヒラギノ明朝 Pro W3"/>
              </a:rPr>
              <a:t>, belgeyi gönderene elektronik ortamda gerekçeli olarak </a:t>
            </a:r>
            <a:r>
              <a:rPr lang="tr-TR" dirty="0">
                <a:solidFill>
                  <a:srgbClr val="C00000"/>
                </a:solidFill>
                <a:ea typeface="ヒラギノ明朝 Pro W3"/>
                <a:cs typeface="ヒラギノ明朝 Pro W3"/>
              </a:rPr>
              <a:t>iade</a:t>
            </a:r>
            <a:r>
              <a:rPr lang="tr-TR" dirty="0">
                <a:ea typeface="ヒラギノ明朝 Pro W3"/>
                <a:cs typeface="ヒラギノ明朝 Pro W3"/>
              </a:rPr>
              <a:t> edilir. Bu durumda belgenin bir kopyası elektronik ortamda muhafaza edilir.</a:t>
            </a:r>
            <a:endParaRPr lang="tr-TR" dirty="0"/>
          </a:p>
        </p:txBody>
      </p:sp>
      <p:sp>
        <p:nvSpPr>
          <p:cNvPr id="4" name="3 Slayt Numarası Yer Tutucusu"/>
          <p:cNvSpPr>
            <a:spLocks noGrp="1"/>
          </p:cNvSpPr>
          <p:nvPr>
            <p:ph type="sldNum" sz="quarter" idx="10"/>
          </p:nvPr>
        </p:nvSpPr>
        <p:spPr/>
        <p:txBody>
          <a:bodyPr/>
          <a:lstStyle/>
          <a:p>
            <a:pPr>
              <a:defRPr/>
            </a:pPr>
            <a:fld id="{4599C8A6-5B43-4294-AAFD-64AB5E4200B2}" type="slidenum">
              <a:rPr/>
              <a:pPr>
                <a:defRPr/>
              </a:pPr>
              <a:t>53</a:t>
            </a:fld>
            <a:endParaRPr dirty="0"/>
          </a:p>
        </p:txBody>
      </p:sp>
    </p:spTree>
  </p:cSld>
  <p:clrMapOvr>
    <a:masterClrMapping/>
  </p:clrMapOvr>
  <p:transition spd="slow">
    <p:circle/>
    <p:sndAc>
      <p:stSnd>
        <p:snd r:embed="rId2" name="arrow.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900113" y="642918"/>
            <a:ext cx="8135937" cy="5616575"/>
          </a:xfrm>
        </p:spPr>
        <p:txBody>
          <a:bodyPr/>
          <a:lstStyle/>
          <a:p>
            <a:pPr indent="358775" algn="just" eaLnBrk="1" hangingPunct="1">
              <a:spcBef>
                <a:spcPts val="600"/>
              </a:spcBef>
              <a:tabLst>
                <a:tab pos="358775" algn="l"/>
              </a:tabLst>
              <a:defRPr/>
            </a:pPr>
            <a:r>
              <a:rPr lang="tr-TR" b="1" dirty="0">
                <a:ea typeface="ヒラギノ明朝 Pro W3"/>
              </a:rPr>
              <a:t>Zarfların açılması</a:t>
            </a:r>
            <a:endParaRPr lang="tr-TR" dirty="0">
              <a:ea typeface="ヒラギノ明朝 Pro W3"/>
            </a:endParaRPr>
          </a:p>
          <a:p>
            <a:pPr indent="358775" algn="just" eaLnBrk="1" hangingPunct="1">
              <a:tabLst>
                <a:tab pos="358775" algn="l"/>
              </a:tabLst>
              <a:defRPr/>
            </a:pPr>
            <a:r>
              <a:rPr lang="tr-TR" b="1" dirty="0">
                <a:ea typeface="ヒラギノ明朝 Pro W3"/>
              </a:rPr>
              <a:t>Madde 29 –</a:t>
            </a:r>
            <a:r>
              <a:rPr lang="tr-TR" dirty="0">
                <a:ea typeface="ヒラギノ明朝 Pro W3"/>
              </a:rPr>
              <a:t> (1) Kişiler adına gelen zarflar ilgililerine verilmek üzere dağıtım masasına; </a:t>
            </a:r>
            <a:r>
              <a:rPr lang="tr-TR" dirty="0">
                <a:solidFill>
                  <a:srgbClr val="C00000"/>
                </a:solidFill>
                <a:ea typeface="ヒラギノ明朝 Pro W3"/>
              </a:rPr>
              <a:t>gizli, kişiye özel, hizmete özel işaretli zarflar açılmadan gizli evrak masasına elden verilir</a:t>
            </a:r>
            <a:r>
              <a:rPr lang="tr-TR" dirty="0">
                <a:ea typeface="ヒラギノ明朝 Pro W3"/>
              </a:rPr>
              <a:t>.</a:t>
            </a:r>
          </a:p>
          <a:p>
            <a:pPr indent="358775" algn="just" eaLnBrk="1" hangingPunct="1">
              <a:spcBef>
                <a:spcPts val="600"/>
              </a:spcBef>
              <a:tabLst>
                <a:tab pos="358775" algn="l"/>
              </a:tabLst>
              <a:defRPr/>
            </a:pPr>
            <a:r>
              <a:rPr lang="tr-TR" dirty="0">
                <a:ea typeface="ヒラギノ明朝 Pro W3"/>
              </a:rPr>
              <a:t>(2) Diğer zarflar, özen gösterilerek açılır.</a:t>
            </a:r>
            <a:endParaRPr lang="tr-TR" dirty="0"/>
          </a:p>
          <a:p>
            <a:pPr indent="358775" algn="just" eaLnBrk="1" hangingPunct="1">
              <a:spcBef>
                <a:spcPts val="600"/>
              </a:spcBef>
              <a:tabLst>
                <a:tab pos="358775" algn="l"/>
              </a:tabLst>
              <a:defRPr/>
            </a:pPr>
            <a:r>
              <a:rPr lang="tr-TR" dirty="0">
                <a:ea typeface="ヒラギノ明朝 Pro W3"/>
                <a:cs typeface="ヒラギノ明朝 Pro W3"/>
              </a:rPr>
              <a:t>(3) Zarftan çıkan evrak;</a:t>
            </a:r>
            <a:endParaRPr lang="tr-TR" dirty="0"/>
          </a:p>
          <a:p>
            <a:pPr marL="982663" indent="-261938" algn="just" eaLnBrk="1" hangingPunct="1">
              <a:spcBef>
                <a:spcPts val="600"/>
              </a:spcBef>
              <a:buFontTx/>
              <a:buAutoNum type="alphaLcParenR"/>
              <a:tabLst>
                <a:tab pos="358775" algn="l"/>
              </a:tabLst>
              <a:defRPr/>
            </a:pPr>
            <a:r>
              <a:rPr lang="tr-TR" dirty="0">
                <a:ea typeface="ヒラギノ明朝 Pro W3"/>
                <a:cs typeface="ヒラギノ明朝 Pro W3"/>
              </a:rPr>
              <a:t>Evrakın geldiği yer ve kuruluşu belli olup, hitap yeri boş, belirsiz ve içeriğinden de muhatabın anlaşılamadığı durumlarda zarfı ile birlikte iade edilmek üzere,</a:t>
            </a:r>
          </a:p>
          <a:p>
            <a:pPr marL="982663" indent="-261938" algn="just" eaLnBrk="1" hangingPunct="1">
              <a:spcBef>
                <a:spcPts val="600"/>
              </a:spcBef>
              <a:buFontTx/>
              <a:buAutoNum type="alphaLcParenR"/>
              <a:tabLst>
                <a:tab pos="358775" algn="l"/>
              </a:tabLst>
              <a:defRPr/>
            </a:pPr>
            <a:r>
              <a:rPr lang="tr-TR" dirty="0">
                <a:ea typeface="ヒラギノ明朝 Pro W3"/>
                <a:cs typeface="ヒラギノ明朝 Pro W3"/>
              </a:rPr>
              <a:t>Hitap yerinde başka bir kuruluş adı yazılı ise, yanlışlığı belirtir bir not ile gideceği yere gönderilmek üzere,</a:t>
            </a:r>
          </a:p>
          <a:p>
            <a:pPr marL="982663" indent="-261938" algn="just" eaLnBrk="1" hangingPunct="1">
              <a:spcBef>
                <a:spcPts val="600"/>
              </a:spcBef>
              <a:buFontTx/>
              <a:buAutoNum type="alphaLcParenR"/>
              <a:tabLst>
                <a:tab pos="358775" algn="l"/>
              </a:tabLst>
              <a:defRPr/>
            </a:pPr>
            <a:r>
              <a:rPr lang="tr-TR" dirty="0">
                <a:ea typeface="ヒラギノ明朝 Pro W3"/>
                <a:cs typeface="ヒラギノ明朝 Pro W3"/>
              </a:rPr>
              <a:t>İmzasız ise, bir not ile geri verilmek üzere,</a:t>
            </a:r>
          </a:p>
          <a:p>
            <a:pPr marL="982663" indent="-261938" algn="just" eaLnBrk="1" hangingPunct="1">
              <a:spcBef>
                <a:spcPts val="600"/>
              </a:spcBef>
              <a:tabLst>
                <a:tab pos="358775" algn="l"/>
              </a:tabLst>
              <a:defRPr/>
            </a:pPr>
            <a:r>
              <a:rPr lang="tr-TR" dirty="0">
                <a:ea typeface="ヒラギノ明朝 Pro W3"/>
                <a:cs typeface="ヒラギノ明朝 Pro W3"/>
              </a:rPr>
              <a:t>ç)	Kişilere hitap ediyorsa, zarfına eklenerek ilgili kişiye verilmek üzere,</a:t>
            </a:r>
            <a:endParaRPr lang="tr-TR" dirty="0"/>
          </a:p>
          <a:p>
            <a:pPr indent="358775" algn="just" eaLnBrk="1" hangingPunct="1">
              <a:spcBef>
                <a:spcPts val="600"/>
              </a:spcBef>
              <a:tabLst>
                <a:tab pos="358775" algn="l"/>
              </a:tabLst>
              <a:defRPr/>
            </a:pPr>
            <a:r>
              <a:rPr lang="tr-TR" dirty="0">
                <a:ea typeface="ヒラギノ明朝 Pro W3"/>
                <a:cs typeface="ヒラギノ明朝 Pro W3"/>
              </a:rPr>
              <a:t>dağıtım masasına verilir.</a:t>
            </a:r>
            <a:endParaRPr lang="tr-TR" dirty="0"/>
          </a:p>
          <a:p>
            <a:pPr indent="358775" algn="just" eaLnBrk="1" hangingPunct="1">
              <a:spcBef>
                <a:spcPts val="1800"/>
              </a:spcBef>
              <a:tabLst>
                <a:tab pos="358775" algn="l"/>
              </a:tabLst>
              <a:defRPr/>
            </a:pPr>
            <a:r>
              <a:rPr lang="tr-TR" dirty="0">
                <a:ea typeface="ヒラギノ明朝 Pro W3"/>
                <a:cs typeface="ヒラギノ明朝 Pro W3"/>
              </a:rPr>
              <a:t> (4) </a:t>
            </a:r>
            <a:r>
              <a:rPr lang="tr-TR" dirty="0">
                <a:solidFill>
                  <a:srgbClr val="C00000"/>
                </a:solidFill>
                <a:ea typeface="ヒラギノ明朝 Pro W3"/>
                <a:cs typeface="ヒラギノ明朝 Pro W3"/>
              </a:rPr>
              <a:t>Adressiz ve imzasız dilekçeler</a:t>
            </a:r>
            <a:r>
              <a:rPr lang="tr-TR" dirty="0">
                <a:ea typeface="ヒラギノ明朝 Pro W3"/>
                <a:cs typeface="ヒラギノ明朝 Pro W3"/>
              </a:rPr>
              <a:t>;</a:t>
            </a:r>
            <a:endParaRPr lang="tr-TR" dirty="0"/>
          </a:p>
          <a:p>
            <a:pPr indent="358775" algn="just" eaLnBrk="1" hangingPunct="1">
              <a:spcBef>
                <a:spcPts val="600"/>
              </a:spcBef>
              <a:buFontTx/>
              <a:buAutoNum type="alphaLcParenR"/>
              <a:tabLst>
                <a:tab pos="358775" algn="l"/>
              </a:tabLst>
              <a:defRPr/>
            </a:pPr>
            <a:r>
              <a:rPr lang="tr-TR" dirty="0">
                <a:ea typeface="ヒラギノ明朝 Pro W3"/>
                <a:cs typeface="ヒラギノ明朝 Pro W3"/>
              </a:rPr>
              <a:t>3071 sayılı Dilekçe Hakkının Kullanılmasına Dair Kanun gereğince işlem yapılmak üzere ilgili şefine verilir.</a:t>
            </a:r>
          </a:p>
          <a:p>
            <a:pPr indent="358775" algn="just" eaLnBrk="1" hangingPunct="1">
              <a:spcBef>
                <a:spcPts val="600"/>
              </a:spcBef>
              <a:buFontTx/>
              <a:buAutoNum type="alphaLcParenR"/>
              <a:tabLst>
                <a:tab pos="358775" algn="l"/>
              </a:tabLst>
              <a:defRPr/>
            </a:pPr>
            <a:r>
              <a:rPr lang="tr-TR" dirty="0">
                <a:ea typeface="ヒラギノ明朝 Pro W3"/>
                <a:cs typeface="ヒラギノ明朝 Pro W3"/>
              </a:rPr>
              <a:t>İsim ve adres sadece zarfta yazılı ise yahut gerek zarfta gerekse dilekçede herhangi bir isim ve adres yoksa </a:t>
            </a:r>
            <a:r>
              <a:rPr lang="tr-TR" dirty="0">
                <a:solidFill>
                  <a:srgbClr val="C00000"/>
                </a:solidFill>
                <a:ea typeface="ヒラギノ明朝 Pro W3"/>
                <a:cs typeface="ヒラギノ明朝 Pro W3"/>
              </a:rPr>
              <a:t>zarf dilekçeye eklenerek</a:t>
            </a:r>
            <a:r>
              <a:rPr lang="tr-TR" dirty="0">
                <a:ea typeface="ヒラギノ明朝 Pro W3"/>
                <a:cs typeface="ヒラギノ明朝 Pro W3"/>
              </a:rPr>
              <a:t> aynı işleme tabi tutulur.</a:t>
            </a:r>
          </a:p>
          <a:p>
            <a:pPr indent="358775" algn="just" eaLnBrk="1" hangingPunct="1">
              <a:spcBef>
                <a:spcPts val="600"/>
              </a:spcBef>
              <a:buFontTx/>
              <a:buAutoNum type="alphaLcParenR"/>
              <a:tabLst>
                <a:tab pos="358775" algn="l"/>
              </a:tabLst>
              <a:defRPr/>
            </a:pPr>
            <a:r>
              <a:rPr lang="tr-TR" dirty="0">
                <a:ea typeface="ヒラギノ明朝 Pro W3"/>
                <a:cs typeface="ヒラギノ明朝 Pro W3"/>
              </a:rPr>
              <a:t>Elektronik ortamda gelen dilekçeler de aynı işleme tabi tutulur.</a:t>
            </a:r>
            <a:endParaRPr lang="tr-TR" dirty="0"/>
          </a:p>
        </p:txBody>
      </p:sp>
      <p:sp>
        <p:nvSpPr>
          <p:cNvPr id="4" name="3 Slayt Numarası Yer Tutucusu"/>
          <p:cNvSpPr>
            <a:spLocks noGrp="1"/>
          </p:cNvSpPr>
          <p:nvPr>
            <p:ph type="sldNum" sz="quarter" idx="10"/>
          </p:nvPr>
        </p:nvSpPr>
        <p:spPr/>
        <p:txBody>
          <a:bodyPr/>
          <a:lstStyle/>
          <a:p>
            <a:pPr>
              <a:defRPr/>
            </a:pPr>
            <a:fld id="{2C04DA1D-9C51-4E1C-9C06-DFD2C4FD1CAA}" type="slidenum">
              <a:rPr/>
              <a:pPr>
                <a:defRPr/>
              </a:pPr>
              <a:t>54</a:t>
            </a:fld>
            <a:endParaRPr dirty="0"/>
          </a:p>
        </p:txBody>
      </p:sp>
    </p:spTree>
  </p:cSld>
  <p:clrMapOvr>
    <a:masterClrMapping/>
  </p:clrMapOvr>
  <p:transition spd="slow">
    <p:circle/>
    <p:sndAc>
      <p:stSnd>
        <p:snd r:embed="rId2" name="arrow.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187450" y="0"/>
            <a:ext cx="7777163" cy="6524625"/>
          </a:xfrm>
          <a:gradFill>
            <a:gsLst>
              <a:gs pos="0">
                <a:schemeClr val="bg1"/>
              </a:gs>
              <a:gs pos="100000">
                <a:srgbClr val="66CCFF"/>
              </a:gs>
            </a:gsLst>
            <a:path path="rect">
              <a:fillToRect r="100000" b="100000"/>
            </a:path>
          </a:gradFill>
        </p:spPr>
        <p:txBody>
          <a:bodyPr/>
          <a:lstStyle/>
          <a:p>
            <a:pPr indent="359410" algn="just" eaLnBrk="1" hangingPunct="1">
              <a:spcBef>
                <a:spcPts val="600"/>
              </a:spcBef>
              <a:spcAft>
                <a:spcPts val="0"/>
              </a:spcAft>
              <a:tabLst>
                <a:tab pos="359410" algn="l"/>
              </a:tabLst>
              <a:defRPr/>
            </a:pPr>
            <a:endParaRPr lang="tr-TR" b="1" dirty="0">
              <a:latin typeface="Times New Roman"/>
              <a:ea typeface="ヒラギノ明朝 Pro W3"/>
            </a:endParaRPr>
          </a:p>
          <a:p>
            <a:pPr indent="359410" algn="just" eaLnBrk="1" hangingPunct="1">
              <a:spcBef>
                <a:spcPts val="600"/>
              </a:spcBef>
              <a:spcAft>
                <a:spcPts val="0"/>
              </a:spcAft>
              <a:tabLst>
                <a:tab pos="359410" algn="l"/>
              </a:tabLst>
              <a:defRPr/>
            </a:pPr>
            <a:r>
              <a:rPr lang="tr-TR" b="1" dirty="0">
                <a:latin typeface="Times New Roman"/>
                <a:ea typeface="ヒラギノ明朝 Pro W3"/>
              </a:rPr>
              <a:t>Evrakın ayrılması</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30 – </a:t>
            </a:r>
            <a:r>
              <a:rPr lang="tr-TR" dirty="0">
                <a:latin typeface="Times New Roman"/>
                <a:ea typeface="ヒラギノ明朝 Pro W3"/>
              </a:rPr>
              <a:t>(1) Kabul ve ayırma masasına gelen evraktan;</a:t>
            </a:r>
            <a:endParaRPr lang="tr-TR" dirty="0">
              <a:latin typeface="Times New Roman"/>
              <a:ea typeface="Times New Roman"/>
            </a:endParaRPr>
          </a:p>
          <a:p>
            <a:pPr marL="720725" indent="-274638" algn="just" eaLnBrk="1" hangingPunct="1">
              <a:spcBef>
                <a:spcPts val="600"/>
              </a:spcBef>
              <a:spcAft>
                <a:spcPts val="0"/>
              </a:spcAft>
              <a:defRPr/>
            </a:pPr>
            <a:r>
              <a:rPr lang="tr-TR" dirty="0">
                <a:latin typeface="Times New Roman"/>
                <a:ea typeface="ヒラギノ明朝 Pro W3"/>
              </a:rPr>
              <a:t>a)	Normal evrak ve dilekçeler; normal evrak masası görevlilerine,</a:t>
            </a:r>
            <a:endParaRPr lang="tr-TR" dirty="0">
              <a:latin typeface="Times New Roman"/>
              <a:ea typeface="Times New Roman"/>
            </a:endParaRPr>
          </a:p>
          <a:p>
            <a:pPr marL="720725" indent="-274638" algn="just" eaLnBrk="1" hangingPunct="1">
              <a:spcBef>
                <a:spcPts val="0"/>
              </a:spcBef>
              <a:spcAft>
                <a:spcPts val="0"/>
              </a:spcAft>
              <a:defRPr/>
            </a:pPr>
            <a:r>
              <a:rPr lang="tr-TR" dirty="0">
                <a:latin typeface="Times New Roman"/>
                <a:ea typeface="ヒラギノ明朝 Pro W3"/>
              </a:rPr>
              <a:t>b)	Özellik taşıyan ve değerli evrak; gizli evrak masası görevlilerine,</a:t>
            </a:r>
            <a:endParaRPr lang="tr-TR" dirty="0">
              <a:latin typeface="Times New Roman"/>
              <a:ea typeface="Times New Roman"/>
            </a:endParaRPr>
          </a:p>
          <a:p>
            <a:pPr marL="720725" indent="-274638" algn="just" eaLnBrk="1" hangingPunct="1">
              <a:spcBef>
                <a:spcPts val="600"/>
              </a:spcBef>
              <a:spcAft>
                <a:spcPts val="0"/>
              </a:spcAft>
              <a:defRPr/>
            </a:pPr>
            <a:r>
              <a:rPr lang="tr-TR" dirty="0">
                <a:latin typeface="Times New Roman"/>
                <a:ea typeface="ヒラギノ明朝 Pro W3"/>
              </a:rPr>
              <a:t>verilir.</a:t>
            </a:r>
            <a:endParaRPr lang="tr-TR" dirty="0">
              <a:latin typeface="Times New Roman"/>
              <a:ea typeface="Times New Roman"/>
            </a:endParaRPr>
          </a:p>
          <a:p>
            <a:pPr marL="720725" indent="-274638" algn="just" eaLnBrk="1" hangingPunct="1">
              <a:spcBef>
                <a:spcPts val="600"/>
              </a:spcBef>
              <a:spcAft>
                <a:spcPts val="0"/>
              </a:spcAft>
              <a:defRPr/>
            </a:pPr>
            <a:r>
              <a:rPr lang="tr-TR" dirty="0">
                <a:latin typeface="Times New Roman"/>
                <a:ea typeface="ヒラギノ明朝 Pro W3"/>
              </a:rPr>
              <a:t>c)	</a:t>
            </a:r>
            <a:r>
              <a:rPr lang="tr-TR" sz="1500" dirty="0">
                <a:latin typeface="Times New Roman"/>
                <a:ea typeface="ヒラギノ明朝 Pro W3"/>
              </a:rPr>
              <a:t>Değerli evrak niteliği taşımayan ve belirli bir daireye veya kuruluşa teslimi gereken koliler, daireye veya kuruluş ilgililerine teslim edilmek üzere dağıtım masasına verilir.</a:t>
            </a:r>
            <a:endParaRPr lang="tr-TR" sz="1500" dirty="0">
              <a:latin typeface="Times New Roman"/>
              <a:ea typeface="Times New Roman"/>
            </a:endParaRPr>
          </a:p>
          <a:p>
            <a:pPr algn="just" eaLnBrk="1" hangingPunct="1">
              <a:spcAft>
                <a:spcPts val="0"/>
              </a:spcAft>
              <a:tabLst>
                <a:tab pos="359410" algn="l"/>
              </a:tabLst>
              <a:defRPr/>
            </a:pPr>
            <a:r>
              <a:rPr lang="tr-TR" dirty="0">
                <a:latin typeface="Times New Roman"/>
                <a:ea typeface="ヒラギノ明朝 Pro W3"/>
              </a:rPr>
              <a:t> </a:t>
            </a:r>
          </a:p>
          <a:p>
            <a:pPr algn="just" eaLnBrk="1" hangingPunct="1">
              <a:spcAft>
                <a:spcPts val="0"/>
              </a:spcAft>
              <a:tabLst>
                <a:tab pos="359410" algn="l"/>
              </a:tabLst>
              <a:defRPr/>
            </a:pPr>
            <a:r>
              <a:rPr lang="tr-TR" b="1" dirty="0">
                <a:latin typeface="Times New Roman"/>
                <a:ea typeface="ヒラギノ明朝 Pro W3"/>
              </a:rPr>
              <a:t>Normal evrakın havalesi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31 –</a:t>
            </a:r>
            <a:r>
              <a:rPr lang="tr-TR" dirty="0">
                <a:latin typeface="Times New Roman"/>
                <a:ea typeface="ヒラギノ明朝 Pro W3"/>
              </a:rPr>
              <a:t> (1) Elektronik ortamda gelen evrak, evrak kabul görevlisi tarafından teslim alındıktan sonra havale ve imza için yetkilisine iletilir.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a:t>
            </a:r>
            <a:r>
              <a:rPr lang="tr-TR" dirty="0">
                <a:solidFill>
                  <a:srgbClr val="C00000"/>
                </a:solidFill>
                <a:latin typeface="Times New Roman"/>
                <a:ea typeface="ヒラギノ明朝 Pro W3"/>
              </a:rPr>
              <a:t>Elektronik ortam haricinde </a:t>
            </a:r>
            <a:r>
              <a:rPr lang="tr-TR" dirty="0">
                <a:latin typeface="Times New Roman"/>
                <a:ea typeface="ヒラギノ明朝 Pro W3"/>
              </a:rPr>
              <a:t>normal evrak masası görevlilerine </a:t>
            </a:r>
            <a:r>
              <a:rPr lang="tr-TR" dirty="0">
                <a:solidFill>
                  <a:srgbClr val="C00000"/>
                </a:solidFill>
                <a:latin typeface="Times New Roman"/>
                <a:ea typeface="ヒラギノ明朝 Pro W3"/>
              </a:rPr>
              <a:t>gelen evrak </a:t>
            </a:r>
            <a:r>
              <a:rPr lang="tr-TR" dirty="0">
                <a:latin typeface="Times New Roman"/>
                <a:ea typeface="ヒラギノ明朝 Pro W3"/>
              </a:rPr>
              <a:t>ve </a:t>
            </a:r>
            <a:r>
              <a:rPr lang="tr-TR" dirty="0">
                <a:solidFill>
                  <a:srgbClr val="C00000"/>
                </a:solidFill>
                <a:latin typeface="Times New Roman"/>
                <a:ea typeface="ヒラギノ明朝 Pro W3"/>
              </a:rPr>
              <a:t>dilekçeler</a:t>
            </a:r>
            <a:r>
              <a:rPr lang="tr-TR" dirty="0">
                <a:latin typeface="Times New Roman"/>
                <a:ea typeface="ヒラギノ明朝 Pro W3"/>
              </a:rPr>
              <a:t>, </a:t>
            </a:r>
            <a:r>
              <a:rPr lang="tr-TR" dirty="0">
                <a:solidFill>
                  <a:srgbClr val="C00000"/>
                </a:solidFill>
                <a:latin typeface="Times New Roman"/>
                <a:ea typeface="ヒラギノ明朝 Pro W3"/>
              </a:rPr>
              <a:t>elektronik ortamda kaydı yapılarak</a:t>
            </a:r>
            <a:r>
              <a:rPr lang="tr-TR" dirty="0">
                <a:latin typeface="Times New Roman"/>
                <a:ea typeface="ヒラギノ明朝 Pro W3"/>
              </a:rPr>
              <a:t>, </a:t>
            </a:r>
            <a:r>
              <a:rPr lang="tr-TR" b="1" dirty="0">
                <a:solidFill>
                  <a:srgbClr val="C00000"/>
                </a:solidFill>
                <a:latin typeface="Times New Roman"/>
                <a:ea typeface="ヒラギノ明朝 Pro W3"/>
              </a:rPr>
              <a:t>valilik birimlerine ait olanların taraması yapıldıktan</a:t>
            </a:r>
            <a:r>
              <a:rPr lang="tr-TR" dirty="0">
                <a:solidFill>
                  <a:srgbClr val="C00000"/>
                </a:solidFill>
                <a:latin typeface="Times New Roman"/>
                <a:ea typeface="ヒラギノ明朝 Pro W3"/>
              </a:rPr>
              <a:t> sonra </a:t>
            </a:r>
            <a:r>
              <a:rPr lang="tr-TR" dirty="0">
                <a:latin typeface="Times New Roman"/>
                <a:ea typeface="ヒラギノ明朝 Pro W3"/>
              </a:rPr>
              <a:t>elektronik ortamda </a:t>
            </a:r>
            <a:r>
              <a:rPr lang="tr-TR" dirty="0">
                <a:solidFill>
                  <a:srgbClr val="C00000"/>
                </a:solidFill>
                <a:latin typeface="Times New Roman"/>
                <a:ea typeface="ヒラギノ明朝 Pro W3"/>
              </a:rPr>
              <a:t>havale ve imza için yetkilisine sunulur</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Havale, </a:t>
            </a:r>
            <a:r>
              <a:rPr lang="tr-TR" dirty="0">
                <a:solidFill>
                  <a:srgbClr val="C00000"/>
                </a:solidFill>
                <a:latin typeface="Times New Roman"/>
                <a:ea typeface="ヒラギノ明朝 Pro W3"/>
              </a:rPr>
              <a:t>evrakın havale olduğu yer</a:t>
            </a:r>
            <a:r>
              <a:rPr lang="tr-TR" dirty="0">
                <a:latin typeface="Times New Roman"/>
                <a:ea typeface="ヒラギノ明朝 Pro W3"/>
              </a:rPr>
              <a:t>, </a:t>
            </a:r>
            <a:r>
              <a:rPr lang="tr-TR" dirty="0">
                <a:solidFill>
                  <a:srgbClr val="C00000"/>
                </a:solidFill>
                <a:latin typeface="Times New Roman"/>
                <a:ea typeface="ヒラギノ明朝 Pro W3"/>
              </a:rPr>
              <a:t>havale tarihi </a:t>
            </a:r>
            <a:r>
              <a:rPr lang="tr-TR" dirty="0">
                <a:latin typeface="Times New Roman"/>
                <a:ea typeface="ヒラギノ明朝 Pro W3"/>
              </a:rPr>
              <a:t>ve havaleyi imzaya yetkili </a:t>
            </a:r>
            <a:r>
              <a:rPr lang="tr-TR" dirty="0">
                <a:solidFill>
                  <a:srgbClr val="C00000"/>
                </a:solidFill>
                <a:latin typeface="Times New Roman"/>
                <a:ea typeface="ヒラギノ明朝 Pro W3"/>
              </a:rPr>
              <a:t>kişinin</a:t>
            </a:r>
            <a:r>
              <a:rPr lang="tr-TR" dirty="0">
                <a:latin typeface="Times New Roman"/>
                <a:ea typeface="ヒラギノ明朝 Pro W3"/>
              </a:rPr>
              <a:t> </a:t>
            </a:r>
            <a:r>
              <a:rPr lang="tr-TR" dirty="0">
                <a:solidFill>
                  <a:srgbClr val="C00000"/>
                </a:solidFill>
                <a:latin typeface="Times New Roman"/>
                <a:ea typeface="ヒラギノ明朝 Pro W3"/>
              </a:rPr>
              <a:t>sıfatı</a:t>
            </a:r>
            <a:r>
              <a:rPr lang="tr-TR" dirty="0">
                <a:latin typeface="Times New Roman"/>
                <a:ea typeface="ヒラギノ明朝 Pro W3"/>
              </a:rPr>
              <a:t> yazılmak sureti ile </a:t>
            </a:r>
            <a:r>
              <a:rPr lang="tr-TR" dirty="0">
                <a:solidFill>
                  <a:srgbClr val="C00000"/>
                </a:solidFill>
                <a:latin typeface="Times New Roman"/>
                <a:ea typeface="ヒラギノ明朝 Pro W3"/>
              </a:rPr>
              <a:t>elektronik ortamda </a:t>
            </a:r>
            <a:r>
              <a:rPr lang="tr-TR" dirty="0">
                <a:latin typeface="Times New Roman"/>
                <a:ea typeface="ヒラギノ明朝 Pro W3"/>
              </a:rPr>
              <a:t>yapılır.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(4) Havalesi doğrudan vali tarafından yapılacak evrak, şefi tarafından ayrılır. Tereddüt halinde il yazı işleri müdürünün görüşüne başvurulur.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(5) Teslim alınan evrakın aynı zamanda kabulü de yapılmış olduğundan dilekçelere ve normal evraka gelen evrak kayıt numarası verilir.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(6) Genel sayı, evrak için takvim yılı başında (1)'den başlamak ve yılsonuna kadar birbirini izlemek suretiyle verilir.</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1D1CE6DE-E238-48F1-9E99-A4793C4B4BCF}" type="slidenum">
              <a:rPr/>
              <a:pPr>
                <a:defRPr/>
              </a:pPr>
              <a:t>55</a:t>
            </a:fld>
            <a:endParaRPr dirty="0"/>
          </a:p>
        </p:txBody>
      </p:sp>
    </p:spTree>
  </p:cSld>
  <p:clrMapOvr>
    <a:masterClrMapping/>
  </p:clrMapOvr>
  <p:transition spd="slow">
    <p:circle/>
    <p:sndAc>
      <p:stSnd>
        <p:snd r:embed="rId2" name="arrow.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187450" y="115888"/>
            <a:ext cx="7705725" cy="6408737"/>
          </a:xfrm>
          <a:gradFill>
            <a:gsLst>
              <a:gs pos="0">
                <a:schemeClr val="bg1"/>
              </a:gs>
              <a:gs pos="100000">
                <a:srgbClr val="66CCFF"/>
              </a:gs>
            </a:gsLst>
            <a:path path="rect">
              <a:fillToRect r="100000" b="100000"/>
            </a:path>
          </a:gradFill>
        </p:spPr>
        <p:txBody>
          <a:bodyPr/>
          <a:lstStyle/>
          <a:p>
            <a:pPr algn="just" eaLnBrk="1" hangingPunct="1">
              <a:spcAft>
                <a:spcPts val="0"/>
              </a:spcAft>
              <a:tabLst>
                <a:tab pos="359410" algn="l"/>
              </a:tabLst>
              <a:defRPr/>
            </a:pPr>
            <a:r>
              <a:rPr lang="tr-TR" b="1" dirty="0">
                <a:latin typeface="Times New Roman"/>
                <a:ea typeface="ヒラギノ明朝 Pro W3"/>
              </a:rPr>
              <a:t>Gizli evrakın havalesi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32 –</a:t>
            </a:r>
            <a:r>
              <a:rPr lang="tr-TR" dirty="0">
                <a:latin typeface="Times New Roman"/>
                <a:ea typeface="ヒラギノ明朝 Pro W3"/>
              </a:rPr>
              <a:t> (1) </a:t>
            </a:r>
            <a:r>
              <a:rPr lang="tr-TR" dirty="0">
                <a:solidFill>
                  <a:srgbClr val="C00000"/>
                </a:solidFill>
                <a:latin typeface="Times New Roman"/>
                <a:ea typeface="ヒラギノ明朝 Pro W3"/>
              </a:rPr>
              <a:t>Elektronik</a:t>
            </a:r>
            <a:r>
              <a:rPr lang="tr-TR" dirty="0">
                <a:latin typeface="Times New Roman"/>
                <a:ea typeface="ヒラギノ明朝 Pro W3"/>
              </a:rPr>
              <a:t> </a:t>
            </a:r>
            <a:r>
              <a:rPr lang="tr-TR" dirty="0">
                <a:solidFill>
                  <a:srgbClr val="C00000"/>
                </a:solidFill>
                <a:latin typeface="Times New Roman"/>
                <a:ea typeface="ヒラギノ明朝 Pro W3"/>
              </a:rPr>
              <a:t>ortamda</a:t>
            </a:r>
            <a:r>
              <a:rPr lang="tr-TR" dirty="0">
                <a:latin typeface="Times New Roman"/>
                <a:ea typeface="ヒラギノ明朝 Pro W3"/>
              </a:rPr>
              <a:t> </a:t>
            </a:r>
            <a:r>
              <a:rPr lang="tr-TR" dirty="0">
                <a:solidFill>
                  <a:srgbClr val="C00000"/>
                </a:solidFill>
                <a:latin typeface="Times New Roman"/>
                <a:ea typeface="ヒラギノ明朝 Pro W3"/>
              </a:rPr>
              <a:t>gelen</a:t>
            </a:r>
            <a:r>
              <a:rPr lang="tr-TR" dirty="0">
                <a:latin typeface="Times New Roman"/>
                <a:ea typeface="ヒラギノ明朝 Pro W3"/>
              </a:rPr>
              <a:t> </a:t>
            </a:r>
            <a:r>
              <a:rPr lang="tr-TR" dirty="0">
                <a:solidFill>
                  <a:srgbClr val="C00000"/>
                </a:solidFill>
                <a:latin typeface="Times New Roman"/>
                <a:ea typeface="ヒラギノ明朝 Pro W3"/>
              </a:rPr>
              <a:t>gizli evrak</a:t>
            </a:r>
            <a:r>
              <a:rPr lang="tr-TR" dirty="0">
                <a:latin typeface="Times New Roman"/>
                <a:ea typeface="ヒラギノ明朝 Pro W3"/>
              </a:rPr>
              <a:t>, yetkili evrak kabul görevlisi tarafından teslim alındıktan sonra </a:t>
            </a:r>
            <a:r>
              <a:rPr lang="tr-TR" dirty="0">
                <a:solidFill>
                  <a:srgbClr val="C00000"/>
                </a:solidFill>
                <a:latin typeface="Times New Roman"/>
                <a:ea typeface="ヒラギノ明朝 Pro W3"/>
              </a:rPr>
              <a:t>havalesi</a:t>
            </a:r>
            <a:r>
              <a:rPr lang="tr-TR" dirty="0">
                <a:latin typeface="Times New Roman"/>
                <a:ea typeface="ヒラギノ明朝 Pro W3"/>
              </a:rPr>
              <a:t> </a:t>
            </a:r>
            <a:r>
              <a:rPr lang="tr-TR" dirty="0">
                <a:solidFill>
                  <a:srgbClr val="C00000"/>
                </a:solidFill>
                <a:latin typeface="Times New Roman"/>
                <a:ea typeface="ヒラギノ明朝 Pro W3"/>
              </a:rPr>
              <a:t>yapılmak</a:t>
            </a:r>
            <a:r>
              <a:rPr lang="tr-TR" dirty="0">
                <a:latin typeface="Times New Roman"/>
                <a:ea typeface="ヒラギノ明朝 Pro W3"/>
              </a:rPr>
              <a:t> </a:t>
            </a:r>
            <a:r>
              <a:rPr lang="tr-TR" dirty="0">
                <a:solidFill>
                  <a:srgbClr val="C00000"/>
                </a:solidFill>
                <a:latin typeface="Times New Roman"/>
                <a:ea typeface="ヒラギノ明朝 Pro W3"/>
              </a:rPr>
              <a:t>üzere yetkilisine</a:t>
            </a:r>
            <a:r>
              <a:rPr lang="tr-TR" dirty="0">
                <a:latin typeface="Times New Roman"/>
                <a:ea typeface="ヒラギノ明朝 Pro W3"/>
              </a:rPr>
              <a:t> iletilir.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Özellik taşıyan ve değerli evraktan </a:t>
            </a:r>
            <a:r>
              <a:rPr lang="tr-TR" dirty="0">
                <a:solidFill>
                  <a:srgbClr val="C00000"/>
                </a:solidFill>
                <a:latin typeface="Times New Roman"/>
                <a:ea typeface="ヒラギノ明朝 Pro W3"/>
              </a:rPr>
              <a:t>elektronik ortam haricinde gelenler</a:t>
            </a:r>
            <a:r>
              <a:rPr lang="tr-TR" dirty="0">
                <a:latin typeface="Times New Roman"/>
                <a:ea typeface="ヒラギノ明朝 Pro W3"/>
              </a:rPr>
              <a:t>, gidecekleri yerlere göre ayrılır ve </a:t>
            </a:r>
            <a:r>
              <a:rPr lang="tr-TR" dirty="0">
                <a:solidFill>
                  <a:srgbClr val="C00000"/>
                </a:solidFill>
                <a:latin typeface="Times New Roman"/>
                <a:ea typeface="ヒラギノ明朝 Pro W3"/>
              </a:rPr>
              <a:t>havalesi</a:t>
            </a:r>
            <a:r>
              <a:rPr lang="tr-TR" dirty="0">
                <a:latin typeface="Times New Roman"/>
                <a:ea typeface="ヒラギノ明朝 Pro W3"/>
              </a:rPr>
              <a:t> </a:t>
            </a:r>
            <a:r>
              <a:rPr lang="tr-TR" dirty="0">
                <a:solidFill>
                  <a:srgbClr val="C00000"/>
                </a:solidFill>
                <a:latin typeface="Times New Roman"/>
                <a:ea typeface="ヒラギノ明朝 Pro W3"/>
              </a:rPr>
              <a:t>yapılır</a:t>
            </a:r>
            <a:r>
              <a:rPr lang="tr-TR" dirty="0">
                <a:latin typeface="Times New Roman"/>
                <a:ea typeface="ヒラギノ明朝 Pro W3"/>
              </a:rPr>
              <a:t>. Valilik birimlerine gönderilen evrak, yetkili amirin uygun görüşü ile </a:t>
            </a:r>
            <a:r>
              <a:rPr lang="tr-TR" dirty="0">
                <a:solidFill>
                  <a:srgbClr val="C00000"/>
                </a:solidFill>
                <a:latin typeface="Times New Roman"/>
                <a:ea typeface="ヒラギノ明朝 Pro W3"/>
              </a:rPr>
              <a:t>taraması yapıldıktan sonra</a:t>
            </a:r>
            <a:r>
              <a:rPr lang="tr-TR" dirty="0">
                <a:latin typeface="Times New Roman"/>
                <a:ea typeface="ヒラギノ明朝 Pro W3"/>
              </a:rPr>
              <a:t>, elektronik ortamda ilgilisine havalesi yapılır.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a:t>
            </a:r>
            <a:r>
              <a:rPr lang="tr-TR" dirty="0">
                <a:solidFill>
                  <a:srgbClr val="C00000"/>
                </a:solidFill>
                <a:latin typeface="Times New Roman"/>
                <a:ea typeface="ヒラギノ明朝 Pro W3"/>
              </a:rPr>
              <a:t>Gizli evrak da normal evrak gibi elektronik ortamdan genel sayı alır</a:t>
            </a:r>
            <a:r>
              <a:rPr lang="tr-TR" dirty="0">
                <a:latin typeface="Times New Roman"/>
                <a:ea typeface="ヒラギノ明朝 Pro W3"/>
              </a:rPr>
              <a:t>.</a:t>
            </a:r>
            <a:endParaRPr lang="tr-TR" dirty="0">
              <a:latin typeface="Times New Roman"/>
              <a:ea typeface="Times New Roman"/>
            </a:endParaRPr>
          </a:p>
          <a:p>
            <a:pPr algn="just" eaLnBrk="1" hangingPunct="1">
              <a:spcBef>
                <a:spcPts val="1800"/>
              </a:spcBef>
              <a:spcAft>
                <a:spcPts val="0"/>
              </a:spcAft>
              <a:tabLst>
                <a:tab pos="359410" algn="l"/>
              </a:tabLst>
              <a:defRPr/>
            </a:pPr>
            <a:r>
              <a:rPr lang="tr-TR" dirty="0">
                <a:latin typeface="Times New Roman"/>
                <a:ea typeface="ヒラギノ明朝 Pro W3"/>
              </a:rPr>
              <a:t> </a:t>
            </a:r>
            <a:r>
              <a:rPr lang="tr-TR" b="1" dirty="0">
                <a:latin typeface="Times New Roman"/>
                <a:ea typeface="ヒラギノ明朝 Pro W3"/>
              </a:rPr>
              <a:t>Evrakın kaydı ve dağıtım masasına verilmesi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33 –</a:t>
            </a:r>
            <a:r>
              <a:rPr lang="tr-TR" dirty="0">
                <a:latin typeface="Times New Roman"/>
                <a:ea typeface="ヒラギノ明朝 Pro W3"/>
              </a:rPr>
              <a:t> (1) Elektronik ortamda gelen evrak, görevlinin evrakı kabulü ile otomatik olarak sayısını sistemden alır ve kaydı tamamlanır. Postayla veya elden gelen evrak ise birimi ilgilendiriyorsa taraması yapıldıktan sonra sistem üzerinden </a:t>
            </a:r>
            <a:r>
              <a:rPr lang="tr-TR" dirty="0">
                <a:solidFill>
                  <a:srgbClr val="C00000"/>
                </a:solidFill>
                <a:latin typeface="Times New Roman"/>
                <a:ea typeface="ヒラギノ明朝 Pro W3"/>
              </a:rPr>
              <a:t>evrakın türü</a:t>
            </a:r>
            <a:r>
              <a:rPr lang="tr-TR" dirty="0">
                <a:latin typeface="Times New Roman"/>
                <a:ea typeface="ヒラギノ明朝 Pro W3"/>
              </a:rPr>
              <a:t>, </a:t>
            </a:r>
            <a:r>
              <a:rPr lang="tr-TR" dirty="0">
                <a:solidFill>
                  <a:srgbClr val="C00000"/>
                </a:solidFill>
                <a:latin typeface="Times New Roman"/>
                <a:ea typeface="ヒラギノ明朝 Pro W3"/>
              </a:rPr>
              <a:t>geldiği yer</a:t>
            </a:r>
            <a:r>
              <a:rPr lang="tr-TR" dirty="0">
                <a:latin typeface="Times New Roman"/>
                <a:ea typeface="ヒラギノ明朝 Pro W3"/>
              </a:rPr>
              <a:t>, </a:t>
            </a:r>
            <a:r>
              <a:rPr lang="tr-TR" dirty="0">
                <a:solidFill>
                  <a:srgbClr val="C00000"/>
                </a:solidFill>
                <a:latin typeface="Times New Roman"/>
                <a:ea typeface="ヒラギノ明朝 Pro W3"/>
              </a:rPr>
              <a:t>sayısı</a:t>
            </a:r>
            <a:r>
              <a:rPr lang="tr-TR" dirty="0">
                <a:latin typeface="Times New Roman"/>
                <a:ea typeface="ヒラギノ明朝 Pro W3"/>
              </a:rPr>
              <a:t>, </a:t>
            </a:r>
            <a:r>
              <a:rPr lang="tr-TR" dirty="0">
                <a:solidFill>
                  <a:srgbClr val="C00000"/>
                </a:solidFill>
                <a:latin typeface="Times New Roman"/>
                <a:ea typeface="ヒラギノ明朝 Pro W3"/>
              </a:rPr>
              <a:t>tarihi</a:t>
            </a:r>
            <a:r>
              <a:rPr lang="tr-TR" dirty="0">
                <a:latin typeface="Times New Roman"/>
                <a:ea typeface="ヒラギノ明朝 Pro W3"/>
              </a:rPr>
              <a:t>, varsa </a:t>
            </a:r>
            <a:r>
              <a:rPr lang="tr-TR" dirty="0">
                <a:solidFill>
                  <a:srgbClr val="C00000"/>
                </a:solidFill>
                <a:latin typeface="Times New Roman"/>
                <a:ea typeface="ヒラギノ明朝 Pro W3"/>
              </a:rPr>
              <a:t>ek</a:t>
            </a:r>
            <a:r>
              <a:rPr lang="tr-TR" dirty="0">
                <a:latin typeface="Times New Roman"/>
                <a:ea typeface="ヒラギノ明朝 Pro W3"/>
              </a:rPr>
              <a:t> </a:t>
            </a:r>
            <a:r>
              <a:rPr lang="tr-TR" dirty="0">
                <a:solidFill>
                  <a:srgbClr val="C00000"/>
                </a:solidFill>
                <a:latin typeface="Times New Roman"/>
                <a:ea typeface="ヒラギノ明朝 Pro W3"/>
              </a:rPr>
              <a:t>sayısı</a:t>
            </a:r>
            <a:r>
              <a:rPr lang="tr-TR" dirty="0">
                <a:latin typeface="Times New Roman"/>
                <a:ea typeface="ヒラギノ明朝 Pro W3"/>
              </a:rPr>
              <a:t>, </a:t>
            </a:r>
            <a:r>
              <a:rPr lang="tr-TR" dirty="0">
                <a:solidFill>
                  <a:srgbClr val="C00000"/>
                </a:solidFill>
                <a:latin typeface="Times New Roman"/>
                <a:ea typeface="ヒラギノ明朝 Pro W3"/>
              </a:rPr>
              <a:t>konusu</a:t>
            </a:r>
            <a:r>
              <a:rPr lang="tr-TR" dirty="0">
                <a:latin typeface="Times New Roman"/>
                <a:ea typeface="ヒラギノ明朝 Pro W3"/>
              </a:rPr>
              <a:t>, </a:t>
            </a:r>
            <a:r>
              <a:rPr lang="tr-TR" dirty="0">
                <a:solidFill>
                  <a:srgbClr val="C00000"/>
                </a:solidFill>
                <a:latin typeface="Times New Roman"/>
                <a:ea typeface="ヒラギノ明朝 Pro W3"/>
              </a:rPr>
              <a:t>havale olunduğu yer </a:t>
            </a:r>
            <a:r>
              <a:rPr lang="tr-TR" dirty="0">
                <a:latin typeface="Times New Roman"/>
                <a:ea typeface="ヒラギノ明朝 Pro W3"/>
              </a:rPr>
              <a:t>başlıklarına göre belirlenecek sütunlara gerekli bilgilerin yazılması suretiyle kaydolunur.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Kayıt alan evrak dağıtıma verilir.</a:t>
            </a:r>
          </a:p>
          <a:p>
            <a:pPr algn="just" eaLnBrk="1" hangingPunct="1">
              <a:spcBef>
                <a:spcPts val="1800"/>
              </a:spcBef>
              <a:spcAft>
                <a:spcPts val="0"/>
              </a:spcAft>
              <a:tabLst>
                <a:tab pos="359410" algn="l"/>
              </a:tabLst>
              <a:defRPr/>
            </a:pPr>
            <a:r>
              <a:rPr lang="tr-TR" b="1" dirty="0">
                <a:latin typeface="Times New Roman"/>
                <a:ea typeface="ヒラギノ明朝 Pro W3"/>
              </a:rPr>
              <a:t>Dilekçelere uygulanacak işlem</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34 – </a:t>
            </a:r>
            <a:r>
              <a:rPr lang="tr-TR" dirty="0">
                <a:latin typeface="Times New Roman"/>
                <a:ea typeface="ヒラギノ明朝 Pro W3"/>
              </a:rPr>
              <a:t>(1) Evrak şefliğine elektronik ortamda, postayla veya kurum ve kuruluşların dağıtıcılarınca getirilen </a:t>
            </a:r>
            <a:r>
              <a:rPr lang="tr-TR" dirty="0">
                <a:solidFill>
                  <a:srgbClr val="C00000"/>
                </a:solidFill>
                <a:latin typeface="Times New Roman"/>
                <a:ea typeface="ヒラギノ明朝 Pro W3"/>
              </a:rPr>
              <a:t>dilekçeler</a:t>
            </a:r>
            <a:r>
              <a:rPr lang="tr-TR" dirty="0">
                <a:latin typeface="Times New Roman"/>
                <a:ea typeface="ヒラギノ明朝 Pro W3"/>
              </a:rPr>
              <a:t>, </a:t>
            </a:r>
            <a:r>
              <a:rPr lang="tr-TR" dirty="0">
                <a:solidFill>
                  <a:srgbClr val="C00000"/>
                </a:solidFill>
                <a:latin typeface="Times New Roman"/>
                <a:ea typeface="ヒラギノ明朝 Pro W3"/>
              </a:rPr>
              <a:t>havale ve imza işlemi yapıldıktan sonra</a:t>
            </a:r>
            <a:r>
              <a:rPr lang="tr-TR" dirty="0">
                <a:latin typeface="Times New Roman"/>
                <a:ea typeface="ヒラギノ明朝 Pro W3"/>
              </a:rPr>
              <a:t>, ilgili daire, kurum veya kuruluşa gönderilir.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İçişleri birimlerini ilgilendiren dilekçeler, taraması yapıldıktan sonra, ilgili birime gönderilir.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İlgili birim tarafından dilekçenin gereği yapılarak sonucu hakkında müracaat sahibine bilgi verilir ve işlem kapatılır. </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B4DD68C2-58EA-419F-B1A8-32FA54154341}" type="slidenum">
              <a:rPr/>
              <a:pPr>
                <a:defRPr/>
              </a:pPr>
              <a:t>56</a:t>
            </a:fld>
            <a:endParaRPr dirty="0"/>
          </a:p>
        </p:txBody>
      </p:sp>
    </p:spTree>
  </p:cSld>
  <p:clrMapOvr>
    <a:masterClrMapping/>
  </p:clrMapOvr>
  <p:transition spd="slow">
    <p:circle/>
    <p:sndAc>
      <p:stSnd>
        <p:snd r:embed="rId2" name="arrow.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İçerik Yer Tutucusu"/>
          <p:cNvSpPr>
            <a:spLocks noGrp="1"/>
          </p:cNvSpPr>
          <p:nvPr>
            <p:ph idx="1"/>
          </p:nvPr>
        </p:nvSpPr>
        <p:spPr>
          <a:xfrm>
            <a:off x="611188" y="981075"/>
            <a:ext cx="8208962" cy="5472113"/>
          </a:xfrm>
        </p:spPr>
        <p:txBody>
          <a:bodyPr/>
          <a:lstStyle/>
          <a:p>
            <a:pPr indent="358775" algn="just" eaLnBrk="1" hangingPunct="1">
              <a:spcBef>
                <a:spcPts val="600"/>
              </a:spcBef>
              <a:tabLst>
                <a:tab pos="358775" algn="l"/>
              </a:tabLst>
            </a:pPr>
            <a:r>
              <a:rPr lang="tr-TR" b="1">
                <a:ea typeface="ヒラギノ明朝 Pro W3"/>
              </a:rPr>
              <a:t>Evrakın gönderilmesi ve dağıtımı</a:t>
            </a:r>
            <a:endParaRPr lang="tr-TR">
              <a:ea typeface="ヒラギノ明朝 Pro W3"/>
            </a:endParaRPr>
          </a:p>
          <a:p>
            <a:pPr indent="358775" algn="just" eaLnBrk="1" hangingPunct="1">
              <a:spcBef>
                <a:spcPts val="600"/>
              </a:spcBef>
              <a:tabLst>
                <a:tab pos="358775" algn="l"/>
              </a:tabLst>
            </a:pPr>
            <a:r>
              <a:rPr lang="tr-TR" b="1">
                <a:ea typeface="ヒラギノ明朝 Pro W3"/>
              </a:rPr>
              <a:t>Madde 35 – </a:t>
            </a:r>
            <a:r>
              <a:rPr lang="tr-TR">
                <a:ea typeface="ヒラギノ明朝 Pro W3"/>
              </a:rPr>
              <a:t>(1) Elektronik ortamda hazırlanan evrak imzalandıktan sonra sistemden otomatik olarak evrak sayısı alarak postalanmaya hazır hale gelir ve ilgili görevli tarafından elektronik ortamda gönderilir. Elektronik ortam haricinde dağıtım masasına gelen evrak süratle dağıtıma tabi tutulur.</a:t>
            </a:r>
          </a:p>
          <a:p>
            <a:pPr indent="358775" algn="just" eaLnBrk="1" hangingPunct="1">
              <a:spcBef>
                <a:spcPts val="600"/>
              </a:spcBef>
              <a:tabLst>
                <a:tab pos="358775" algn="l"/>
              </a:tabLst>
            </a:pPr>
            <a:r>
              <a:rPr lang="tr-TR">
                <a:ea typeface="ヒラギノ明朝 Pro W3"/>
              </a:rPr>
              <a:t>(2) Bu Yönetmelikte düzenlenen valilik birimlerine gidecek, </a:t>
            </a:r>
            <a:r>
              <a:rPr lang="tr-TR">
                <a:solidFill>
                  <a:srgbClr val="C00000"/>
                </a:solidFill>
                <a:ea typeface="ヒラギノ明朝 Pro W3"/>
              </a:rPr>
              <a:t>özellik taşıyan ve değerli evrak </a:t>
            </a:r>
            <a:r>
              <a:rPr lang="tr-TR">
                <a:ea typeface="ヒラギノ明朝 Pro W3"/>
              </a:rPr>
              <a:t>ile evrak şefinin gerekli gördüğü normal evrak </a:t>
            </a:r>
            <a:r>
              <a:rPr lang="tr-TR">
                <a:solidFill>
                  <a:srgbClr val="C00000"/>
                </a:solidFill>
                <a:ea typeface="ヒラギノ明朝 Pro W3"/>
              </a:rPr>
              <a:t>zimmetle</a:t>
            </a:r>
            <a:r>
              <a:rPr lang="tr-TR">
                <a:ea typeface="ヒラギノ明朝 Pro W3"/>
              </a:rPr>
              <a:t>; </a:t>
            </a:r>
            <a:r>
              <a:rPr lang="tr-TR">
                <a:solidFill>
                  <a:srgbClr val="C00000"/>
                </a:solidFill>
                <a:ea typeface="ヒラギノ明朝 Pro W3"/>
              </a:rPr>
              <a:t>diğer normal evrak zimmetsiz olarak </a:t>
            </a:r>
            <a:r>
              <a:rPr lang="tr-TR">
                <a:ea typeface="ヒラギノ明朝 Pro W3"/>
              </a:rPr>
              <a:t>verilir. Diğer evrak gidecekleri yere göre ayrılır. Bunlardan gizlilik dereceli olmayanlar zarflanmadan, </a:t>
            </a:r>
            <a:r>
              <a:rPr lang="tr-TR">
                <a:solidFill>
                  <a:srgbClr val="C00000"/>
                </a:solidFill>
                <a:ea typeface="ヒラギノ明朝 Pro W3"/>
              </a:rPr>
              <a:t>gizlilik dereceli olanlar ise zarflanarak</a:t>
            </a:r>
            <a:r>
              <a:rPr lang="tr-TR">
                <a:ea typeface="ヒラギノ明朝 Pro W3"/>
              </a:rPr>
              <a:t>, havale edildikleri yerlere </a:t>
            </a:r>
            <a:r>
              <a:rPr lang="tr-TR">
                <a:solidFill>
                  <a:srgbClr val="C00000"/>
                </a:solidFill>
                <a:ea typeface="ヒラギノ明朝 Pro W3"/>
              </a:rPr>
              <a:t>zimmetle verilir</a:t>
            </a:r>
            <a:r>
              <a:rPr lang="tr-TR">
                <a:ea typeface="ヒラギノ明朝 Pro W3"/>
              </a:rPr>
              <a:t>.</a:t>
            </a:r>
          </a:p>
          <a:p>
            <a:pPr indent="358775" algn="just" eaLnBrk="1" hangingPunct="1">
              <a:spcBef>
                <a:spcPts val="600"/>
              </a:spcBef>
              <a:tabLst>
                <a:tab pos="358775" algn="l"/>
              </a:tabLst>
            </a:pPr>
            <a:r>
              <a:rPr lang="tr-TR">
                <a:ea typeface="ヒラギノ明朝 Pro W3"/>
              </a:rPr>
              <a:t>(3) Sistem içi ve sistem dışı gelen zimmetli evrak; elektronik ortamda düzenlenen </a:t>
            </a:r>
            <a:r>
              <a:rPr lang="tr-TR">
                <a:solidFill>
                  <a:srgbClr val="C00000"/>
                </a:solidFill>
                <a:ea typeface="ヒラギノ明朝 Pro W3"/>
              </a:rPr>
              <a:t>teslim</a:t>
            </a:r>
            <a:r>
              <a:rPr lang="tr-TR">
                <a:ea typeface="ヒラギノ明朝 Pro W3"/>
              </a:rPr>
              <a:t> </a:t>
            </a:r>
            <a:r>
              <a:rPr lang="tr-TR">
                <a:solidFill>
                  <a:srgbClr val="C00000"/>
                </a:solidFill>
                <a:ea typeface="ヒラギノ明朝 Pro W3"/>
              </a:rPr>
              <a:t>fişinin çıktısı alınarak ilgilisine imzalatılır</a:t>
            </a:r>
            <a:r>
              <a:rPr lang="tr-TR">
                <a:ea typeface="ヒラギノ明朝 Pro W3"/>
              </a:rPr>
              <a:t>. </a:t>
            </a:r>
            <a:r>
              <a:rPr lang="tr-TR">
                <a:solidFill>
                  <a:srgbClr val="C00000"/>
                </a:solidFill>
                <a:ea typeface="ヒラギノ明朝 Pro W3"/>
              </a:rPr>
              <a:t>Bu imkân yoksa zimmet kaydı yapılmak suretiyle teslim edilir.</a:t>
            </a:r>
          </a:p>
          <a:p>
            <a:pPr indent="358775" algn="just" eaLnBrk="1" hangingPunct="1">
              <a:spcBef>
                <a:spcPts val="600"/>
              </a:spcBef>
              <a:tabLst>
                <a:tab pos="358775" algn="l"/>
              </a:tabLst>
            </a:pPr>
            <a:r>
              <a:rPr lang="tr-TR">
                <a:ea typeface="ヒラギノ明朝 Pro W3"/>
              </a:rPr>
              <a:t>(4) Zimmet kaydında; kayıt edilen evrakın türü, geliş yeri, konusu, varsa eki, valilik evrak şefliğinde aldığı genel sayı, havale edildiği veya gönderildiği yer, teslim edildiği tarih ve teslim alanın ad ve soyadı, görev unvanı ve imza sütunları bulunur.</a:t>
            </a:r>
          </a:p>
          <a:p>
            <a:pPr indent="358775" algn="just" eaLnBrk="1" hangingPunct="1">
              <a:spcBef>
                <a:spcPts val="600"/>
              </a:spcBef>
              <a:tabLst>
                <a:tab pos="358775" algn="l"/>
              </a:tabLst>
            </a:pPr>
            <a:r>
              <a:rPr lang="tr-TR">
                <a:ea typeface="ヒラギノ明朝 Pro W3"/>
              </a:rPr>
              <a:t>(5) Dağıtımı yapılacak evrak, </a:t>
            </a:r>
            <a:r>
              <a:rPr lang="tr-TR">
                <a:solidFill>
                  <a:srgbClr val="C00000"/>
                </a:solidFill>
                <a:ea typeface="ヒラギノ明朝 Pro W3"/>
              </a:rPr>
              <a:t>günde en az bir defa</a:t>
            </a:r>
            <a:r>
              <a:rPr lang="tr-TR">
                <a:ea typeface="ヒラギノ明朝 Pro W3"/>
              </a:rPr>
              <a:t>, dağıtıcılar tarafından ilgili birimlere ulaştırılır.</a:t>
            </a:r>
          </a:p>
          <a:p>
            <a:pPr indent="358775" algn="just" eaLnBrk="1" hangingPunct="1">
              <a:spcBef>
                <a:spcPts val="600"/>
              </a:spcBef>
              <a:tabLst>
                <a:tab pos="358775" algn="l"/>
              </a:tabLst>
            </a:pPr>
            <a:r>
              <a:rPr lang="tr-TR">
                <a:ea typeface="ヒラギノ明朝 Pro W3"/>
              </a:rPr>
              <a:t>(6) </a:t>
            </a:r>
            <a:r>
              <a:rPr lang="tr-TR">
                <a:solidFill>
                  <a:srgbClr val="C00000"/>
                </a:solidFill>
                <a:ea typeface="ヒラギノ明朝 Pro W3"/>
              </a:rPr>
              <a:t>İvedi dereceli evrak, havale edildikçe dağıtıma verilir </a:t>
            </a:r>
            <a:r>
              <a:rPr lang="tr-TR">
                <a:ea typeface="ヒラギノ明朝 Pro W3"/>
              </a:rPr>
              <a:t>veya </a:t>
            </a:r>
            <a:r>
              <a:rPr lang="tr-TR">
                <a:solidFill>
                  <a:srgbClr val="C00000"/>
                </a:solidFill>
                <a:ea typeface="ヒラギノ明朝 Pro W3"/>
              </a:rPr>
              <a:t>ilgili birimlerce özel görevli ile aldırılmaları sağlanır.</a:t>
            </a:r>
          </a:p>
        </p:txBody>
      </p:sp>
      <p:sp>
        <p:nvSpPr>
          <p:cNvPr id="4" name="3 Slayt Numarası Yer Tutucusu"/>
          <p:cNvSpPr>
            <a:spLocks noGrp="1"/>
          </p:cNvSpPr>
          <p:nvPr>
            <p:ph type="sldNum" sz="quarter" idx="10"/>
          </p:nvPr>
        </p:nvSpPr>
        <p:spPr/>
        <p:txBody>
          <a:bodyPr/>
          <a:lstStyle/>
          <a:p>
            <a:pPr>
              <a:defRPr/>
            </a:pPr>
            <a:fld id="{F4B8C5B5-6B5E-4354-B303-17460377AC22}" type="slidenum">
              <a:rPr/>
              <a:pPr>
                <a:defRPr/>
              </a:pPr>
              <a:t>57</a:t>
            </a:fld>
            <a:endParaRPr dirty="0"/>
          </a:p>
        </p:txBody>
      </p:sp>
    </p:spTree>
  </p:cSld>
  <p:clrMapOvr>
    <a:masterClrMapping/>
  </p:clrMapOvr>
  <p:transition spd="slow">
    <p:circle/>
    <p:sndAc>
      <p:stSnd>
        <p:snd r:embed="rId2" name="arrow.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188" y="981075"/>
            <a:ext cx="8208962" cy="5472113"/>
          </a:xfrm>
        </p:spPr>
        <p:txBody>
          <a:bodyPr/>
          <a:lstStyle/>
          <a:p>
            <a:pPr algn="ctr" eaLnBrk="1" hangingPunct="1">
              <a:spcBef>
                <a:spcPts val="0"/>
              </a:spcBef>
              <a:spcAft>
                <a:spcPts val="0"/>
              </a:spcAft>
              <a:defRPr/>
            </a:pPr>
            <a:r>
              <a:rPr lang="tr-TR" b="1" dirty="0">
                <a:latin typeface="Times New Roman"/>
                <a:ea typeface="ヒラギノ明朝 Pro W3"/>
              </a:rPr>
              <a:t>İKİNCİ BÖLÜM</a:t>
            </a:r>
            <a:endParaRPr lang="tr-TR" dirty="0">
              <a:latin typeface="Times New Roman"/>
              <a:ea typeface="Times New Roman"/>
            </a:endParaRPr>
          </a:p>
          <a:p>
            <a:pPr algn="ctr" eaLnBrk="1" hangingPunct="1">
              <a:spcBef>
                <a:spcPts val="0"/>
              </a:spcBef>
              <a:spcAft>
                <a:spcPts val="0"/>
              </a:spcAft>
              <a:defRPr/>
            </a:pPr>
            <a:r>
              <a:rPr lang="tr-TR" b="1" dirty="0">
                <a:latin typeface="Times New Roman"/>
                <a:ea typeface="ヒラギノ明朝 Pro W3"/>
              </a:rPr>
              <a:t>Valilik Birimlerinde Evraka Uygulanacak İşlem</a:t>
            </a:r>
            <a:endParaRPr lang="tr-TR" dirty="0">
              <a:latin typeface="Times New Roman"/>
              <a:ea typeface="Times New Roman"/>
            </a:endParaRPr>
          </a:p>
          <a:p>
            <a:pPr algn="ctr" eaLnBrk="1" hangingPunct="1">
              <a:spcAft>
                <a:spcPts val="0"/>
              </a:spcAft>
              <a:defRPr/>
            </a:pPr>
            <a:r>
              <a:rPr lang="tr-TR" b="1" dirty="0">
                <a:latin typeface="Times New Roman"/>
                <a:ea typeface="ヒラギノ明朝 Pro W3"/>
              </a:rPr>
              <a:t> </a:t>
            </a:r>
            <a:endParaRPr lang="tr-TR" dirty="0">
              <a:latin typeface="Times New Roman"/>
              <a:ea typeface="Times New Roman"/>
            </a:endParaRPr>
          </a:p>
          <a:p>
            <a:pPr indent="359410" algn="just" eaLnBrk="1" hangingPunct="1">
              <a:spcAft>
                <a:spcPts val="0"/>
              </a:spcAft>
              <a:tabLst>
                <a:tab pos="359410" algn="l"/>
              </a:tabLst>
              <a:defRPr/>
            </a:pPr>
            <a:r>
              <a:rPr lang="tr-TR" b="1" dirty="0">
                <a:latin typeface="Times New Roman"/>
                <a:ea typeface="ヒラギノ明朝 Pro W3"/>
              </a:rPr>
              <a:t>Birimlerde evrakın alınması</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36 –</a:t>
            </a:r>
            <a:r>
              <a:rPr lang="tr-TR" dirty="0">
                <a:latin typeface="Times New Roman"/>
                <a:ea typeface="ヒラギノ明朝 Pro W3"/>
              </a:rPr>
              <a:t> (1) </a:t>
            </a:r>
            <a:r>
              <a:rPr lang="tr-TR" dirty="0">
                <a:solidFill>
                  <a:srgbClr val="C00000"/>
                </a:solidFill>
                <a:latin typeface="Times New Roman"/>
                <a:ea typeface="ヒラギノ明朝 Pro W3"/>
              </a:rPr>
              <a:t>Evrak Şefliğinden </a:t>
            </a:r>
            <a:r>
              <a:rPr lang="tr-TR" dirty="0">
                <a:latin typeface="Times New Roman"/>
                <a:ea typeface="ヒラギノ明朝 Pro W3"/>
              </a:rPr>
              <a:t>valilik birimlerine gönderilen evrak, elektronik ortamda ya da gerekiyorsa kâğıt kullanılarak, görevli memur tarafından </a:t>
            </a:r>
            <a:r>
              <a:rPr lang="tr-TR" dirty="0">
                <a:solidFill>
                  <a:srgbClr val="C00000"/>
                </a:solidFill>
                <a:latin typeface="Times New Roman"/>
                <a:ea typeface="ヒラギノ明朝 Pro W3"/>
              </a:rPr>
              <a:t>teslim alınır </a:t>
            </a:r>
            <a:r>
              <a:rPr lang="tr-TR" dirty="0">
                <a:latin typeface="Times New Roman"/>
                <a:ea typeface="ヒラギノ明朝 Pro W3"/>
              </a:rPr>
              <a:t>ve </a:t>
            </a:r>
            <a:r>
              <a:rPr lang="tr-TR" dirty="0">
                <a:solidFill>
                  <a:srgbClr val="C00000"/>
                </a:solidFill>
                <a:latin typeface="Times New Roman"/>
                <a:ea typeface="ヒラギノ明朝 Pro W3"/>
              </a:rPr>
              <a:t>öncesinin olup olmadığı araştırılır. </a:t>
            </a:r>
            <a:r>
              <a:rPr lang="tr-TR" dirty="0">
                <a:latin typeface="Times New Roman"/>
                <a:ea typeface="ヒラギノ明朝 Pro W3"/>
              </a:rPr>
              <a:t>Evrakın öncesi varsa onunla birleştirilmek suretiyle; yoksa dosya plânına göre yeni bir dosya açılarak, birim amirine veya yetkilendirilen görevliye verilir. </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Gelen evrakın öncesi olup dosyası yerinde değilse, konu koduna göre geçici bir dosya açılır ve asıl dosyanın kimde olduğu dosya üzerinde gösterilerek birinci fıkradaki işlem yapılır.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a:t>
            </a:r>
            <a:r>
              <a:rPr lang="tr-TR" dirty="0">
                <a:solidFill>
                  <a:srgbClr val="C00000"/>
                </a:solidFill>
                <a:latin typeface="Times New Roman"/>
                <a:ea typeface="ヒラギノ明朝 Pro W3"/>
              </a:rPr>
              <a:t>Birim amiri </a:t>
            </a:r>
            <a:r>
              <a:rPr lang="tr-TR" dirty="0">
                <a:latin typeface="Times New Roman"/>
                <a:ea typeface="ヒラギノ明朝 Pro W3"/>
              </a:rPr>
              <a:t>veya yetkilendirilen görevli </a:t>
            </a:r>
            <a:r>
              <a:rPr lang="tr-TR" dirty="0">
                <a:solidFill>
                  <a:srgbClr val="C00000"/>
                </a:solidFill>
                <a:latin typeface="Times New Roman"/>
                <a:ea typeface="ヒラギノ明朝 Pro W3"/>
              </a:rPr>
              <a:t>evrakı</a:t>
            </a:r>
            <a:r>
              <a:rPr lang="tr-TR" dirty="0">
                <a:latin typeface="Times New Roman"/>
                <a:ea typeface="ヒラギノ明朝 Pro W3"/>
              </a:rPr>
              <a:t>, niteliğine göre, </a:t>
            </a:r>
            <a:r>
              <a:rPr lang="tr-TR" dirty="0">
                <a:solidFill>
                  <a:srgbClr val="C00000"/>
                </a:solidFill>
                <a:latin typeface="Times New Roman"/>
                <a:ea typeface="ヒラギノ明朝 Pro W3"/>
              </a:rPr>
              <a:t>ilgili gördüğü memura</a:t>
            </a:r>
            <a:r>
              <a:rPr lang="tr-TR" dirty="0">
                <a:latin typeface="Times New Roman"/>
                <a:ea typeface="ヒラギノ明朝 Pro W3"/>
              </a:rPr>
              <a:t> </a:t>
            </a:r>
            <a:r>
              <a:rPr lang="tr-TR" dirty="0">
                <a:solidFill>
                  <a:srgbClr val="C00000"/>
                </a:solidFill>
                <a:latin typeface="Times New Roman"/>
                <a:ea typeface="ヒラギノ明朝 Pro W3"/>
              </a:rPr>
              <a:t>havale eder</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1800"/>
              </a:spcBef>
              <a:spcAft>
                <a:spcPts val="0"/>
              </a:spcAft>
              <a:tabLst>
                <a:tab pos="359410" algn="l"/>
              </a:tabLst>
              <a:defRPr/>
            </a:pPr>
            <a:r>
              <a:rPr lang="tr-TR" b="1" dirty="0">
                <a:latin typeface="Times New Roman"/>
                <a:ea typeface="ヒラギノ明朝 Pro W3"/>
              </a:rPr>
              <a:t>Birimlerde evrakın incelenmesi ve gereğinin yapılması</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37 –</a:t>
            </a:r>
            <a:r>
              <a:rPr lang="tr-TR" dirty="0">
                <a:latin typeface="Times New Roman"/>
                <a:ea typeface="ヒラギノ明朝 Pro W3"/>
              </a:rPr>
              <a:t> (1) Evrak havale edildiği memur tarafından incelenir. İlgili memur tarafından evrakın gereği, amirlerinin görüş, tavsiye ve talimatları doğrultusunda elektronik ortamda ya da gerekiyorsa kâğıt kullanılarak yapılır.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Yazışmalar, Resmî Yazışmalarda Uygulanacak Esas ve Usuller Hakkında Yönetmelik hükümleri dikkate alınarak yapılır.</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EABE5460-D498-4EE4-A80F-337E68849A26}" type="slidenum">
              <a:rPr/>
              <a:pPr>
                <a:defRPr/>
              </a:pPr>
              <a:t>58</a:t>
            </a:fld>
            <a:endParaRPr dirty="0"/>
          </a:p>
        </p:txBody>
      </p:sp>
    </p:spTree>
  </p:cSld>
  <p:clrMapOvr>
    <a:masterClrMapping/>
  </p:clrMapOvr>
  <p:transition spd="slow">
    <p:circle/>
    <p:sndAc>
      <p:stSnd>
        <p:snd r:embed="rId2" name="arrow.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0825" y="620713"/>
            <a:ext cx="8713788" cy="5832475"/>
          </a:xfrm>
        </p:spPr>
        <p:txBody>
          <a:bodyPr/>
          <a:lstStyle/>
          <a:p>
            <a:pPr indent="892175" algn="just" eaLnBrk="1" hangingPunct="1">
              <a:spcBef>
                <a:spcPts val="600"/>
              </a:spcBef>
              <a:spcAft>
                <a:spcPts val="0"/>
              </a:spcAft>
              <a:tabLst>
                <a:tab pos="359410" algn="l"/>
              </a:tabLst>
              <a:defRPr/>
            </a:pPr>
            <a:r>
              <a:rPr lang="tr-TR" b="1" dirty="0">
                <a:latin typeface="Times New Roman"/>
                <a:ea typeface="ヒラギノ明朝 Pro W3"/>
              </a:rPr>
              <a:t>Birimlerde işlemi tamamlanan evrakın gönderilmesi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38 – </a:t>
            </a:r>
            <a:r>
              <a:rPr lang="tr-TR" dirty="0">
                <a:latin typeface="Times New Roman"/>
                <a:ea typeface="ヒラギノ明朝 Pro W3"/>
              </a:rPr>
              <a:t>(1) Valilik birimlerinde hazırlanan ve imzalanan evrak, evrak sayısını elektronik ortamda alır ve evrakı postalayacak görevliye sistem üzerinden ulaşır. Kaydının tamamlanmasını müteakip kurum, kuruluş veya kişilere elektronik ortamda gönderilir. </a:t>
            </a:r>
            <a:r>
              <a:rPr lang="tr-TR" dirty="0">
                <a:solidFill>
                  <a:srgbClr val="C00000"/>
                </a:solidFill>
                <a:latin typeface="Times New Roman"/>
                <a:ea typeface="ヒラギノ明朝 Pro W3"/>
              </a:rPr>
              <a:t>Elektronik olarak teslimi mümkün olmayan kurumlara iletilecek yazılar ise kâğıda dökülerek gönderilir</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a:t>
            </a:r>
            <a:r>
              <a:rPr lang="tr-TR" dirty="0">
                <a:solidFill>
                  <a:srgbClr val="C00000"/>
                </a:solidFill>
                <a:latin typeface="Times New Roman"/>
                <a:ea typeface="ヒラギノ明朝 Pro W3"/>
              </a:rPr>
              <a:t>Güvenli elektronik imzayla imzalanarak üretilmiş bir belgeden çıktı alınıp gönderilmesine ihtiyaç duyulması hâlinde</a:t>
            </a:r>
            <a:r>
              <a:rPr lang="tr-TR" dirty="0">
                <a:latin typeface="Times New Roman"/>
                <a:ea typeface="ヒラギノ明朝 Pro W3"/>
              </a:rPr>
              <a:t> </a:t>
            </a:r>
            <a:r>
              <a:rPr lang="tr-TR" b="1" dirty="0">
                <a:solidFill>
                  <a:srgbClr val="C00000"/>
                </a:solidFill>
                <a:latin typeface="Times New Roman"/>
                <a:ea typeface="ヒラギノ明朝 Pro W3"/>
              </a:rPr>
              <a:t>bu işlem sadece idarece yetkilendirilmiş görevli tarafından</a:t>
            </a:r>
            <a:r>
              <a:rPr lang="tr-TR" dirty="0">
                <a:latin typeface="Times New Roman"/>
                <a:ea typeface="ヒラギノ明朝 Pro W3"/>
              </a:rPr>
              <a:t> </a:t>
            </a:r>
            <a:r>
              <a:rPr lang="tr-TR" dirty="0">
                <a:solidFill>
                  <a:srgbClr val="C00000"/>
                </a:solidFill>
                <a:latin typeface="Times New Roman"/>
                <a:ea typeface="ヒラギノ明朝 Pro W3"/>
              </a:rPr>
              <a:t>gerçekleştirilir.</a:t>
            </a:r>
            <a:r>
              <a:rPr lang="tr-TR" dirty="0">
                <a:latin typeface="Times New Roman"/>
                <a:ea typeface="ヒラギノ明朝 Pro W3"/>
              </a:rPr>
              <a:t> Çıktının uygun bir yerine </a:t>
            </a:r>
            <a:r>
              <a:rPr lang="tr-TR" b="1" dirty="0">
                <a:solidFill>
                  <a:srgbClr val="C00000"/>
                </a:solidFill>
                <a:latin typeface="Times New Roman"/>
                <a:ea typeface="ヒラギノ明朝 Pro W3"/>
              </a:rPr>
              <a:t>Belgenin Aslı Elektronik İmzalıdır</a:t>
            </a:r>
            <a:r>
              <a:rPr lang="tr-TR" dirty="0">
                <a:latin typeface="Times New Roman"/>
                <a:ea typeface="ヒラギノ明朝 Pro W3"/>
              </a:rPr>
              <a:t> ibaresi konulur. Çıktı, idarece yetkilendirilmiş görevlinin adı, soyadı ve unvanı belirtilmek suretiyle görevli tarafından imzalanır ve </a:t>
            </a:r>
            <a:r>
              <a:rPr lang="tr-TR" b="1" dirty="0">
                <a:solidFill>
                  <a:srgbClr val="C00000"/>
                </a:solidFill>
                <a:latin typeface="Times New Roman"/>
                <a:ea typeface="ヒラギノ明朝 Pro W3"/>
              </a:rPr>
              <a:t>kırmızı ya da mavi mühürle mühürlenir</a:t>
            </a:r>
            <a:r>
              <a:rPr lang="tr-TR" dirty="0">
                <a:latin typeface="Times New Roman"/>
                <a:ea typeface="ヒラギノ明朝 Pro W3"/>
              </a:rPr>
              <a:t>. İmza ile mührün üst üste gelmemesine dikkat edilir.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Resmî yazılar, yazının içeriği ve ivedilik durumuna göre faks ile de gönderilebilir. Faks ile yapılan yazışmalarda, yazıda belirtilen hususlarda hemen işlem yapılır. Faks ile yapılan yazışmaların </a:t>
            </a:r>
            <a:r>
              <a:rPr lang="tr-TR" dirty="0">
                <a:solidFill>
                  <a:srgbClr val="C00000"/>
                </a:solidFill>
                <a:latin typeface="Times New Roman"/>
                <a:ea typeface="ヒラギノ明朝 Pro W3"/>
              </a:rPr>
              <a:t>beş gün</a:t>
            </a:r>
            <a:r>
              <a:rPr lang="tr-TR" dirty="0">
                <a:latin typeface="Times New Roman"/>
                <a:ea typeface="ヒラギノ明朝 Pro W3"/>
              </a:rPr>
              <a:t> içerisinde resmî yazı ile </a:t>
            </a:r>
            <a:r>
              <a:rPr lang="tr-TR" dirty="0">
                <a:solidFill>
                  <a:srgbClr val="C00000"/>
                </a:solidFill>
                <a:latin typeface="Times New Roman"/>
                <a:ea typeface="ヒラギノ明朝 Pro W3"/>
              </a:rPr>
              <a:t>teyidi</a:t>
            </a:r>
            <a:r>
              <a:rPr lang="tr-TR" dirty="0">
                <a:latin typeface="Times New Roman"/>
                <a:ea typeface="ヒラギノ明朝 Pro W3"/>
              </a:rPr>
              <a:t> yapılır.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(4) Birimlerden gönderilen evrakın, taahhütlü veya iadeli taahhütlü, Acele Posta Servisi veya kargo gibi </a:t>
            </a:r>
            <a:r>
              <a:rPr lang="tr-TR" dirty="0">
                <a:solidFill>
                  <a:srgbClr val="C00000"/>
                </a:solidFill>
                <a:latin typeface="Times New Roman"/>
                <a:ea typeface="ヒラギノ明朝 Pro W3"/>
              </a:rPr>
              <a:t>özellik taşıyan posta ile gönderilmesi düşünülüyorsa</a:t>
            </a:r>
            <a:r>
              <a:rPr lang="tr-TR" dirty="0">
                <a:latin typeface="Times New Roman"/>
                <a:ea typeface="ヒラギノ明朝 Pro W3"/>
              </a:rPr>
              <a:t>; hangi posta ile gönderilmesi gerektiği, ilgilisince, </a:t>
            </a:r>
            <a:r>
              <a:rPr lang="tr-TR" dirty="0">
                <a:solidFill>
                  <a:srgbClr val="C00000"/>
                </a:solidFill>
                <a:latin typeface="Times New Roman"/>
                <a:ea typeface="ヒラギノ明朝 Pro W3"/>
              </a:rPr>
              <a:t>dağıtım masasına bildirilir</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(5) Dağıtım masasına sevk edilmek üzere bırakılan evrak, ya dağıtıcı aracılığı ile yahut evrakın niteliğine göre gerekiyorsa zarflanma ve pullanma işleri de yapılarak posta ile ilgili birimlere ulaştırılır.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(6) Bu Yönetmelikte belirtilen </a:t>
            </a:r>
            <a:r>
              <a:rPr lang="tr-TR" dirty="0">
                <a:solidFill>
                  <a:srgbClr val="C00000"/>
                </a:solidFill>
                <a:latin typeface="Times New Roman"/>
                <a:ea typeface="ヒラギノ明朝 Pro W3"/>
              </a:rPr>
              <a:t>valilik birimlerinin gidecek olan evrakı zimmetsiz</a:t>
            </a:r>
            <a:r>
              <a:rPr lang="tr-TR" dirty="0">
                <a:latin typeface="Times New Roman"/>
                <a:ea typeface="ヒラギノ明朝 Pro W3"/>
              </a:rPr>
              <a:t>; </a:t>
            </a:r>
            <a:r>
              <a:rPr lang="tr-TR" dirty="0">
                <a:solidFill>
                  <a:srgbClr val="C00000"/>
                </a:solidFill>
                <a:latin typeface="Times New Roman"/>
                <a:ea typeface="ヒラギノ明朝 Pro W3"/>
              </a:rPr>
              <a:t>bu birimler dışında kalan </a:t>
            </a:r>
            <a:r>
              <a:rPr lang="tr-TR" dirty="0">
                <a:latin typeface="Times New Roman"/>
                <a:ea typeface="ヒラギノ明朝 Pro W3"/>
              </a:rPr>
              <a:t>fakat evrak kabul ve sevk işlemleri valilik evrak şefliklerince yürütülen Bakanlık birimlerinin gidecek </a:t>
            </a:r>
            <a:r>
              <a:rPr lang="tr-TR" dirty="0">
                <a:solidFill>
                  <a:srgbClr val="C00000"/>
                </a:solidFill>
                <a:latin typeface="Times New Roman"/>
                <a:ea typeface="ヒラギノ明朝 Pro W3"/>
              </a:rPr>
              <a:t>evrakı ise zimmetle</a:t>
            </a:r>
            <a:r>
              <a:rPr lang="tr-TR" dirty="0">
                <a:latin typeface="Times New Roman"/>
                <a:ea typeface="ヒラギノ明朝 Pro W3"/>
              </a:rPr>
              <a:t> dağıtım masası görevlilerine teslim edilir.</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8348BC6F-A3D0-4DBA-83C4-C9ACCDBDEB48}" type="slidenum">
              <a:rPr/>
              <a:pPr>
                <a:defRPr/>
              </a:pPr>
              <a:t>59</a:t>
            </a:fld>
            <a:endParaRPr dirty="0"/>
          </a:p>
        </p:txBody>
      </p:sp>
    </p:spTree>
  </p:cSld>
  <p:clrMapOvr>
    <a:masterClrMapping/>
  </p:clrMapOvr>
  <p:transition spd="slow">
    <p:circle/>
    <p:sndAc>
      <p:stSnd>
        <p:snd r:embed="rId2" name="arrow.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Slayt Numarası Yer Tutucusu"/>
          <p:cNvSpPr>
            <a:spLocks noGrp="1"/>
          </p:cNvSpPr>
          <p:nvPr>
            <p:ph type="sldNum" sz="quarter" idx="10"/>
          </p:nvPr>
        </p:nvSpPr>
        <p:spPr/>
        <p:txBody>
          <a:bodyPr/>
          <a:lstStyle/>
          <a:p>
            <a:pPr>
              <a:defRPr/>
            </a:pPr>
            <a:fld id="{27C0EF29-6A5A-4172-928A-8BEBD19439E1}" type="slidenum">
              <a:rPr/>
              <a:pPr>
                <a:defRPr/>
              </a:pPr>
              <a:t>6</a:t>
            </a:fld>
            <a:endParaRPr dirty="0"/>
          </a:p>
        </p:txBody>
      </p:sp>
      <p:sp>
        <p:nvSpPr>
          <p:cNvPr id="3" name="Dikdörtgen 2">
            <a:extLst>
              <a:ext uri="{FF2B5EF4-FFF2-40B4-BE49-F238E27FC236}">
                <a16:creationId xmlns:a16="http://schemas.microsoft.com/office/drawing/2014/main" id="{D4038721-BF4A-429D-84B1-F1A6CD0C81B5}"/>
              </a:ext>
            </a:extLst>
          </p:cNvPr>
          <p:cNvSpPr/>
          <p:nvPr/>
        </p:nvSpPr>
        <p:spPr>
          <a:xfrm>
            <a:off x="1349003" y="109439"/>
            <a:ext cx="7560841"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chemeClr val="bg1"/>
                </a:solidFill>
                <a:effectLst>
                  <a:outerShdw blurRad="38100" dist="38100" dir="2700000" algn="tl">
                    <a:srgbClr val="000000">
                      <a:alpha val="43137"/>
                    </a:srgbClr>
                  </a:outerShdw>
                </a:effectLst>
              </a:rPr>
              <a:t>Bakanlıkların Mersin İli Teşkilatları</a:t>
            </a:r>
          </a:p>
        </p:txBody>
      </p:sp>
      <p:graphicFrame>
        <p:nvGraphicFramePr>
          <p:cNvPr id="13" name="Tablo 12">
            <a:extLst>
              <a:ext uri="{FF2B5EF4-FFF2-40B4-BE49-F238E27FC236}">
                <a16:creationId xmlns:a16="http://schemas.microsoft.com/office/drawing/2014/main" id="{C88D66D4-0317-4FD7-B8D8-CC879DF6B368}"/>
              </a:ext>
            </a:extLst>
          </p:cNvPr>
          <p:cNvGraphicFramePr>
            <a:graphicFrameLocks noGrp="1"/>
          </p:cNvGraphicFramePr>
          <p:nvPr>
            <p:extLst>
              <p:ext uri="{D42A27DB-BD31-4B8C-83A1-F6EECF244321}">
                <p14:modId xmlns:p14="http://schemas.microsoft.com/office/powerpoint/2010/main" val="3298289673"/>
              </p:ext>
            </p:extLst>
          </p:nvPr>
        </p:nvGraphicFramePr>
        <p:xfrm>
          <a:off x="1425136" y="764704"/>
          <a:ext cx="7560840" cy="5671244"/>
        </p:xfrm>
        <a:graphic>
          <a:graphicData uri="http://schemas.openxmlformats.org/drawingml/2006/table">
            <a:tbl>
              <a:tblPr/>
              <a:tblGrid>
                <a:gridCol w="1051112">
                  <a:extLst>
                    <a:ext uri="{9D8B030D-6E8A-4147-A177-3AD203B41FA5}">
                      <a16:colId xmlns:a16="http://schemas.microsoft.com/office/drawing/2014/main" val="2184162611"/>
                    </a:ext>
                  </a:extLst>
                </a:gridCol>
                <a:gridCol w="4400008">
                  <a:extLst>
                    <a:ext uri="{9D8B030D-6E8A-4147-A177-3AD203B41FA5}">
                      <a16:colId xmlns:a16="http://schemas.microsoft.com/office/drawing/2014/main" val="4185507946"/>
                    </a:ext>
                  </a:extLst>
                </a:gridCol>
                <a:gridCol w="1368152">
                  <a:extLst>
                    <a:ext uri="{9D8B030D-6E8A-4147-A177-3AD203B41FA5}">
                      <a16:colId xmlns:a16="http://schemas.microsoft.com/office/drawing/2014/main" val="1996690131"/>
                    </a:ext>
                  </a:extLst>
                </a:gridCol>
                <a:gridCol w="741568">
                  <a:extLst>
                    <a:ext uri="{9D8B030D-6E8A-4147-A177-3AD203B41FA5}">
                      <a16:colId xmlns:a16="http://schemas.microsoft.com/office/drawing/2014/main" val="236176804"/>
                    </a:ext>
                  </a:extLst>
                </a:gridCol>
              </a:tblGrid>
              <a:tr h="360040">
                <a:tc>
                  <a:txBody>
                    <a:bodyPr/>
                    <a:lstStyle/>
                    <a:p>
                      <a:pPr algn="l" fontAlgn="ctr"/>
                      <a:r>
                        <a:rPr lang="tr-TR" sz="1050" b="1" i="0" u="none" strike="noStrike" dirty="0">
                          <a:effectLst/>
                          <a:latin typeface="Arial Narrow" panose="020B0606020202030204" pitchFamily="34" charset="0"/>
                        </a:rPr>
                        <a:t>  KATEGORİSİ</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r>
                        <a:rPr lang="tr-TR" sz="1200" b="1" i="0" u="none" strike="noStrike" dirty="0">
                          <a:solidFill>
                            <a:srgbClr val="000000"/>
                          </a:solidFill>
                          <a:effectLst/>
                          <a:latin typeface="Arial Narrow" panose="020B0606020202030204" pitchFamily="34" charset="0"/>
                        </a:rPr>
                        <a:t>KURUM ADI</a:t>
                      </a:r>
                    </a:p>
                  </a:txBody>
                  <a:tcPr marL="22042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r>
                        <a:rPr lang="tr-TR" sz="1050" b="1" i="0" u="none" strike="noStrike" dirty="0">
                          <a:effectLst/>
                          <a:latin typeface="Arial Narrow" panose="020B0606020202030204" pitchFamily="34" charset="0"/>
                        </a:rPr>
                        <a:t>BAKANLIK</a:t>
                      </a:r>
                    </a:p>
                  </a:txBody>
                  <a:tcPr marL="22042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r>
                        <a:rPr lang="tr-TR" sz="1050" b="1" i="0" u="none" strike="noStrike" dirty="0">
                          <a:effectLst/>
                          <a:latin typeface="Arial Narrow" panose="020B0606020202030204" pitchFamily="34" charset="0"/>
                        </a:rPr>
                        <a:t>BAĞLILIK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extLst>
                  <a:ext uri="{0D108BD9-81ED-4DB2-BD59-A6C34878D82A}">
                    <a16:rowId xmlns:a16="http://schemas.microsoft.com/office/drawing/2014/main" val="1397180774"/>
                  </a:ext>
                </a:extLst>
              </a:tr>
              <a:tr h="326935">
                <a:tc>
                  <a:txBody>
                    <a:bodyPr/>
                    <a:lstStyle/>
                    <a:p>
                      <a:pPr algn="l" fontAlgn="ctr"/>
                      <a:r>
                        <a:rPr lang="tr-TR" sz="900" b="1" i="0" u="none" strike="noStrike" dirty="0">
                          <a:solidFill>
                            <a:srgbClr val="C00000"/>
                          </a:solidFill>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1" i="0" u="none" strike="noStrike" dirty="0">
                          <a:solidFill>
                            <a:srgbClr val="C00000"/>
                          </a:solidFill>
                          <a:effectLst/>
                          <a:latin typeface="Arial Narrow" panose="020B0606020202030204" pitchFamily="34" charset="0"/>
                        </a:rPr>
                        <a:t>ÇEVRE, ŞEHİRCİLİK VE İKLİM DEĞİŞİKLİĞİ İL MÜDÜRLÜĞÜ</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Çevre, Şehir.ve İklim </a:t>
                      </a:r>
                      <a:r>
                        <a:rPr lang="tr-TR" sz="900" b="0" i="0" u="none" strike="noStrike" dirty="0" err="1">
                          <a:effectLst/>
                          <a:latin typeface="Arial Narrow" panose="020B0606020202030204" pitchFamily="34" charset="0"/>
                        </a:rPr>
                        <a:t>Değ.Bak</a:t>
                      </a:r>
                      <a:r>
                        <a:rPr lang="tr-TR" sz="900" b="0" i="0" u="none" strike="noStrike" dirty="0">
                          <a:effectLst/>
                          <a:latin typeface="Arial Narrow" panose="020B0606020202030204" pitchFamily="34" charset="0"/>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a:solidFill>
                            <a:srgbClr val="C0000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53999755"/>
                  </a:ext>
                </a:extLst>
              </a:tr>
              <a:tr h="249092">
                <a:tc>
                  <a:txBody>
                    <a:bodyPr/>
                    <a:lstStyle/>
                    <a:p>
                      <a:pPr algn="l" fontAlgn="ctr"/>
                      <a:r>
                        <a:rPr lang="tr-TR" sz="900" b="1" i="0" u="none" strike="noStrike" dirty="0">
                          <a:solidFill>
                            <a:srgbClr val="C00000"/>
                          </a:solidFill>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1" i="0" u="none" strike="noStrike" dirty="0">
                          <a:solidFill>
                            <a:srgbClr val="C00000"/>
                          </a:solidFill>
                          <a:effectLst/>
                          <a:latin typeface="Arial Narrow" panose="020B0606020202030204" pitchFamily="34" charset="0"/>
                        </a:rPr>
                        <a:t>DEFTERDARLIK</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Hazine ve Maliye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a:solidFill>
                            <a:srgbClr val="C0000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07005466"/>
                  </a:ext>
                </a:extLst>
              </a:tr>
              <a:tr h="249092">
                <a:tc>
                  <a:txBody>
                    <a:bodyPr/>
                    <a:lstStyle/>
                    <a:p>
                      <a:pPr algn="l" fontAlgn="ctr"/>
                      <a:r>
                        <a:rPr lang="tr-TR" sz="900" b="1" i="0" u="none" strike="noStrike" dirty="0">
                          <a:solidFill>
                            <a:srgbClr val="C00000"/>
                          </a:solidFill>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1" i="0" u="none" strike="noStrike" dirty="0">
                          <a:solidFill>
                            <a:srgbClr val="C00000"/>
                          </a:solidFill>
                          <a:effectLst/>
                          <a:latin typeface="Arial Narrow" panose="020B0606020202030204" pitchFamily="34" charset="0"/>
                        </a:rPr>
                        <a:t>İL MİLLİ EĞİTİM MÜDÜRLÜĞÜ</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Milli Eğitim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a:solidFill>
                            <a:srgbClr val="C0000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32075663"/>
                  </a:ext>
                </a:extLst>
              </a:tr>
              <a:tr h="249092">
                <a:tc>
                  <a:txBody>
                    <a:bodyPr/>
                    <a:lstStyle/>
                    <a:p>
                      <a:pPr algn="l" fontAlgn="ctr"/>
                      <a:r>
                        <a:rPr lang="tr-TR" sz="900" b="1" i="0" u="none" strike="noStrike" dirty="0">
                          <a:solidFill>
                            <a:srgbClr val="C00000"/>
                          </a:solidFill>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1" i="0" u="none" strike="noStrike" dirty="0">
                          <a:solidFill>
                            <a:srgbClr val="C00000"/>
                          </a:solidFill>
                          <a:effectLst/>
                          <a:latin typeface="Arial Narrow" panose="020B0606020202030204" pitchFamily="34" charset="0"/>
                        </a:rPr>
                        <a:t>İL SAĞLIK MÜDÜRLÜĞÜ</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Sağlık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a:solidFill>
                            <a:srgbClr val="C0000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74351536"/>
                  </a:ext>
                </a:extLst>
              </a:tr>
              <a:tr h="249092">
                <a:tc>
                  <a:txBody>
                    <a:bodyPr/>
                    <a:lstStyle/>
                    <a:p>
                      <a:pPr algn="l" fontAlgn="ctr"/>
                      <a:r>
                        <a:rPr lang="tr-TR" sz="900" b="1" i="0" u="none" strike="noStrike" dirty="0">
                          <a:solidFill>
                            <a:srgbClr val="C00000"/>
                          </a:solidFill>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1" i="0" u="none" strike="noStrike" dirty="0">
                          <a:solidFill>
                            <a:srgbClr val="C00000"/>
                          </a:solidFill>
                          <a:effectLst/>
                          <a:latin typeface="Arial Narrow" panose="020B0606020202030204" pitchFamily="34" charset="0"/>
                        </a:rPr>
                        <a:t>İL TARIM VE ORMAN MÜDÜRLÜĞÜ</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Tarım ve Orman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a:solidFill>
                            <a:srgbClr val="C0000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08291632"/>
                  </a:ext>
                </a:extLst>
              </a:tr>
              <a:tr h="249092">
                <a:tc>
                  <a:txBody>
                    <a:bodyPr/>
                    <a:lstStyle/>
                    <a:p>
                      <a:pPr algn="l" fontAlgn="ctr"/>
                      <a:r>
                        <a:rPr lang="tr-TR" sz="900" b="0" i="0" u="none" strike="noStrike" dirty="0">
                          <a:solidFill>
                            <a:srgbClr val="C00000"/>
                          </a:solidFill>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C00000"/>
                          </a:solidFill>
                          <a:effectLst/>
                          <a:latin typeface="Arial Narrow" panose="020B0606020202030204" pitchFamily="34" charset="0"/>
                        </a:rPr>
                        <a:t>AİLE VE SOSYAL HİZMETLER İL MÜDÜRLÜĞÜ</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ES" sz="900" b="0" i="0" u="none" strike="noStrike" dirty="0">
                          <a:effectLst/>
                          <a:latin typeface="Arial Narrow" panose="020B0606020202030204" pitchFamily="34" charset="0"/>
                        </a:rPr>
                        <a:t>Aile ve Sos.Hizm.Bak.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solidFill>
                            <a:srgbClr val="C0000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0261791"/>
                  </a:ext>
                </a:extLst>
              </a:tr>
              <a:tr h="249092">
                <a:tc>
                  <a:txBody>
                    <a:bodyPr/>
                    <a:lstStyle/>
                    <a:p>
                      <a:pPr algn="l" fontAlgn="ctr"/>
                      <a:r>
                        <a:rPr lang="tr-TR" sz="900" b="0" i="0" u="none" strike="noStrike" dirty="0">
                          <a:solidFill>
                            <a:srgbClr val="C00000"/>
                          </a:solidFill>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C00000"/>
                          </a:solidFill>
                          <a:effectLst/>
                          <a:latin typeface="Arial Narrow" panose="020B0606020202030204" pitchFamily="34" charset="0"/>
                        </a:rPr>
                        <a:t>GENÇLİK VE SPOR İL MÜDÜRLÜĞÜ</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Gençlik ve Spor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solidFill>
                            <a:srgbClr val="C0000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049619174"/>
                  </a:ext>
                </a:extLst>
              </a:tr>
              <a:tr h="249092">
                <a:tc>
                  <a:txBody>
                    <a:bodyPr/>
                    <a:lstStyle/>
                    <a:p>
                      <a:pPr algn="l" fontAlgn="ctr"/>
                      <a:r>
                        <a:rPr lang="tr-TR" sz="900" b="0" i="0" u="none" strike="noStrike" dirty="0">
                          <a:solidFill>
                            <a:srgbClr val="C00000"/>
                          </a:solidFill>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C00000"/>
                          </a:solidFill>
                          <a:effectLst/>
                          <a:latin typeface="Arial Narrow" panose="020B0606020202030204" pitchFamily="34" charset="0"/>
                        </a:rPr>
                        <a:t>İL KÜLTÜR VE TURİZM MÜDÜRLÜĞÜ </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Kültür ve Turizm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solidFill>
                            <a:srgbClr val="C0000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73384251"/>
                  </a:ext>
                </a:extLst>
              </a:tr>
              <a:tr h="249092">
                <a:tc>
                  <a:txBody>
                    <a:bodyPr/>
                    <a:lstStyle/>
                    <a:p>
                      <a:pPr algn="l" fontAlgn="ctr"/>
                      <a:r>
                        <a:rPr lang="tr-TR" sz="900" b="0" i="0" u="none" strike="noStrike" dirty="0">
                          <a:solidFill>
                            <a:srgbClr val="C00000"/>
                          </a:solidFill>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C00000"/>
                          </a:solidFill>
                          <a:effectLst/>
                          <a:latin typeface="Arial Narrow" panose="020B0606020202030204" pitchFamily="34" charset="0"/>
                        </a:rPr>
                        <a:t>İL SANAYİ VE TEKNOLOJİ MÜDÜRLÜĞÜ</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Sanayi ve Teknoloji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solidFill>
                            <a:srgbClr val="C0000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8373296"/>
                  </a:ext>
                </a:extLst>
              </a:tr>
              <a:tr h="249092">
                <a:tc>
                  <a:txBody>
                    <a:bodyPr/>
                    <a:lstStyle/>
                    <a:p>
                      <a:pPr algn="l" fontAlgn="ctr"/>
                      <a:r>
                        <a:rPr lang="tr-TR" sz="900" b="0" i="0" u="none" strike="noStrike" dirty="0">
                          <a:solidFill>
                            <a:srgbClr val="C00000"/>
                          </a:solidFill>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C00000"/>
                          </a:solidFill>
                          <a:effectLst/>
                          <a:latin typeface="Arial Narrow" panose="020B0606020202030204" pitchFamily="34" charset="0"/>
                        </a:rPr>
                        <a:t>TİCARET İL MÜDÜRLÜĞÜ</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Ticaret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solidFill>
                            <a:srgbClr val="C0000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59929760"/>
                  </a:ext>
                </a:extLst>
              </a:tr>
              <a:tr h="249092">
                <a:tc>
                  <a:txBody>
                    <a:bodyPr/>
                    <a:lstStyle/>
                    <a:p>
                      <a:pPr algn="l" fontAlgn="ctr"/>
                      <a:r>
                        <a:rPr lang="tr-TR" sz="900" b="0" i="0" u="none" strike="noStrike" dirty="0">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000000"/>
                          </a:solidFill>
                          <a:effectLst/>
                          <a:latin typeface="Arial Narrow" panose="020B0606020202030204" pitchFamily="34" charset="0"/>
                        </a:rPr>
                        <a:t>ÇALIŞMA VE İŞ KURUMU İL MÜDÜRLÜĞÜ</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Çalışma ve </a:t>
                      </a:r>
                      <a:r>
                        <a:rPr lang="tr-TR" sz="900" b="0" i="0" u="none" strike="noStrike" dirty="0" err="1">
                          <a:effectLst/>
                          <a:latin typeface="Arial Narrow" panose="020B0606020202030204" pitchFamily="34" charset="0"/>
                        </a:rPr>
                        <a:t>Sos.Güv.Bak</a:t>
                      </a:r>
                      <a:r>
                        <a:rPr lang="tr-TR" sz="900" b="0" i="0" u="none" strike="noStrike" dirty="0">
                          <a:effectLst/>
                          <a:latin typeface="Arial Narrow" panose="020B0606020202030204" pitchFamily="34" charset="0"/>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4010310"/>
                  </a:ext>
                </a:extLst>
              </a:tr>
              <a:tr h="249092">
                <a:tc>
                  <a:txBody>
                    <a:bodyPr/>
                    <a:lstStyle/>
                    <a:p>
                      <a:pPr algn="l" fontAlgn="ctr"/>
                      <a:r>
                        <a:rPr lang="tr-TR" sz="900" b="0" i="0" u="none" strike="noStrike" dirty="0">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000000"/>
                          </a:solidFill>
                          <a:effectLst/>
                          <a:latin typeface="Arial Narrow" panose="020B0606020202030204" pitchFamily="34" charset="0"/>
                        </a:rPr>
                        <a:t>İL MÜFTÜLÜĞÜ</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Cumhurbaşkanlığı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57600042"/>
                  </a:ext>
                </a:extLst>
              </a:tr>
              <a:tr h="249092">
                <a:tc>
                  <a:txBody>
                    <a:bodyPr/>
                    <a:lstStyle/>
                    <a:p>
                      <a:pPr algn="l" fontAlgn="ctr"/>
                      <a:r>
                        <a:rPr lang="tr-TR" sz="900" b="0" i="0" u="none" strike="noStrike" dirty="0">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effectLst/>
                          <a:latin typeface="Arial Narrow" panose="020B0606020202030204" pitchFamily="34" charset="0"/>
                        </a:rPr>
                        <a:t>METEOROLOJİ MÜDÜRLÜĞÜ</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Tarım ve Orman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33198333"/>
                  </a:ext>
                </a:extLst>
              </a:tr>
              <a:tr h="249092">
                <a:tc>
                  <a:txBody>
                    <a:bodyPr/>
                    <a:lstStyle/>
                    <a:p>
                      <a:pPr algn="l" fontAlgn="ctr"/>
                      <a:r>
                        <a:rPr lang="tr-TR" sz="900" b="0" i="0" u="none" strike="noStrike" dirty="0">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000000"/>
                          </a:solidFill>
                          <a:effectLst/>
                          <a:latin typeface="Arial Narrow" panose="020B0606020202030204" pitchFamily="34" charset="0"/>
                        </a:rPr>
                        <a:t>SOSYAL GÜVENLİK KURUMU İL MÜDÜRLÜĞÜ</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Çalışma ve </a:t>
                      </a:r>
                      <a:r>
                        <a:rPr lang="tr-TR" sz="900" b="0" i="0" u="none" strike="noStrike" dirty="0" err="1">
                          <a:effectLst/>
                          <a:latin typeface="Arial Narrow" panose="020B0606020202030204" pitchFamily="34" charset="0"/>
                        </a:rPr>
                        <a:t>Sos.Güv.Bak</a:t>
                      </a:r>
                      <a:r>
                        <a:rPr lang="tr-TR" sz="900" b="0" i="0" u="none" strike="noStrike" dirty="0">
                          <a:effectLst/>
                          <a:latin typeface="Arial Narrow" panose="020B0606020202030204" pitchFamily="34" charset="0"/>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92070006"/>
                  </a:ext>
                </a:extLst>
              </a:tr>
              <a:tr h="249092">
                <a:tc>
                  <a:txBody>
                    <a:bodyPr/>
                    <a:lstStyle/>
                    <a:p>
                      <a:pPr algn="l" fontAlgn="ctr"/>
                      <a:r>
                        <a:rPr lang="tr-TR" sz="900" b="0" i="0" u="none" strike="noStrike" dirty="0">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effectLst/>
                          <a:latin typeface="Arial Narrow" panose="020B0606020202030204" pitchFamily="34" charset="0"/>
                        </a:rPr>
                        <a:t>VERGİ DAİRESİ BAŞKANLIĞI</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Hazine ve Maliye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dirty="0">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4057886"/>
                  </a:ext>
                </a:extLst>
              </a:tr>
              <a:tr h="249092">
                <a:tc>
                  <a:txBody>
                    <a:bodyPr/>
                    <a:lstStyle/>
                    <a:p>
                      <a:pPr algn="l" fontAlgn="ctr"/>
                      <a:r>
                        <a:rPr lang="tr-TR" sz="900" b="0" i="0" u="none" strike="noStrike" dirty="0">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effectLst/>
                          <a:latin typeface="Arial Narrow" panose="020B0606020202030204" pitchFamily="34" charset="0"/>
                        </a:rPr>
                        <a:t>KADASTRO MÜDÜRLÜĞÜ</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Çevre, Şehir.ve İklim </a:t>
                      </a:r>
                      <a:r>
                        <a:rPr lang="tr-TR" sz="900" b="0" i="0" u="none" strike="noStrike" dirty="0" err="1">
                          <a:effectLst/>
                          <a:latin typeface="Arial Narrow" panose="020B0606020202030204" pitchFamily="34" charset="0"/>
                        </a:rPr>
                        <a:t>Değ.Bak</a:t>
                      </a:r>
                      <a:r>
                        <a:rPr lang="tr-TR" sz="900" b="0" i="0" u="none" strike="noStrike" dirty="0">
                          <a:effectLst/>
                          <a:latin typeface="Arial Narrow" panose="020B0606020202030204" pitchFamily="34" charset="0"/>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dirty="0">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77996997"/>
                  </a:ext>
                </a:extLst>
              </a:tr>
              <a:tr h="249092">
                <a:tc>
                  <a:txBody>
                    <a:bodyPr/>
                    <a:lstStyle/>
                    <a:p>
                      <a:pPr algn="l" fontAlgn="ctr"/>
                      <a:r>
                        <a:rPr lang="tr-TR" sz="900" b="0" i="0" u="none" strike="noStrike" dirty="0">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000000"/>
                          </a:solidFill>
                          <a:effectLst/>
                          <a:latin typeface="Arial Narrow" panose="020B0606020202030204" pitchFamily="34" charset="0"/>
                        </a:rPr>
                        <a:t>PTT BAŞMÜDÜRLÜĞÜ</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Ulaştırma ve Altyapı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dirty="0">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79908339"/>
                  </a:ext>
                </a:extLst>
              </a:tr>
              <a:tr h="251521">
                <a:tc>
                  <a:txBody>
                    <a:bodyPr/>
                    <a:lstStyle/>
                    <a:p>
                      <a:pPr algn="l" fontAlgn="ctr"/>
                      <a:r>
                        <a:rPr lang="tr-TR" sz="900" b="0" i="0" u="none" strike="noStrike" dirty="0">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000000"/>
                          </a:solidFill>
                          <a:effectLst/>
                          <a:latin typeface="Arial Narrow" panose="020B0606020202030204" pitchFamily="34" charset="0"/>
                        </a:rPr>
                        <a:t>SOSYAL YARDIMLAŞMA VE DAYANIŞMA VAKFI MÜDÜRLÜĞÜ</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s-ES" sz="900" b="0" i="0" u="none" strike="noStrike" dirty="0">
                          <a:effectLst/>
                          <a:latin typeface="Arial Narrow" panose="020B0606020202030204" pitchFamily="34" charset="0"/>
                        </a:rPr>
                        <a:t>Aile ve Sos.Hizm.Bak.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dirty="0">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1282492"/>
                  </a:ext>
                </a:extLst>
              </a:tr>
              <a:tr h="249092">
                <a:tc>
                  <a:txBody>
                    <a:bodyPr/>
                    <a:lstStyle/>
                    <a:p>
                      <a:pPr algn="l" fontAlgn="ctr"/>
                      <a:r>
                        <a:rPr lang="tr-TR" sz="900" b="0" i="0" u="none" strike="noStrike" dirty="0">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000000"/>
                          </a:solidFill>
                          <a:effectLst/>
                          <a:latin typeface="Arial Narrow" panose="020B0606020202030204" pitchFamily="34" charset="0"/>
                        </a:rPr>
                        <a:t>TCDD MERSİN GAR MÜDÜRLÜĞÜ</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Ulaştırma ve Altyapı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dirty="0">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42288804"/>
                  </a:ext>
                </a:extLst>
              </a:tr>
              <a:tr h="249092">
                <a:tc>
                  <a:txBody>
                    <a:bodyPr/>
                    <a:lstStyle/>
                    <a:p>
                      <a:pPr algn="l" fontAlgn="ctr"/>
                      <a:r>
                        <a:rPr lang="tr-TR" sz="900" b="0" i="0" u="none" strike="noStrike" dirty="0">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000000"/>
                          </a:solidFill>
                          <a:effectLst/>
                          <a:latin typeface="Arial Narrow" panose="020B0606020202030204" pitchFamily="34" charset="0"/>
                        </a:rPr>
                        <a:t>TSE MERSİN İTHALAT MÜDÜRLÜĞÜ</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Sanayi ve Teknoloji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dirty="0">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69729788"/>
                  </a:ext>
                </a:extLst>
              </a:tr>
              <a:tr h="249092">
                <a:tc>
                  <a:txBody>
                    <a:bodyPr/>
                    <a:lstStyle/>
                    <a:p>
                      <a:pPr algn="l" fontAlgn="ctr"/>
                      <a:r>
                        <a:rPr lang="tr-TR" sz="900" b="0" i="0" u="none" strike="noStrike" dirty="0">
                          <a:effectLst/>
                          <a:latin typeface="Arial Narrow" panose="020B0606020202030204" pitchFamily="34" charset="0"/>
                        </a:rPr>
                        <a:t>RESMİ DAİRE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000000"/>
                          </a:solidFill>
                          <a:effectLst/>
                          <a:latin typeface="Arial Narrow" panose="020B0606020202030204" pitchFamily="34" charset="0"/>
                        </a:rPr>
                        <a:t>TÜİK MERSİN İL İRTİBAT BÜROSU</a:t>
                      </a:r>
                    </a:p>
                  </a:txBody>
                  <a:tcPr marL="11021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Hazine ve Maliye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700" b="0" i="0" u="none" strike="noStrike" dirty="0">
                          <a:effectLst/>
                          <a:latin typeface="Arial Narrow" panose="020B0606020202030204" pitchFamily="34" charset="0"/>
                        </a:rPr>
                        <a:t>ADANAYA_BAĞLI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16987541"/>
                  </a:ext>
                </a:extLst>
              </a:tr>
            </a:tbl>
          </a:graphicData>
        </a:graphic>
      </p:graphicFrame>
      <p:sp>
        <p:nvSpPr>
          <p:cNvPr id="2" name="Dikdörtgen 1">
            <a:extLst>
              <a:ext uri="{FF2B5EF4-FFF2-40B4-BE49-F238E27FC236}">
                <a16:creationId xmlns:a16="http://schemas.microsoft.com/office/drawing/2014/main" id="{D24C2A3D-D767-427A-8F89-EC6E5D2F73CF}"/>
              </a:ext>
            </a:extLst>
          </p:cNvPr>
          <p:cNvSpPr/>
          <p:nvPr/>
        </p:nvSpPr>
        <p:spPr>
          <a:xfrm>
            <a:off x="7349" y="1486338"/>
            <a:ext cx="960542" cy="646331"/>
          </a:xfrm>
          <a:prstGeom prst="rect">
            <a:avLst/>
          </a:prstGeom>
        </p:spPr>
        <p:txBody>
          <a:bodyPr wrap="square">
            <a:spAutoFit/>
          </a:bodyPr>
          <a:lstStyle/>
          <a:p>
            <a:pPr algn="r"/>
            <a:r>
              <a:rPr lang="tr-TR" sz="1200" dirty="0">
                <a:solidFill>
                  <a:srgbClr val="C00000"/>
                </a:solidFill>
                <a:latin typeface="Arial Narrow" panose="020B0606020202030204" pitchFamily="34" charset="0"/>
              </a:rPr>
              <a:t>İl İdare Kurulu Üyesi olan kurumlar </a:t>
            </a:r>
            <a:endParaRPr lang="tr-TR" sz="1200" dirty="0">
              <a:solidFill>
                <a:srgbClr val="C00000"/>
              </a:solidFill>
            </a:endParaRPr>
          </a:p>
        </p:txBody>
      </p:sp>
      <p:sp>
        <p:nvSpPr>
          <p:cNvPr id="5" name="Sol Ayraç 4">
            <a:extLst>
              <a:ext uri="{FF2B5EF4-FFF2-40B4-BE49-F238E27FC236}">
                <a16:creationId xmlns:a16="http://schemas.microsoft.com/office/drawing/2014/main" id="{A8E1075B-8AC4-45F9-B5E7-2484B008C1E9}"/>
              </a:ext>
            </a:extLst>
          </p:cNvPr>
          <p:cNvSpPr/>
          <p:nvPr/>
        </p:nvSpPr>
        <p:spPr bwMode="auto">
          <a:xfrm>
            <a:off x="932782" y="1199658"/>
            <a:ext cx="440237" cy="1219692"/>
          </a:xfrm>
          <a:prstGeom prst="leftBrace">
            <a:avLst>
              <a:gd name="adj1" fmla="val 32554"/>
              <a:gd name="adj2" fmla="val 5000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p:txBody>
      </p:sp>
      <p:sp>
        <p:nvSpPr>
          <p:cNvPr id="9" name="Dikdörtgen 8">
            <a:extLst>
              <a:ext uri="{FF2B5EF4-FFF2-40B4-BE49-F238E27FC236}">
                <a16:creationId xmlns:a16="http://schemas.microsoft.com/office/drawing/2014/main" id="{5E11327B-883B-4D0C-96E9-C8BAA0C2CF55}"/>
              </a:ext>
            </a:extLst>
          </p:cNvPr>
          <p:cNvSpPr/>
          <p:nvPr/>
        </p:nvSpPr>
        <p:spPr>
          <a:xfrm>
            <a:off x="121412" y="2706030"/>
            <a:ext cx="960542" cy="646331"/>
          </a:xfrm>
          <a:prstGeom prst="rect">
            <a:avLst/>
          </a:prstGeom>
        </p:spPr>
        <p:txBody>
          <a:bodyPr wrap="square">
            <a:spAutoFit/>
          </a:bodyPr>
          <a:lstStyle/>
          <a:p>
            <a:pPr algn="r"/>
            <a:r>
              <a:rPr lang="tr-TR" sz="1200" dirty="0">
                <a:solidFill>
                  <a:srgbClr val="0070C0"/>
                </a:solidFill>
                <a:latin typeface="Arial Narrow" panose="020B0606020202030204" pitchFamily="34" charset="0"/>
              </a:rPr>
              <a:t>İl İdare Şube Başkanı olan kurumlar </a:t>
            </a:r>
            <a:endParaRPr lang="tr-TR" sz="1200" dirty="0">
              <a:solidFill>
                <a:srgbClr val="0070C0"/>
              </a:solidFill>
            </a:endParaRPr>
          </a:p>
        </p:txBody>
      </p:sp>
      <p:sp>
        <p:nvSpPr>
          <p:cNvPr id="12" name="Sol Ayraç 11">
            <a:extLst>
              <a:ext uri="{FF2B5EF4-FFF2-40B4-BE49-F238E27FC236}">
                <a16:creationId xmlns:a16="http://schemas.microsoft.com/office/drawing/2014/main" id="{CCDE9DDB-C5DA-4678-A3C6-F4476B54200A}"/>
              </a:ext>
            </a:extLst>
          </p:cNvPr>
          <p:cNvSpPr/>
          <p:nvPr/>
        </p:nvSpPr>
        <p:spPr bwMode="auto">
          <a:xfrm>
            <a:off x="1109866" y="1107976"/>
            <a:ext cx="312832" cy="2568934"/>
          </a:xfrm>
          <a:prstGeom prst="leftBrace">
            <a:avLst>
              <a:gd name="adj1" fmla="val 24002"/>
              <a:gd name="adj2" fmla="val 74477"/>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704543951"/>
      </p:ext>
    </p:extLst>
  </p:cSld>
  <p:clrMapOvr>
    <a:masterClrMapping/>
  </p:clrMapOvr>
  <p:transition spd="slow">
    <p:circle/>
    <p:sndAc>
      <p:stSnd>
        <p:snd r:embed="rId3" name="arrow.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84213" y="908050"/>
            <a:ext cx="8208962" cy="5545138"/>
          </a:xfrm>
        </p:spPr>
        <p:txBody>
          <a:bodyPr/>
          <a:lstStyle/>
          <a:p>
            <a:pPr algn="ctr" eaLnBrk="1" hangingPunct="1">
              <a:spcBef>
                <a:spcPts val="0"/>
              </a:spcBef>
              <a:spcAft>
                <a:spcPts val="0"/>
              </a:spcAft>
              <a:defRPr/>
            </a:pPr>
            <a:r>
              <a:rPr lang="tr-TR" b="1" dirty="0">
                <a:latin typeface="Times New Roman"/>
                <a:ea typeface="ヒラギノ明朝 Pro W3"/>
              </a:rPr>
              <a:t>ÜÇÜNCÜ BÖLÜM</a:t>
            </a:r>
            <a:endParaRPr lang="tr-TR" dirty="0">
              <a:latin typeface="Times New Roman"/>
              <a:ea typeface="Times New Roman"/>
            </a:endParaRPr>
          </a:p>
          <a:p>
            <a:pPr algn="ctr" eaLnBrk="1" hangingPunct="1">
              <a:spcBef>
                <a:spcPts val="0"/>
              </a:spcBef>
              <a:spcAft>
                <a:spcPts val="0"/>
              </a:spcAft>
              <a:defRPr/>
            </a:pPr>
            <a:r>
              <a:rPr lang="tr-TR" b="1" dirty="0">
                <a:latin typeface="Times New Roman"/>
                <a:ea typeface="ヒラギノ明朝 Pro W3"/>
              </a:rPr>
              <a:t>İlçelerde Evrak Kabul, Havale ve Dağıtım İşleri ve Kaymakamlık</a:t>
            </a:r>
            <a:endParaRPr lang="tr-TR" dirty="0">
              <a:latin typeface="Times New Roman"/>
              <a:ea typeface="Times New Roman"/>
            </a:endParaRPr>
          </a:p>
          <a:p>
            <a:pPr algn="ctr" eaLnBrk="1" hangingPunct="1">
              <a:spcBef>
                <a:spcPts val="0"/>
              </a:spcBef>
              <a:spcAft>
                <a:spcPts val="0"/>
              </a:spcAft>
              <a:defRPr/>
            </a:pPr>
            <a:r>
              <a:rPr lang="tr-TR" b="1" dirty="0">
                <a:latin typeface="Times New Roman"/>
                <a:ea typeface="ヒラギノ明朝 Pro W3"/>
              </a:rPr>
              <a:t>Birimlerinde Evraka Uygulanacak İşlem</a:t>
            </a:r>
            <a:endParaRPr lang="tr-TR" dirty="0">
              <a:latin typeface="Times New Roman"/>
              <a:ea typeface="Times New Roman"/>
            </a:endParaRPr>
          </a:p>
          <a:p>
            <a:pPr algn="ctr" eaLnBrk="1" hangingPunct="1">
              <a:spcBef>
                <a:spcPts val="0"/>
              </a:spcBef>
              <a:spcAft>
                <a:spcPts val="0"/>
              </a:spcAft>
              <a:defRPr/>
            </a:pPr>
            <a:r>
              <a:rPr lang="tr-TR" b="1" dirty="0">
                <a:latin typeface="Times New Roman"/>
                <a:ea typeface="ヒラギノ明朝 Pro W3"/>
              </a:rPr>
              <a:t> </a:t>
            </a:r>
            <a:endParaRPr lang="tr-TR" dirty="0">
              <a:latin typeface="Times New Roman"/>
              <a:ea typeface="Times New Roman"/>
            </a:endParaRPr>
          </a:p>
          <a:p>
            <a:pPr algn="just" eaLnBrk="1" hangingPunct="1">
              <a:spcBef>
                <a:spcPts val="0"/>
              </a:spcBef>
              <a:spcAft>
                <a:spcPts val="0"/>
              </a:spcAft>
              <a:tabLst>
                <a:tab pos="359410" algn="l"/>
              </a:tabLst>
              <a:defRPr/>
            </a:pPr>
            <a:r>
              <a:rPr lang="tr-TR" b="1" dirty="0">
                <a:latin typeface="Times New Roman"/>
                <a:ea typeface="ヒラギノ明朝 Pro W3"/>
              </a:rPr>
              <a:t>İlçelerde evraka uygulanacak işlem</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39 –</a:t>
            </a:r>
            <a:r>
              <a:rPr lang="tr-TR" dirty="0">
                <a:latin typeface="Times New Roman"/>
                <a:ea typeface="ヒラギノ明朝 Pro W3"/>
              </a:rPr>
              <a:t> (1) Kaymakamlığa gelen her türlü evrakın kabulü, elektronik ortama kaydı, verilmiş yetki çerçevesinde havalesi ve dağıtımı ile birimlerden gönderilecek evrakın dağıtım ve postalama işleri, İl Yazı İşleri Müdürlüğü Evrak Şefliğindeki esaslara paralel şekilde “İlçe Yazı İşleri Müdürlüğü Evrak Şefliği” tarafından yapılır.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Gelen evrakın niteliğine göre hangi görevli veya görevliler tarafından ilgili birim veya mercilere havale edileceği, kaymakamlıkça çıkarılan İmza Yetkileri Yönergesi ile belirlenir.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Özellik taşıyan evrak; çalışma gün ve saatleri dışında, posta yoluyla, güvenlik güçlerinin haberleşme görevlileri tarafından kaymakamlara veya bunlar adına yetki verilen görevlilere teslim edilebilir.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(4) Elektronik ortam haricinde normal evrak masası görevlilerine gelen evrak ve dilekçeler, elektronik ortamda kaydı yapılarak, kaymakamlık birimlerine ait olanların taraması yapıldıktan sonra elektronik ortamda havale ve imza için yetkilisine sunulur.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(5) Özellik taşıyan ve değerli evraktan elektronik ortam haricinde gelenler, gidecekleri yerlere göre ayrılır ve havalesi yapılır. Kaymakamlık birimlerine gönderilen evrak, yetkili amirin uygun görüşü ile taraması yapıldıktan sonra, elektronik ortamda ilgilisine havalesi yapılır.</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70833EF7-05B6-4972-B95A-4A5B92D279AF}" type="slidenum">
              <a:rPr/>
              <a:pPr>
                <a:defRPr/>
              </a:pPr>
              <a:t>60</a:t>
            </a:fld>
            <a:endParaRPr dirty="0"/>
          </a:p>
        </p:txBody>
      </p:sp>
    </p:spTree>
  </p:cSld>
  <p:clrMapOvr>
    <a:masterClrMapping/>
  </p:clrMapOvr>
  <p:transition spd="slow">
    <p:circle/>
    <p:sndAc>
      <p:stSnd>
        <p:snd r:embed="rId2" name="arrow.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755650" y="981075"/>
            <a:ext cx="8064500" cy="5472113"/>
          </a:xfrm>
        </p:spPr>
        <p:txBody>
          <a:bodyPr/>
          <a:lstStyle/>
          <a:p>
            <a:pPr indent="359410" algn="just" eaLnBrk="1" hangingPunct="1">
              <a:spcBef>
                <a:spcPts val="600"/>
              </a:spcBef>
              <a:spcAft>
                <a:spcPts val="0"/>
              </a:spcAft>
              <a:tabLst>
                <a:tab pos="359410" algn="l"/>
              </a:tabLst>
              <a:defRPr/>
            </a:pPr>
            <a:r>
              <a:rPr lang="tr-TR" dirty="0">
                <a:latin typeface="Times New Roman"/>
                <a:ea typeface="ヒラギノ明朝 Pro W3"/>
              </a:rPr>
              <a:t>(6) Havalesi doğrudan kaymakam tarafından yapılacak evrak, şefi tarafından ayrılır. Tereddüt halinde ilçe yazı işleri müdürünün görüşüne başvurulur.</a:t>
            </a:r>
            <a:endParaRPr lang="tr-TR" dirty="0"/>
          </a:p>
          <a:p>
            <a:pPr indent="359410" algn="just" eaLnBrk="1" hangingPunct="1">
              <a:spcBef>
                <a:spcPts val="600"/>
              </a:spcBef>
              <a:spcAft>
                <a:spcPts val="0"/>
              </a:spcAft>
              <a:tabLst>
                <a:tab pos="359410" algn="l"/>
              </a:tabLst>
              <a:defRPr/>
            </a:pPr>
            <a:r>
              <a:rPr lang="tr-TR" dirty="0">
                <a:latin typeface="Times New Roman"/>
                <a:ea typeface="ヒラギノ明朝 Pro W3"/>
              </a:rPr>
              <a:t>(7) İş hacminin çok yüksek olduğu ilçelerde ihtiyaca göre ayrı evrak masaları teşkil edilebileceği gibi iş hacminin düşük olduğu yerlerde birden fazla masanın işleri bir masada gördürülebilir.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(8) Yukarıdaki fıkralar dışında Kaymakamlıklarda, evrak kabul, havale ve dağıtım işleri Üçüncü Kısım Birinci Bölümde düzenlenen valilik birimlerindeki esaslara paralel biçimde yapılır.</a:t>
            </a:r>
            <a:endParaRPr lang="tr-TR" dirty="0">
              <a:latin typeface="Times New Roman"/>
              <a:ea typeface="Times New Roman"/>
            </a:endParaRPr>
          </a:p>
          <a:p>
            <a:pPr eaLnBrk="1" hangingPunct="1">
              <a:spcAft>
                <a:spcPts val="0"/>
              </a:spcAft>
              <a:defRPr/>
            </a:pPr>
            <a:br>
              <a:rPr lang="tr-TR" b="1" dirty="0">
                <a:latin typeface="Times New Roman"/>
                <a:ea typeface="ヒラギノ明朝 Pro W3"/>
              </a:rPr>
            </a:br>
            <a:r>
              <a:rPr lang="tr-TR" b="1" dirty="0">
                <a:latin typeface="Times New Roman"/>
                <a:ea typeface="ヒラギノ明朝 Pro W3"/>
              </a:rPr>
              <a:t> </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b="1" dirty="0">
                <a:latin typeface="Times New Roman"/>
                <a:ea typeface="ヒラギノ明朝 Pro W3"/>
              </a:rPr>
              <a:t>Kaymakamlık birimlerinde evraka uygulanacak işlem</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40 –</a:t>
            </a:r>
            <a:r>
              <a:rPr lang="tr-TR" dirty="0">
                <a:latin typeface="Times New Roman"/>
                <a:ea typeface="ヒラギノ明朝 Pro W3"/>
              </a:rPr>
              <a:t> (1) Kaymakamlık birimlerinde evraka uygulanacak işlem, Üçüncü Kısım İkinci Bölümde düzenlenen valilik birimlerindeki esaslara paralel biçimde yürütülür.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Kaymakamlık birimlerinde de </a:t>
            </a:r>
            <a:r>
              <a:rPr lang="tr-TR" dirty="0">
                <a:solidFill>
                  <a:srgbClr val="C00000"/>
                </a:solidFill>
                <a:latin typeface="Times New Roman"/>
                <a:ea typeface="ヒラギノ明朝 Pro W3"/>
              </a:rPr>
              <a:t>defterler elektronik ortamda tutulur</a:t>
            </a:r>
            <a:r>
              <a:rPr lang="tr-TR" dirty="0">
                <a:latin typeface="Times New Roman"/>
                <a:ea typeface="ヒラギノ明朝 Pro W3"/>
              </a:rPr>
              <a:t>.</a:t>
            </a:r>
            <a:endParaRPr lang="tr-TR" dirty="0">
              <a:latin typeface="Times New Roman"/>
              <a:ea typeface="Times New Roman"/>
            </a:endParaRPr>
          </a:p>
          <a:p>
            <a:pPr eaLnBrk="1" hangingPunct="1">
              <a:defRPr/>
            </a:pPr>
            <a:endParaRPr lang="tr-TR" dirty="0"/>
          </a:p>
        </p:txBody>
      </p:sp>
      <p:sp>
        <p:nvSpPr>
          <p:cNvPr id="4" name="3 Slayt Numarası Yer Tutucusu"/>
          <p:cNvSpPr>
            <a:spLocks noGrp="1"/>
          </p:cNvSpPr>
          <p:nvPr>
            <p:ph type="sldNum" sz="quarter" idx="10"/>
          </p:nvPr>
        </p:nvSpPr>
        <p:spPr/>
        <p:txBody>
          <a:bodyPr/>
          <a:lstStyle/>
          <a:p>
            <a:pPr>
              <a:defRPr/>
            </a:pPr>
            <a:fld id="{2E05E290-A02C-4EDB-A03E-C05C3589489C}" type="slidenum">
              <a:rPr/>
              <a:pPr>
                <a:defRPr/>
              </a:pPr>
              <a:t>61</a:t>
            </a:fld>
            <a:endParaRPr dirty="0"/>
          </a:p>
        </p:txBody>
      </p:sp>
    </p:spTree>
  </p:cSld>
  <p:clrMapOvr>
    <a:masterClrMapping/>
  </p:clrMapOvr>
  <p:transition spd="slow">
    <p:circle/>
    <p:sndAc>
      <p:stSnd>
        <p:snd r:embed="rId2" name="arrow.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188" y="765175"/>
            <a:ext cx="8208962" cy="5688013"/>
          </a:xfrm>
        </p:spPr>
        <p:txBody>
          <a:bodyPr/>
          <a:lstStyle/>
          <a:p>
            <a:pPr algn="ctr" eaLnBrk="1" hangingPunct="1">
              <a:spcBef>
                <a:spcPts val="600"/>
              </a:spcBef>
              <a:spcAft>
                <a:spcPts val="0"/>
              </a:spcAft>
              <a:defRPr/>
            </a:pPr>
            <a:r>
              <a:rPr lang="tr-TR" b="1" dirty="0">
                <a:latin typeface="Times New Roman"/>
                <a:ea typeface="ヒラギノ明朝 Pro W3"/>
              </a:rPr>
              <a:t>DÖRDÜNCÜ BÖLÜM</a:t>
            </a:r>
            <a:endParaRPr lang="tr-TR" dirty="0">
              <a:latin typeface="Times New Roman"/>
              <a:ea typeface="Times New Roman"/>
            </a:endParaRPr>
          </a:p>
          <a:p>
            <a:pPr algn="ctr" eaLnBrk="1" hangingPunct="1">
              <a:spcBef>
                <a:spcPts val="0"/>
              </a:spcBef>
              <a:spcAft>
                <a:spcPts val="0"/>
              </a:spcAft>
              <a:defRPr/>
            </a:pPr>
            <a:r>
              <a:rPr lang="tr-TR" b="1" dirty="0">
                <a:latin typeface="Times New Roman"/>
                <a:ea typeface="ヒラギノ明朝 Pro W3"/>
              </a:rPr>
              <a:t>Dosyalama İşleri</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b="1" dirty="0">
                <a:latin typeface="Times New Roman"/>
                <a:ea typeface="ヒラギノ明朝 Pro W3"/>
              </a:rPr>
              <a:t>Dosyalama ilkesi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41 –</a:t>
            </a:r>
            <a:r>
              <a:rPr lang="tr-TR" dirty="0">
                <a:latin typeface="Times New Roman"/>
                <a:ea typeface="ヒラギノ明朝 Pro W3"/>
              </a:rPr>
              <a:t> (1) Birimlerin görev alanına giren konularda </a:t>
            </a:r>
            <a:r>
              <a:rPr lang="tr-TR" dirty="0">
                <a:solidFill>
                  <a:srgbClr val="C00000"/>
                </a:solidFill>
                <a:latin typeface="Times New Roman"/>
                <a:ea typeface="ヒラギノ明朝 Pro W3"/>
              </a:rPr>
              <a:t>Standart Dosya Planına göre</a:t>
            </a:r>
            <a:r>
              <a:rPr lang="tr-TR" dirty="0">
                <a:latin typeface="Times New Roman"/>
                <a:ea typeface="ヒラギノ明朝 Pro W3"/>
              </a:rPr>
              <a:t> dosya açılır. </a:t>
            </a:r>
            <a:r>
              <a:rPr lang="tr-TR" dirty="0">
                <a:solidFill>
                  <a:srgbClr val="C00000"/>
                </a:solidFill>
                <a:latin typeface="Times New Roman"/>
                <a:ea typeface="ヒラギノ明朝 Pro W3"/>
              </a:rPr>
              <a:t>Dosyalama öncelikle elektronik ortamda yapılır</a:t>
            </a:r>
            <a:r>
              <a:rPr lang="tr-TR" dirty="0">
                <a:latin typeface="Times New Roman"/>
                <a:ea typeface="ヒラギノ明朝 Pro W3"/>
              </a:rPr>
              <a:t>. </a:t>
            </a:r>
            <a:r>
              <a:rPr lang="tr-TR" dirty="0">
                <a:solidFill>
                  <a:srgbClr val="C00000"/>
                </a:solidFill>
                <a:latin typeface="Times New Roman"/>
                <a:ea typeface="ヒラギノ明朝 Pro W3"/>
              </a:rPr>
              <a:t>Kâğıt ortamında gelen evrakın taraması yapıldıktan sonra e-İçişleri ortamında dosyalanır </a:t>
            </a:r>
            <a:r>
              <a:rPr lang="tr-TR" dirty="0">
                <a:latin typeface="Times New Roman"/>
                <a:ea typeface="ヒラギノ明朝 Pro W3"/>
              </a:rPr>
              <a:t>ve ilgili dosyasına konulur.</a:t>
            </a:r>
            <a:endParaRPr lang="tr-TR" dirty="0">
              <a:latin typeface="Times New Roman"/>
              <a:ea typeface="Times New Roman"/>
            </a:endParaRPr>
          </a:p>
          <a:p>
            <a:pPr indent="359410" algn="just" eaLnBrk="1" hangingPunct="1">
              <a:spcBef>
                <a:spcPts val="1800"/>
              </a:spcBef>
              <a:spcAft>
                <a:spcPts val="0"/>
              </a:spcAft>
              <a:tabLst>
                <a:tab pos="359410" algn="l"/>
              </a:tabLst>
              <a:defRPr/>
            </a:pPr>
            <a:r>
              <a:rPr lang="tr-TR" b="1" dirty="0">
                <a:latin typeface="Times New Roman"/>
                <a:ea typeface="ヒラギノ明朝 Pro W3"/>
              </a:rPr>
              <a:t>Ana dosya ve açılma şekli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42 –</a:t>
            </a:r>
            <a:r>
              <a:rPr lang="tr-TR" dirty="0">
                <a:latin typeface="Times New Roman"/>
                <a:ea typeface="ヒラギノ明朝 Pro W3"/>
              </a:rPr>
              <a:t> (1) Ana dosya; ana konu kapsamına giren bütün konuları ve işlemleri kapsayan evrakın toplandığı konu kodunun adıdır. Bu grup tek bir klasörden oluşabileceği gibi işlemlerin fazlalığı halinde birden çok klasörden de oluşabilir. </a:t>
            </a:r>
            <a:r>
              <a:rPr lang="tr-TR" dirty="0">
                <a:solidFill>
                  <a:srgbClr val="C00000"/>
                </a:solidFill>
                <a:latin typeface="Times New Roman"/>
                <a:ea typeface="ヒラギノ明朝 Pro W3"/>
              </a:rPr>
              <a:t>Ana dosya, o dosya numarasını taşıyan bir yazı gönderildiği veya geldiği zaman Standart Dosya Planındaki konu kodlarına göre açılır.</a:t>
            </a:r>
            <a:r>
              <a:rPr lang="tr-TR" dirty="0">
                <a:latin typeface="Times New Roman"/>
                <a:ea typeface="ヒラギノ明朝 Pro W3"/>
              </a:rPr>
              <a:t> Ana dosya ile ilgili olmasına rağmen alt bölümlemelerde tanımlanmayan konulara ait yazıların dosyalanması için “diğer” adı altında ayrı bir dosya açılır.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a:t>
            </a:r>
            <a:r>
              <a:rPr lang="tr-TR" dirty="0">
                <a:solidFill>
                  <a:srgbClr val="C00000"/>
                </a:solidFill>
                <a:latin typeface="Times New Roman"/>
                <a:ea typeface="ヒラギノ明朝 Pro W3"/>
              </a:rPr>
              <a:t>Standart Dosya Planındaki konu kodlarının yetersiz kalması halinde valiliklerce, Ekim sonuna kadar</a:t>
            </a:r>
            <a:r>
              <a:rPr lang="tr-TR" dirty="0">
                <a:latin typeface="Times New Roman"/>
                <a:ea typeface="ヒラギノ明朝 Pro W3"/>
              </a:rPr>
              <a:t>, yapılacak talep üzerine Bakanlıkça yeni konu kodları yılda bir defa Aralık ayında </a:t>
            </a:r>
            <a:r>
              <a:rPr lang="tr-TR" dirty="0">
                <a:solidFill>
                  <a:srgbClr val="C00000"/>
                </a:solidFill>
                <a:latin typeface="Times New Roman"/>
                <a:ea typeface="ヒラギノ明朝 Pro W3"/>
              </a:rPr>
              <a:t>belirlenir</a:t>
            </a:r>
            <a:r>
              <a:rPr lang="tr-TR" dirty="0">
                <a:latin typeface="Times New Roman"/>
                <a:ea typeface="ヒラギノ明朝 Pro W3"/>
              </a:rPr>
              <a:t> ve Devlet Arşivleri Genel Müdürlüğüne </a:t>
            </a:r>
            <a:r>
              <a:rPr lang="tr-TR" dirty="0">
                <a:solidFill>
                  <a:srgbClr val="C00000"/>
                </a:solidFill>
                <a:latin typeface="Times New Roman"/>
                <a:ea typeface="ヒラギノ明朝 Pro W3"/>
              </a:rPr>
              <a:t>bildirilir</a:t>
            </a:r>
            <a:r>
              <a:rPr lang="tr-TR" dirty="0">
                <a:latin typeface="Times New Roman"/>
                <a:ea typeface="ヒラギノ明朝 Pro W3"/>
              </a:rPr>
              <a:t>.</a:t>
            </a:r>
          </a:p>
          <a:p>
            <a:pPr eaLnBrk="1" hangingPunct="1">
              <a:spcBef>
                <a:spcPts val="1800"/>
              </a:spcBef>
              <a:defRPr/>
            </a:pPr>
            <a:r>
              <a:rPr lang="tr-TR" b="1" dirty="0"/>
              <a:t>Ana dosya anahtarı</a:t>
            </a:r>
            <a:endParaRPr lang="tr-TR" dirty="0"/>
          </a:p>
          <a:p>
            <a:pPr eaLnBrk="1" hangingPunct="1">
              <a:defRPr/>
            </a:pPr>
            <a:r>
              <a:rPr lang="tr-TR" b="1" dirty="0"/>
              <a:t>Madde 43 –</a:t>
            </a:r>
            <a:r>
              <a:rPr lang="tr-TR" dirty="0"/>
              <a:t> (1) Standart Dosya Planındaki ana dosya sayıları ve konuları numara sırası alt alta yazılmak suretiyle </a:t>
            </a:r>
            <a:r>
              <a:rPr lang="tr-TR" dirty="0">
                <a:solidFill>
                  <a:srgbClr val="C00000"/>
                </a:solidFill>
                <a:latin typeface="Times New Roman"/>
                <a:ea typeface="ヒラギノ明朝 Pro W3"/>
              </a:rPr>
              <a:t>bir</a:t>
            </a:r>
            <a:r>
              <a:rPr lang="tr-TR" dirty="0"/>
              <a:t> </a:t>
            </a:r>
            <a:r>
              <a:rPr lang="tr-TR" dirty="0">
                <a:solidFill>
                  <a:srgbClr val="C00000"/>
                </a:solidFill>
                <a:latin typeface="Times New Roman"/>
                <a:ea typeface="ヒラギノ明朝 Pro W3"/>
              </a:rPr>
              <a:t>dosya anahtarı hazırlanır</a:t>
            </a:r>
            <a:r>
              <a:rPr lang="tr-TR" dirty="0"/>
              <a:t> ve bu dosya anahtarı </a:t>
            </a:r>
            <a:r>
              <a:rPr lang="tr-TR" dirty="0">
                <a:solidFill>
                  <a:srgbClr val="C00000"/>
                </a:solidFill>
                <a:latin typeface="Times New Roman"/>
                <a:ea typeface="ヒラギノ明朝 Pro W3"/>
              </a:rPr>
              <a:t>birimin merkezi bir yerine asılır</a:t>
            </a:r>
            <a:r>
              <a:rPr lang="tr-TR" dirty="0"/>
              <a:t>. Ana dosyalara sayı ve konu bu dosya anahtarından verilir.</a:t>
            </a:r>
          </a:p>
        </p:txBody>
      </p:sp>
      <p:sp>
        <p:nvSpPr>
          <p:cNvPr id="4" name="3 Slayt Numarası Yer Tutucusu"/>
          <p:cNvSpPr>
            <a:spLocks noGrp="1"/>
          </p:cNvSpPr>
          <p:nvPr>
            <p:ph type="sldNum" sz="quarter" idx="10"/>
          </p:nvPr>
        </p:nvSpPr>
        <p:spPr/>
        <p:txBody>
          <a:bodyPr/>
          <a:lstStyle/>
          <a:p>
            <a:pPr>
              <a:defRPr/>
            </a:pPr>
            <a:fld id="{0D015943-EC79-47C9-9640-5369527D7CBD}" type="slidenum">
              <a:rPr/>
              <a:pPr>
                <a:defRPr/>
              </a:pPr>
              <a:t>62</a:t>
            </a:fld>
            <a:endParaRPr dirty="0"/>
          </a:p>
        </p:txBody>
      </p:sp>
    </p:spTree>
  </p:cSld>
  <p:clrMapOvr>
    <a:masterClrMapping/>
  </p:clrMapOvr>
  <p:transition spd="slow">
    <p:circle/>
    <p:sndAc>
      <p:stSnd>
        <p:snd r:embed="rId2" name="arrow.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188" y="981075"/>
            <a:ext cx="8208962" cy="5472113"/>
          </a:xfrm>
        </p:spPr>
        <p:txBody>
          <a:bodyPr/>
          <a:lstStyle/>
          <a:p>
            <a:pPr indent="359410" algn="just" eaLnBrk="1" hangingPunct="1">
              <a:spcBef>
                <a:spcPts val="600"/>
              </a:spcBef>
              <a:spcAft>
                <a:spcPts val="0"/>
              </a:spcAft>
              <a:tabLst>
                <a:tab pos="359410" algn="l"/>
              </a:tabLst>
              <a:defRPr/>
            </a:pPr>
            <a:r>
              <a:rPr lang="tr-TR" b="1" dirty="0">
                <a:latin typeface="Times New Roman"/>
                <a:ea typeface="ヒラギノ明朝 Pro W3"/>
              </a:rPr>
              <a:t>Tali dosya ve açılma şekli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44 –</a:t>
            </a:r>
            <a:r>
              <a:rPr lang="tr-TR" dirty="0">
                <a:latin typeface="Times New Roman"/>
                <a:ea typeface="ヒラギノ明朝 Pro W3"/>
              </a:rPr>
              <a:t> (1) Tali dosya; ana dosya kapsamına giren çeşitli konu, iş ve işlemlere ait evrakın toplandığı dosyaların adıdır.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Bu işlemlerin her biri ayrı bir dosya gömleğinde toplanır ve ana dosya klasörleri arasına konur.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Bu dosyalar ilgili memurun talebi üzerine müdür tarafından açılır.</a:t>
            </a:r>
            <a:endParaRPr lang="tr-TR" dirty="0">
              <a:latin typeface="Times New Roman"/>
              <a:ea typeface="Times New Roman"/>
            </a:endParaRPr>
          </a:p>
          <a:p>
            <a:pPr indent="359410" algn="just" eaLnBrk="1" hangingPunct="1">
              <a:spcBef>
                <a:spcPts val="1800"/>
              </a:spcBef>
              <a:spcAft>
                <a:spcPts val="0"/>
              </a:spcAft>
              <a:tabLst>
                <a:tab pos="359410" algn="l"/>
              </a:tabLst>
              <a:defRPr/>
            </a:pPr>
            <a:r>
              <a:rPr lang="tr-TR" b="1" dirty="0">
                <a:latin typeface="Times New Roman"/>
                <a:ea typeface="ヒラギノ明朝 Pro W3"/>
              </a:rPr>
              <a:t>Ana dosyanın numaralanması ve konu yazılması</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45 –</a:t>
            </a:r>
            <a:r>
              <a:rPr lang="tr-TR" dirty="0">
                <a:latin typeface="Times New Roman"/>
                <a:ea typeface="ヒラギノ明朝 Pro W3"/>
              </a:rPr>
              <a:t> (1) Ana dosya </a:t>
            </a:r>
            <a:r>
              <a:rPr lang="tr-TR" dirty="0">
                <a:solidFill>
                  <a:srgbClr val="C00000"/>
                </a:solidFill>
                <a:latin typeface="Times New Roman"/>
                <a:ea typeface="ヒラギノ明朝 Pro W3"/>
              </a:rPr>
              <a:t>klasörünün kapak sırtına </a:t>
            </a:r>
            <a:r>
              <a:rPr lang="tr-TR" dirty="0">
                <a:latin typeface="Times New Roman"/>
                <a:ea typeface="ヒラギノ明朝 Pro W3"/>
              </a:rPr>
              <a:t>dosyayı tanımlayan “</a:t>
            </a:r>
            <a:r>
              <a:rPr lang="tr-TR" dirty="0">
                <a:solidFill>
                  <a:srgbClr val="C00000"/>
                </a:solidFill>
                <a:latin typeface="Times New Roman"/>
                <a:ea typeface="ヒラギノ明朝 Pro W3"/>
              </a:rPr>
              <a:t>kurum</a:t>
            </a:r>
            <a:r>
              <a:rPr lang="tr-TR" dirty="0">
                <a:latin typeface="Times New Roman"/>
                <a:ea typeface="ヒラギノ明朝 Pro W3"/>
              </a:rPr>
              <a:t> </a:t>
            </a:r>
            <a:r>
              <a:rPr lang="tr-TR" dirty="0">
                <a:solidFill>
                  <a:srgbClr val="C00000"/>
                </a:solidFill>
                <a:latin typeface="Times New Roman"/>
                <a:ea typeface="ヒラギノ明朝 Pro W3"/>
              </a:rPr>
              <a:t>adı</a:t>
            </a:r>
            <a:r>
              <a:rPr lang="tr-TR" dirty="0">
                <a:latin typeface="Times New Roman"/>
                <a:ea typeface="ヒラギノ明朝 Pro W3"/>
              </a:rPr>
              <a:t>, </a:t>
            </a:r>
            <a:r>
              <a:rPr lang="tr-TR" dirty="0">
                <a:solidFill>
                  <a:srgbClr val="C00000"/>
                </a:solidFill>
                <a:latin typeface="Times New Roman"/>
                <a:ea typeface="ヒラギノ明朝 Pro W3"/>
              </a:rPr>
              <a:t>birim</a:t>
            </a:r>
            <a:r>
              <a:rPr lang="tr-TR" dirty="0">
                <a:latin typeface="Times New Roman"/>
                <a:ea typeface="ヒラギノ明朝 Pro W3"/>
              </a:rPr>
              <a:t> </a:t>
            </a:r>
            <a:r>
              <a:rPr lang="tr-TR" dirty="0">
                <a:solidFill>
                  <a:srgbClr val="C00000"/>
                </a:solidFill>
                <a:latin typeface="Times New Roman"/>
                <a:ea typeface="ヒラギノ明朝 Pro W3"/>
              </a:rPr>
              <a:t>adı</a:t>
            </a:r>
            <a:r>
              <a:rPr lang="tr-TR" dirty="0">
                <a:latin typeface="Times New Roman"/>
                <a:ea typeface="ヒラギノ明朝 Pro W3"/>
              </a:rPr>
              <a:t>, </a:t>
            </a:r>
            <a:r>
              <a:rPr lang="tr-TR" dirty="0">
                <a:solidFill>
                  <a:srgbClr val="C00000"/>
                </a:solidFill>
                <a:latin typeface="Times New Roman"/>
                <a:ea typeface="ヒラギノ明朝 Pro W3"/>
              </a:rPr>
              <a:t>dosya numarası, konu adı ve yılı</a:t>
            </a:r>
            <a:r>
              <a:rPr lang="tr-TR" dirty="0">
                <a:latin typeface="Times New Roman"/>
                <a:ea typeface="ヒラギノ明朝 Pro W3"/>
              </a:rPr>
              <a:t>” yazılır.</a:t>
            </a:r>
            <a:endParaRPr lang="tr-TR" dirty="0">
              <a:latin typeface="Times New Roman"/>
              <a:ea typeface="Times New Roman"/>
            </a:endParaRPr>
          </a:p>
          <a:p>
            <a:pPr indent="359410" algn="just" eaLnBrk="1" hangingPunct="1">
              <a:spcBef>
                <a:spcPts val="1800"/>
              </a:spcBef>
              <a:spcAft>
                <a:spcPts val="0"/>
              </a:spcAft>
              <a:tabLst>
                <a:tab pos="359410" algn="l"/>
              </a:tabLst>
              <a:defRPr/>
            </a:pPr>
            <a:r>
              <a:rPr lang="tr-TR" b="1" dirty="0">
                <a:latin typeface="Times New Roman"/>
                <a:ea typeface="ヒラギノ明朝 Pro W3"/>
              </a:rPr>
              <a:t>Tali dosya fihristleri </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46 –</a:t>
            </a:r>
            <a:r>
              <a:rPr lang="tr-TR" dirty="0">
                <a:latin typeface="Times New Roman"/>
                <a:ea typeface="ヒラギノ明朝 Pro W3"/>
              </a:rPr>
              <a:t> (1) Bir ana dosya içerisindeki </a:t>
            </a:r>
            <a:r>
              <a:rPr lang="tr-TR" dirty="0">
                <a:solidFill>
                  <a:srgbClr val="C00000"/>
                </a:solidFill>
                <a:latin typeface="Times New Roman"/>
                <a:ea typeface="ヒラギノ明朝 Pro W3"/>
              </a:rPr>
              <a:t>bütün tali dosyaların sıra sayısı ve konusu </a:t>
            </a:r>
            <a:r>
              <a:rPr lang="tr-TR" dirty="0">
                <a:latin typeface="Times New Roman"/>
                <a:ea typeface="ヒラギノ明朝 Pro W3"/>
              </a:rPr>
              <a:t>alt alta yazılmak suretiyle bir </a:t>
            </a:r>
            <a:r>
              <a:rPr lang="tr-TR" dirty="0">
                <a:solidFill>
                  <a:srgbClr val="C00000"/>
                </a:solidFill>
                <a:latin typeface="Times New Roman"/>
                <a:ea typeface="ヒラギノ明朝 Pro W3"/>
              </a:rPr>
              <a:t>fihrist hazırlanır</a:t>
            </a:r>
            <a:r>
              <a:rPr lang="tr-TR" dirty="0">
                <a:latin typeface="Times New Roman"/>
                <a:ea typeface="ヒラギノ明朝 Pro W3"/>
              </a:rPr>
              <a:t>. Fihrist ilgili ana </a:t>
            </a:r>
            <a:r>
              <a:rPr lang="tr-TR" dirty="0">
                <a:solidFill>
                  <a:srgbClr val="C00000"/>
                </a:solidFill>
                <a:latin typeface="Times New Roman"/>
                <a:ea typeface="ヒラギノ明朝 Pro W3"/>
              </a:rPr>
              <a:t>dosya</a:t>
            </a:r>
            <a:r>
              <a:rPr lang="tr-TR" dirty="0">
                <a:latin typeface="Times New Roman"/>
                <a:ea typeface="ヒラギノ明朝 Pro W3"/>
              </a:rPr>
              <a:t> </a:t>
            </a:r>
            <a:r>
              <a:rPr lang="tr-TR" dirty="0">
                <a:solidFill>
                  <a:srgbClr val="C00000"/>
                </a:solidFill>
                <a:latin typeface="Times New Roman"/>
                <a:ea typeface="ヒラギノ明朝 Pro W3"/>
              </a:rPr>
              <a:t>klasörü kapağının iç yüzüne yapıştırılır</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1800"/>
              </a:spcBef>
              <a:spcAft>
                <a:spcPts val="0"/>
              </a:spcAft>
              <a:tabLst>
                <a:tab pos="359410" algn="l"/>
              </a:tabLst>
              <a:defRPr/>
            </a:pPr>
            <a:r>
              <a:rPr lang="tr-TR" b="1" dirty="0">
                <a:latin typeface="Times New Roman"/>
                <a:ea typeface="ヒラギノ明朝 Pro W3"/>
              </a:rPr>
              <a:t>Tali dosyanın numaralanması ve konu yazılması</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47 –</a:t>
            </a:r>
            <a:r>
              <a:rPr lang="tr-TR" dirty="0">
                <a:latin typeface="Times New Roman"/>
                <a:ea typeface="ヒラギノ明朝 Pro W3"/>
              </a:rPr>
              <a:t> (1) Tali dosya gömleklerinin üzerine </a:t>
            </a:r>
            <a:r>
              <a:rPr lang="tr-TR" dirty="0">
                <a:solidFill>
                  <a:srgbClr val="C00000"/>
                </a:solidFill>
                <a:latin typeface="Times New Roman"/>
                <a:ea typeface="ヒラギノ明朝 Pro W3"/>
              </a:rPr>
              <a:t>dosya numarası ve dosya konusu </a:t>
            </a:r>
            <a:r>
              <a:rPr lang="tr-TR" dirty="0">
                <a:latin typeface="Times New Roman"/>
                <a:ea typeface="ヒラギノ明朝 Pro W3"/>
              </a:rPr>
              <a:t>yazılır.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a:t>
            </a:r>
            <a:r>
              <a:rPr lang="tr-TR" dirty="0">
                <a:solidFill>
                  <a:srgbClr val="C00000"/>
                </a:solidFill>
                <a:latin typeface="Times New Roman"/>
                <a:ea typeface="ヒラギノ明朝 Pro W3"/>
              </a:rPr>
              <a:t>Tali dosya numarası </a:t>
            </a:r>
            <a:r>
              <a:rPr lang="tr-TR" dirty="0">
                <a:latin typeface="Times New Roman"/>
                <a:ea typeface="ヒラギノ明朝 Pro W3"/>
              </a:rPr>
              <a:t>ana dosya sıra sayısı ile tali dosya fihristinden alınmış konu ve sıra sayısının bir arada yazılmasından oluşur.</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97552C78-2165-42FC-A2AF-5C4E50948B66}" type="slidenum">
              <a:rPr/>
              <a:pPr>
                <a:defRPr/>
              </a:pPr>
              <a:t>63</a:t>
            </a:fld>
            <a:endParaRPr dirty="0"/>
          </a:p>
        </p:txBody>
      </p:sp>
    </p:spTree>
  </p:cSld>
  <p:clrMapOvr>
    <a:masterClrMapping/>
  </p:clrMapOvr>
  <p:transition spd="slow">
    <p:circle/>
    <p:sndAc>
      <p:stSnd>
        <p:snd r:embed="rId2" name="arrow.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188" y="836613"/>
            <a:ext cx="8208962" cy="5616575"/>
          </a:xfrm>
        </p:spPr>
        <p:txBody>
          <a:bodyPr/>
          <a:lstStyle/>
          <a:p>
            <a:pPr indent="359410" algn="just" eaLnBrk="1" hangingPunct="1">
              <a:spcBef>
                <a:spcPts val="600"/>
              </a:spcBef>
              <a:spcAft>
                <a:spcPts val="0"/>
              </a:spcAft>
              <a:tabLst>
                <a:tab pos="359410" algn="l"/>
              </a:tabLst>
              <a:defRPr/>
            </a:pPr>
            <a:r>
              <a:rPr lang="tr-TR" b="1" dirty="0">
                <a:latin typeface="Times New Roman"/>
                <a:ea typeface="ヒラギノ明朝 Pro W3"/>
              </a:rPr>
              <a:t>Tali dosyaların bölünmesi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48 –</a:t>
            </a:r>
            <a:r>
              <a:rPr lang="tr-TR" dirty="0">
                <a:latin typeface="Times New Roman"/>
                <a:ea typeface="ヒラギノ明朝 Pro W3"/>
              </a:rPr>
              <a:t> (1) Tali dosya açılması sırasında konu kapsamı mümkün olduğu kadar dar tutulur. İşlemlerin yürütülmesi sırasında konunun yeni dosyalara bölünmesi ihtiyacı ortaya çıktığı takdirde yeni açılan dosyaya fihristten yeni numara verilir.</a:t>
            </a:r>
            <a:endParaRPr lang="tr-TR" dirty="0">
              <a:latin typeface="Times New Roman"/>
              <a:ea typeface="Times New Roman"/>
            </a:endParaRPr>
          </a:p>
          <a:p>
            <a:pPr indent="359410" algn="just" eaLnBrk="1" hangingPunct="1">
              <a:spcBef>
                <a:spcPts val="1800"/>
              </a:spcBef>
              <a:spcAft>
                <a:spcPts val="0"/>
              </a:spcAft>
              <a:tabLst>
                <a:tab pos="359410" algn="l"/>
              </a:tabLst>
              <a:defRPr/>
            </a:pPr>
            <a:r>
              <a:rPr lang="tr-TR" b="1" dirty="0">
                <a:latin typeface="Times New Roman"/>
                <a:ea typeface="ヒラギノ明朝 Pro W3"/>
              </a:rPr>
              <a:t>Geçici dosya ve açılma şekli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49 –</a:t>
            </a:r>
            <a:r>
              <a:rPr lang="tr-TR" dirty="0">
                <a:latin typeface="Times New Roman"/>
                <a:ea typeface="ヒラギノ明朝 Pro W3"/>
              </a:rPr>
              <a:t> (1) Geçici dosya; birime gelen herhangi bir evraka ait ana dosyanın bir başka birimde, ayrı bir kişi veya yerde ve benzeri bulunması ve o sırada geri alınmasının mümkün olmaması halinde açılacak dosyanın adıdır.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Bu dosya ilgili memurun talebi üzerine müdür tarafından açılır. Dosyanın üzerine geçici olduğu ve asıl dosyanın numarası yazılır.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Geçici dosyadaki evrak en kısa zamanda asıl dosyaya aktarılır ve geçici dosya iptal edilir.</a:t>
            </a:r>
            <a:endParaRPr lang="tr-TR" dirty="0">
              <a:latin typeface="Times New Roman"/>
              <a:ea typeface="Times New Roman"/>
            </a:endParaRPr>
          </a:p>
          <a:p>
            <a:pPr indent="359410" algn="just" eaLnBrk="1" hangingPunct="1">
              <a:spcBef>
                <a:spcPts val="1800"/>
              </a:spcBef>
              <a:spcAft>
                <a:spcPts val="0"/>
              </a:spcAft>
              <a:tabLst>
                <a:tab pos="359410" algn="l"/>
              </a:tabLst>
              <a:defRPr/>
            </a:pPr>
            <a:r>
              <a:rPr lang="tr-TR" b="1" dirty="0">
                <a:latin typeface="Times New Roman"/>
                <a:ea typeface="ヒラギノ明朝 Pro W3"/>
              </a:rPr>
              <a:t>Evrakın dosyalara konulması</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50 –</a:t>
            </a:r>
            <a:r>
              <a:rPr lang="tr-TR" dirty="0">
                <a:latin typeface="Times New Roman"/>
                <a:ea typeface="ヒラギノ明朝 Pro W3"/>
              </a:rPr>
              <a:t> (1) Birimlerin görevleri ile ilgili evrak Standart Dosya Planına göre ana dosyalara konulur.</a:t>
            </a:r>
            <a:endParaRPr lang="tr-TR" dirty="0">
              <a:latin typeface="Times New Roman"/>
              <a:ea typeface="Times New Roman"/>
            </a:endParaRPr>
          </a:p>
          <a:p>
            <a:pPr indent="359410" algn="just" eaLnBrk="1" hangingPunct="1">
              <a:spcBef>
                <a:spcPts val="1800"/>
              </a:spcBef>
              <a:spcAft>
                <a:spcPts val="0"/>
              </a:spcAft>
              <a:tabLst>
                <a:tab pos="359410" algn="l"/>
              </a:tabLst>
              <a:defRPr/>
            </a:pPr>
            <a:r>
              <a:rPr lang="tr-TR" b="1" dirty="0">
                <a:latin typeface="Times New Roman"/>
                <a:ea typeface="ヒラギノ明朝 Pro W3"/>
              </a:rPr>
              <a:t>Birden fazla dosyayı ilgilendiren evrakın dosyalanması </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51 –</a:t>
            </a:r>
            <a:r>
              <a:rPr lang="tr-TR" dirty="0">
                <a:latin typeface="Times New Roman"/>
                <a:ea typeface="ヒラギノ明朝 Pro W3"/>
              </a:rPr>
              <a:t> (1) Gelen evrak, birden fazla dosya ile ilişkili ise </a:t>
            </a:r>
            <a:r>
              <a:rPr lang="tr-TR" dirty="0">
                <a:solidFill>
                  <a:srgbClr val="C00000"/>
                </a:solidFill>
                <a:latin typeface="Times New Roman"/>
                <a:ea typeface="ヒラギノ明朝 Pro W3"/>
              </a:rPr>
              <a:t>evrakın aslı en çok ilgili olduğu dosyaya konur</a:t>
            </a:r>
            <a:r>
              <a:rPr lang="tr-TR" dirty="0">
                <a:latin typeface="Times New Roman"/>
                <a:ea typeface="ヒラギノ明朝 Pro W3"/>
              </a:rPr>
              <a:t>. İlgili diğer dosyalara evrakın birer </a:t>
            </a:r>
            <a:r>
              <a:rPr lang="tr-TR" dirty="0">
                <a:solidFill>
                  <a:srgbClr val="C00000"/>
                </a:solidFill>
                <a:latin typeface="Times New Roman"/>
                <a:ea typeface="ヒラギノ明朝 Pro W3"/>
              </a:rPr>
              <a:t>fotokopisi</a:t>
            </a:r>
            <a:r>
              <a:rPr lang="tr-TR" dirty="0">
                <a:latin typeface="Times New Roman"/>
                <a:ea typeface="ヒラギノ明朝 Pro W3"/>
              </a:rPr>
              <a:t> veya geldiği yer, gün, sayı ve konusunu gösteren bir not eklenir.</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6CD80A82-5C60-42B5-AE2D-6B23026D3E24}" type="slidenum">
              <a:rPr/>
              <a:pPr>
                <a:defRPr/>
              </a:pPr>
              <a:t>64</a:t>
            </a:fld>
            <a:endParaRPr dirty="0"/>
          </a:p>
        </p:txBody>
      </p:sp>
    </p:spTree>
  </p:cSld>
  <p:clrMapOvr>
    <a:masterClrMapping/>
  </p:clrMapOvr>
  <p:transition spd="slow">
    <p:circle/>
    <p:sndAc>
      <p:stSnd>
        <p:snd r:embed="rId2" name="arrow.wav"/>
      </p:stSnd>
    </p:sndAc>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188" y="981075"/>
            <a:ext cx="8208962" cy="5472113"/>
          </a:xfrm>
        </p:spPr>
        <p:txBody>
          <a:bodyPr/>
          <a:lstStyle/>
          <a:p>
            <a:pPr indent="359410" algn="just" eaLnBrk="1" hangingPunct="1">
              <a:spcBef>
                <a:spcPts val="600"/>
              </a:spcBef>
              <a:spcAft>
                <a:spcPts val="0"/>
              </a:spcAft>
              <a:tabLst>
                <a:tab pos="359410" algn="l"/>
              </a:tabLst>
              <a:defRPr/>
            </a:pPr>
            <a:r>
              <a:rPr lang="tr-TR" b="1" dirty="0">
                <a:latin typeface="Times New Roman"/>
                <a:ea typeface="ヒラギノ明朝 Pro W3"/>
              </a:rPr>
              <a:t>Beklemeli evrak </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52 – </a:t>
            </a:r>
            <a:r>
              <a:rPr lang="tr-TR" dirty="0">
                <a:latin typeface="Times New Roman"/>
                <a:ea typeface="ヒラギノ明朝 Pro W3"/>
              </a:rPr>
              <a:t>(1) Bir birimin, işlemlerini üstlenip üstlenmemesi henüz belirgin hale gelmemiş konuları kapsayan evrak, beklemeli evrak sayılır. Bunlardan birime ait oldukları kabul edilenler, konuları ile bağlantılı açılmış veya açılacak dosyaya konulur.</a:t>
            </a:r>
            <a:endParaRPr lang="tr-TR" dirty="0">
              <a:latin typeface="Times New Roman"/>
              <a:ea typeface="Times New Roman"/>
            </a:endParaRPr>
          </a:p>
          <a:p>
            <a:pPr indent="359410" algn="just" eaLnBrk="1" hangingPunct="1">
              <a:spcBef>
                <a:spcPts val="1800"/>
              </a:spcBef>
              <a:spcAft>
                <a:spcPts val="0"/>
              </a:spcAft>
              <a:tabLst>
                <a:tab pos="359410" algn="l"/>
              </a:tabLst>
              <a:defRPr/>
            </a:pPr>
            <a:r>
              <a:rPr lang="tr-TR" b="1" dirty="0">
                <a:latin typeface="Times New Roman"/>
                <a:ea typeface="ヒラギノ明朝 Pro W3"/>
              </a:rPr>
              <a:t>Görevliler tarafından özel dosya açılamaması</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53 –</a:t>
            </a:r>
            <a:r>
              <a:rPr lang="tr-TR" dirty="0">
                <a:latin typeface="Times New Roman"/>
                <a:ea typeface="ヒラギノ明朝 Pro W3"/>
              </a:rPr>
              <a:t> (1) Görevliler tarafından, evrak kendilerinde kalmak üzere, </a:t>
            </a:r>
            <a:r>
              <a:rPr lang="tr-TR" dirty="0">
                <a:solidFill>
                  <a:srgbClr val="C00000"/>
                </a:solidFill>
                <a:latin typeface="Times New Roman"/>
                <a:ea typeface="ヒラギノ明朝 Pro W3"/>
              </a:rPr>
              <a:t>özel dosya açılmaması esastır</a:t>
            </a:r>
            <a:r>
              <a:rPr lang="tr-TR" dirty="0">
                <a:latin typeface="Times New Roman"/>
                <a:ea typeface="ヒラギノ明朝 Pro W3"/>
              </a:rPr>
              <a:t>. Ancak vali, vali yardımcıları, kaymakamlar, il hukuk işleri müdürleri, özel kalem müdürleri ve valilerin yetki vereceği birim müdürleri hizmetin gerektirdiği hallerde özel dosya açabilir ve işlemleri bu dosyadan izleyip sonuçlandırabilir.</a:t>
            </a:r>
            <a:endParaRPr lang="tr-TR" dirty="0">
              <a:latin typeface="Times New Roman"/>
              <a:ea typeface="Times New Roman"/>
            </a:endParaRPr>
          </a:p>
          <a:p>
            <a:pPr indent="359410" algn="just" eaLnBrk="1" hangingPunct="1">
              <a:spcBef>
                <a:spcPts val="1800"/>
              </a:spcBef>
              <a:spcAft>
                <a:spcPts val="0"/>
              </a:spcAft>
              <a:tabLst>
                <a:tab pos="359410" algn="l"/>
              </a:tabLst>
              <a:defRPr/>
            </a:pPr>
            <a:r>
              <a:rPr lang="tr-TR" b="1" dirty="0">
                <a:latin typeface="Times New Roman"/>
                <a:ea typeface="ヒラギノ明朝 Pro W3"/>
              </a:rPr>
              <a:t>Dosya istenmesi ve iadesi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54 –</a:t>
            </a:r>
            <a:r>
              <a:rPr lang="tr-TR" dirty="0">
                <a:latin typeface="Times New Roman"/>
                <a:ea typeface="ヒラギノ明朝 Pro W3"/>
              </a:rPr>
              <a:t> (1) İşlemleri yapmakla görevli kişi dosyalamadan sorumlu memurdan ilgili dosyayı yazılı bir fişle isteyebilir.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Zorunlu hallerde sorumlusunun bilgisi olmadan dosyayı almak durumunda kalan görevli dosya memuruna en kısa zamanda bilgi verir.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Alınan dosya, işlemi biter bitmez görevlisine iade edilir.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(4) Dosyalamadan sorumlu görevli tarafından gerekli görülen hallerde işleme verilen dosya; numarası, konusu, verildiği görevlinin adı ve unvanı ve veriliş tarihi bir karta yazılmak suretiyle izlenir.</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A0686219-AD95-4B50-AD2E-4EF95A25E7E6}" type="slidenum">
              <a:rPr/>
              <a:pPr>
                <a:defRPr/>
              </a:pPr>
              <a:t>65</a:t>
            </a:fld>
            <a:endParaRPr dirty="0"/>
          </a:p>
        </p:txBody>
      </p:sp>
    </p:spTree>
  </p:cSld>
  <p:clrMapOvr>
    <a:masterClrMapping/>
  </p:clrMapOvr>
  <p:transition spd="slow">
    <p:circle/>
    <p:sndAc>
      <p:stSnd>
        <p:snd r:embed="rId2" name="arrow.wav"/>
      </p:stSnd>
    </p:sndAc>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755650" y="981075"/>
            <a:ext cx="7920038" cy="5472113"/>
          </a:xfrm>
        </p:spPr>
        <p:txBody>
          <a:bodyPr/>
          <a:lstStyle/>
          <a:p>
            <a:pPr indent="359410" algn="just" eaLnBrk="1" hangingPunct="1">
              <a:spcBef>
                <a:spcPts val="600"/>
              </a:spcBef>
              <a:spcAft>
                <a:spcPts val="0"/>
              </a:spcAft>
              <a:tabLst>
                <a:tab pos="359410" algn="l"/>
              </a:tabLst>
              <a:defRPr/>
            </a:pPr>
            <a:r>
              <a:rPr lang="tr-TR" b="1" dirty="0">
                <a:latin typeface="Times New Roman"/>
                <a:ea typeface="ヒラギノ明朝 Pro W3"/>
              </a:rPr>
              <a:t>Dosyanın tekrar görülmek istenmesi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55 –</a:t>
            </a:r>
            <a:r>
              <a:rPr lang="tr-TR" dirty="0">
                <a:latin typeface="Times New Roman"/>
                <a:ea typeface="ヒラギノ明朝 Pro W3"/>
              </a:rPr>
              <a:t> (1) Görevli kişi, bir dosyayı belli bir süre sonra tekrar görmek istiyorsa adını, görev unvanını ve görmek istediği tarihi belirten yazılı bir fişi dosyaya ekleyerek dosyalama memuruna verir.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Dosyalama memuru, tekrar görülmek istenilen evrakı fişte belirtilen tarihte fiş sahibine verir ve usulüne göre takip eder.</a:t>
            </a:r>
            <a:endParaRPr lang="tr-TR" dirty="0">
              <a:latin typeface="Times New Roman"/>
              <a:ea typeface="Times New Roman"/>
            </a:endParaRPr>
          </a:p>
          <a:p>
            <a:pPr indent="359410" algn="just" eaLnBrk="1" hangingPunct="1">
              <a:spcBef>
                <a:spcPts val="1800"/>
              </a:spcBef>
              <a:spcAft>
                <a:spcPts val="0"/>
              </a:spcAft>
              <a:tabLst>
                <a:tab pos="359410" algn="l"/>
              </a:tabLst>
              <a:defRPr/>
            </a:pPr>
            <a:r>
              <a:rPr lang="tr-TR" b="1" dirty="0">
                <a:latin typeface="Times New Roman"/>
                <a:ea typeface="ヒラギノ明朝 Pro W3"/>
              </a:rPr>
              <a:t>Dosyadan evrak çıkarılması ve koyulması</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56 – </a:t>
            </a:r>
            <a:r>
              <a:rPr lang="tr-TR" dirty="0">
                <a:latin typeface="Times New Roman"/>
                <a:ea typeface="ヒラギノ明朝 Pro W3"/>
              </a:rPr>
              <a:t>(1) </a:t>
            </a:r>
            <a:r>
              <a:rPr lang="tr-TR" dirty="0">
                <a:solidFill>
                  <a:srgbClr val="C00000"/>
                </a:solidFill>
                <a:latin typeface="Times New Roman"/>
                <a:ea typeface="ヒラギノ明朝 Pro W3"/>
              </a:rPr>
              <a:t>Kural olarak evrak, dosyası ile birlikte işleme verilir ve alınır, dosyasından ayrılmaz. </a:t>
            </a:r>
            <a:r>
              <a:rPr lang="tr-TR" dirty="0">
                <a:latin typeface="Times New Roman"/>
                <a:ea typeface="ヒラギノ明朝 Pro W3"/>
              </a:rPr>
              <a:t>Evrakın dosyasından çıkarılmasının zorunlu olduğu hallerde, dosyasındaki yerine, evrakın geldiği veya gittiği yeri, verildiği kişiyi, tarihini, sayısını, konusunu ve belli ise geri verileceği tarihi belirten bir ilgi fişi konulur.</a:t>
            </a:r>
            <a:endParaRPr lang="tr-TR" dirty="0">
              <a:latin typeface="Times New Roman"/>
              <a:ea typeface="Times New Roman"/>
            </a:endParaRPr>
          </a:p>
          <a:p>
            <a:pPr indent="359410" algn="just" eaLnBrk="1" hangingPunct="1">
              <a:spcBef>
                <a:spcPts val="1800"/>
              </a:spcBef>
              <a:spcAft>
                <a:spcPts val="0"/>
              </a:spcAft>
              <a:tabLst>
                <a:tab pos="359410" algn="l"/>
              </a:tabLst>
              <a:defRPr/>
            </a:pPr>
            <a:r>
              <a:rPr lang="tr-TR" b="1" dirty="0">
                <a:latin typeface="Times New Roman"/>
                <a:ea typeface="ヒラギノ明朝 Pro W3"/>
              </a:rPr>
              <a:t>Klasör ve dosya cinsleri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57 –</a:t>
            </a:r>
            <a:r>
              <a:rPr lang="tr-TR" dirty="0">
                <a:latin typeface="Times New Roman"/>
                <a:ea typeface="ヒラギノ明朝 Pro W3"/>
              </a:rPr>
              <a:t> (1) Evrakın dosyalanmasında, standartlara göre yapılmış dosya ve klasörler kullanılır.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Özellikleri bakımından dosyalara veya klasörlere sığdırılamayacak evrak özelliklerinin gerektirdiği yerde ve biçimde saklanır.</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8912DF49-195C-4128-91A1-298C0ED1D68F}" type="slidenum">
              <a:rPr/>
              <a:pPr>
                <a:defRPr/>
              </a:pPr>
              <a:t>66</a:t>
            </a:fld>
            <a:endParaRPr dirty="0"/>
          </a:p>
        </p:txBody>
      </p:sp>
    </p:spTree>
  </p:cSld>
  <p:clrMapOvr>
    <a:masterClrMapping/>
  </p:clrMapOvr>
  <p:transition spd="slow">
    <p:circle/>
    <p:sndAc>
      <p:stSnd>
        <p:snd r:embed="rId2" name="arrow.wav"/>
      </p:stSnd>
    </p:sndAc>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188" y="981075"/>
            <a:ext cx="8208962" cy="5472113"/>
          </a:xfrm>
        </p:spPr>
        <p:txBody>
          <a:bodyPr/>
          <a:lstStyle/>
          <a:p>
            <a:pPr indent="359410" algn="just" eaLnBrk="1" hangingPunct="1">
              <a:spcBef>
                <a:spcPts val="600"/>
              </a:spcBef>
              <a:spcAft>
                <a:spcPts val="0"/>
              </a:spcAft>
              <a:tabLst>
                <a:tab pos="359410" algn="l"/>
              </a:tabLst>
              <a:defRPr/>
            </a:pPr>
            <a:r>
              <a:rPr lang="tr-TR" b="1" dirty="0">
                <a:latin typeface="Times New Roman"/>
                <a:ea typeface="ヒラギノ明朝 Pro W3"/>
              </a:rPr>
              <a:t>Dosyaların saklanması</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58 –</a:t>
            </a:r>
            <a:r>
              <a:rPr lang="tr-TR" dirty="0">
                <a:latin typeface="Times New Roman"/>
                <a:ea typeface="ヒラギノ明朝 Pro W3"/>
              </a:rPr>
              <a:t> (1) Dosyalar, standartlara uygun dosya dolaplarında saklanır.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Klasörler, dolap ve raflara dosya anahtarındaki sıralamaya uygun olarak ve taşıdıkları numara ve ad kolayca görülebilecek biçimde sıralanır. </a:t>
            </a:r>
            <a:r>
              <a:rPr lang="tr-TR" dirty="0">
                <a:solidFill>
                  <a:srgbClr val="C00000"/>
                </a:solidFill>
                <a:latin typeface="Times New Roman"/>
                <a:ea typeface="ヒラギノ明朝 Pro W3"/>
              </a:rPr>
              <a:t>Raf veya dolap üzerine o bölümde yer alan klasörlerin ilk ve son numaraları yazılır.</a:t>
            </a:r>
          </a:p>
          <a:p>
            <a:pPr eaLnBrk="1" hangingPunct="1">
              <a:defRPr/>
            </a:pPr>
            <a:endParaRPr lang="tr-TR" dirty="0"/>
          </a:p>
          <a:p>
            <a:pPr indent="359410" algn="just" eaLnBrk="1" hangingPunct="1">
              <a:spcBef>
                <a:spcPts val="600"/>
              </a:spcBef>
              <a:spcAft>
                <a:spcPts val="0"/>
              </a:spcAft>
              <a:tabLst>
                <a:tab pos="359410" algn="l"/>
              </a:tabLst>
              <a:defRPr/>
            </a:pPr>
            <a:r>
              <a:rPr lang="tr-TR" b="1" dirty="0">
                <a:latin typeface="Times New Roman"/>
                <a:ea typeface="ヒラギノ明朝 Pro W3"/>
              </a:rPr>
              <a:t>Dosyaların saklanmasında sorumluluk</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59 – </a:t>
            </a:r>
            <a:r>
              <a:rPr lang="tr-TR" dirty="0">
                <a:latin typeface="Times New Roman"/>
                <a:ea typeface="ヒラギノ明朝 Pro W3"/>
              </a:rPr>
              <a:t>(1) Valilik ve kaymakamlık birimlerinde dosyalar, </a:t>
            </a:r>
            <a:r>
              <a:rPr lang="tr-TR" dirty="0">
                <a:solidFill>
                  <a:srgbClr val="C00000"/>
                </a:solidFill>
                <a:latin typeface="Times New Roman"/>
                <a:ea typeface="ヒラギノ明朝 Pro W3"/>
              </a:rPr>
              <a:t>görevli memurun sorumluluğundadır </a:t>
            </a:r>
            <a:r>
              <a:rPr lang="tr-TR" dirty="0">
                <a:latin typeface="Times New Roman"/>
                <a:ea typeface="ヒラギノ明朝 Pro W3"/>
              </a:rPr>
              <a:t>ve ondan habersiz alınamaz. Zorunlu hallerde ise dosyanın yerine alındığına dair bir yazılı belge konulur.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a:t>
            </a:r>
            <a:r>
              <a:rPr lang="tr-TR" dirty="0">
                <a:solidFill>
                  <a:srgbClr val="C00000"/>
                </a:solidFill>
                <a:latin typeface="Times New Roman"/>
                <a:ea typeface="ヒラギノ明朝 Pro W3"/>
              </a:rPr>
              <a:t>Evrak veya dosyanın kurum dışına çıkarılması ilke olarak yasaktır</a:t>
            </a:r>
            <a:r>
              <a:rPr lang="tr-TR" dirty="0">
                <a:latin typeface="Times New Roman"/>
                <a:ea typeface="ヒラギノ明朝 Pro W3"/>
              </a:rPr>
              <a:t>. Vali, vali yardımcısı, kaymakam, müdür, şifre memuru gibi görevlilerin, hizmetin gerektirdiği hallerde, kurum dışına evrak götürmek zorunda kalmaları halinde en kısa sürede bu evrak veya dosya ilgili memuruna geri verilir.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a:t>
            </a:r>
            <a:r>
              <a:rPr lang="tr-TR" dirty="0">
                <a:solidFill>
                  <a:srgbClr val="C00000"/>
                </a:solidFill>
                <a:latin typeface="Times New Roman"/>
                <a:ea typeface="ヒラギノ明朝 Pro W3"/>
              </a:rPr>
              <a:t>Gizlilik</a:t>
            </a:r>
            <a:r>
              <a:rPr lang="tr-TR" dirty="0">
                <a:latin typeface="Times New Roman"/>
                <a:ea typeface="ヒラギノ明朝 Pro W3"/>
              </a:rPr>
              <a:t> </a:t>
            </a:r>
            <a:r>
              <a:rPr lang="tr-TR" dirty="0">
                <a:solidFill>
                  <a:srgbClr val="C00000"/>
                </a:solidFill>
                <a:latin typeface="Times New Roman"/>
                <a:ea typeface="ヒラギノ明朝 Pro W3"/>
              </a:rPr>
              <a:t>dereceli</a:t>
            </a:r>
            <a:r>
              <a:rPr lang="tr-TR" dirty="0">
                <a:latin typeface="Times New Roman"/>
                <a:ea typeface="ヒラギノ明朝 Pro W3"/>
              </a:rPr>
              <a:t> ve muhafazası özel mevzuatı ile kurallara bağlanmış </a:t>
            </a:r>
            <a:r>
              <a:rPr lang="tr-TR" dirty="0">
                <a:solidFill>
                  <a:srgbClr val="C00000"/>
                </a:solidFill>
                <a:latin typeface="Times New Roman"/>
                <a:ea typeface="ヒラギノ明朝 Pro W3"/>
              </a:rPr>
              <a:t>evrakın</a:t>
            </a:r>
            <a:r>
              <a:rPr lang="tr-TR" dirty="0">
                <a:latin typeface="Times New Roman"/>
                <a:ea typeface="ヒラギノ明朝 Pro W3"/>
              </a:rPr>
              <a:t>, gizli evrak için konulmuş esaslar içinde yangına, tabii afetlere, hırsızlığa karşı korunacak biçimde </a:t>
            </a:r>
            <a:r>
              <a:rPr lang="tr-TR" dirty="0">
                <a:solidFill>
                  <a:srgbClr val="C00000"/>
                </a:solidFill>
                <a:latin typeface="Times New Roman"/>
                <a:ea typeface="ヒラギノ明朝 Pro W3"/>
              </a:rPr>
              <a:t>saklanmasından</a:t>
            </a:r>
            <a:r>
              <a:rPr lang="tr-TR" dirty="0">
                <a:latin typeface="Times New Roman"/>
                <a:ea typeface="ヒラギノ明朝 Pro W3"/>
              </a:rPr>
              <a:t> </a:t>
            </a:r>
            <a:r>
              <a:rPr lang="tr-TR" dirty="0">
                <a:solidFill>
                  <a:srgbClr val="C00000"/>
                </a:solidFill>
                <a:latin typeface="Times New Roman"/>
                <a:ea typeface="ヒラギノ明朝 Pro W3"/>
              </a:rPr>
              <a:t>dosyalama memuru </a:t>
            </a:r>
            <a:r>
              <a:rPr lang="tr-TR" dirty="0">
                <a:latin typeface="Times New Roman"/>
                <a:ea typeface="ヒラギノ明朝 Pro W3"/>
              </a:rPr>
              <a:t>ile varsa o gizli evrakı muhafaza ile özel olarak görevlendirilmiş kişiler ortaklaşa </a:t>
            </a:r>
            <a:r>
              <a:rPr lang="tr-TR" dirty="0">
                <a:solidFill>
                  <a:srgbClr val="C00000"/>
                </a:solidFill>
                <a:latin typeface="Times New Roman"/>
                <a:ea typeface="ヒラギノ明朝 Pro W3"/>
              </a:rPr>
              <a:t>sorumludur</a:t>
            </a:r>
            <a:r>
              <a:rPr lang="tr-TR" dirty="0">
                <a:latin typeface="Times New Roman"/>
                <a:ea typeface="ヒラギノ明朝 Pro W3"/>
              </a:rPr>
              <a:t>.</a:t>
            </a:r>
            <a:endParaRPr lang="tr-TR" dirty="0">
              <a:latin typeface="Times New Roman"/>
              <a:ea typeface="Times New Roman"/>
            </a:endParaRPr>
          </a:p>
          <a:p>
            <a:pPr eaLnBrk="1" hangingPunct="1">
              <a:defRPr/>
            </a:pPr>
            <a:endParaRPr lang="tr-TR" dirty="0"/>
          </a:p>
        </p:txBody>
      </p:sp>
      <p:sp>
        <p:nvSpPr>
          <p:cNvPr id="4" name="3 Slayt Numarası Yer Tutucusu"/>
          <p:cNvSpPr>
            <a:spLocks noGrp="1"/>
          </p:cNvSpPr>
          <p:nvPr>
            <p:ph type="sldNum" sz="quarter" idx="10"/>
          </p:nvPr>
        </p:nvSpPr>
        <p:spPr/>
        <p:txBody>
          <a:bodyPr/>
          <a:lstStyle/>
          <a:p>
            <a:pPr>
              <a:defRPr/>
            </a:pPr>
            <a:fld id="{7FFA4E3D-4D3B-4138-AF1E-F4E255A06286}" type="slidenum">
              <a:rPr/>
              <a:pPr>
                <a:defRPr/>
              </a:pPr>
              <a:t>67</a:t>
            </a:fld>
            <a:endParaRPr dirty="0"/>
          </a:p>
        </p:txBody>
      </p:sp>
    </p:spTree>
  </p:cSld>
  <p:clrMapOvr>
    <a:masterClrMapping/>
  </p:clrMapOvr>
  <p:transition spd="slow">
    <p:circle/>
    <p:sndAc>
      <p:stSnd>
        <p:snd r:embed="rId2" name="arrow.wav"/>
      </p:stSnd>
    </p:sndAc>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899592" y="44450"/>
            <a:ext cx="8065021" cy="6480175"/>
          </a:xfrm>
          <a:gradFill>
            <a:gsLst>
              <a:gs pos="0">
                <a:schemeClr val="bg1"/>
              </a:gs>
              <a:gs pos="100000">
                <a:srgbClr val="66CCFF"/>
              </a:gs>
            </a:gsLst>
            <a:path path="rect">
              <a:fillToRect r="100000" b="100000"/>
            </a:path>
          </a:gradFill>
        </p:spPr>
        <p:txBody>
          <a:bodyPr/>
          <a:lstStyle/>
          <a:p>
            <a:pPr indent="359410" algn="just" eaLnBrk="1" hangingPunct="1">
              <a:spcBef>
                <a:spcPts val="600"/>
              </a:spcBef>
              <a:spcAft>
                <a:spcPts val="0"/>
              </a:spcAft>
              <a:tabLst>
                <a:tab pos="359410" algn="l"/>
              </a:tabLst>
              <a:defRPr/>
            </a:pPr>
            <a:r>
              <a:rPr lang="tr-TR" b="1" dirty="0">
                <a:latin typeface="Times New Roman"/>
                <a:ea typeface="ヒラギノ明朝 Pro W3"/>
              </a:rPr>
              <a:t>Kararların alınması</a:t>
            </a:r>
            <a:endParaRPr lang="tr-TR" dirty="0">
              <a:latin typeface="Times New Roman"/>
              <a:ea typeface="Times New Roman"/>
            </a:endParaRPr>
          </a:p>
          <a:p>
            <a:pPr algn="just" eaLnBrk="1" hangingPunct="1">
              <a:spcBef>
                <a:spcPts val="0"/>
              </a:spcBef>
              <a:spcAft>
                <a:spcPts val="0"/>
              </a:spcAft>
              <a:tabLst>
                <a:tab pos="359410" algn="l"/>
              </a:tabLst>
              <a:defRPr/>
            </a:pPr>
            <a:r>
              <a:rPr lang="tr-TR" b="1" dirty="0">
                <a:latin typeface="Times New Roman"/>
                <a:ea typeface="ヒラギノ明朝 Pro W3"/>
              </a:rPr>
              <a:t>Madde 61 – </a:t>
            </a:r>
            <a:r>
              <a:rPr lang="tr-TR" dirty="0">
                <a:latin typeface="Times New Roman"/>
                <a:ea typeface="ヒラギノ明朝 Pro W3"/>
              </a:rPr>
              <a:t>(1) Kurullar, özel mevzuatında ayrıca bir hüküm yoksa </a:t>
            </a:r>
            <a:r>
              <a:rPr lang="tr-TR" dirty="0">
                <a:solidFill>
                  <a:srgbClr val="C00000"/>
                </a:solidFill>
                <a:latin typeface="Times New Roman"/>
                <a:ea typeface="ヒラギノ明朝 Pro W3"/>
              </a:rPr>
              <a:t>üyelerinin</a:t>
            </a:r>
            <a:r>
              <a:rPr lang="tr-TR" dirty="0">
                <a:latin typeface="Times New Roman"/>
                <a:ea typeface="ヒラギノ明朝 Pro W3"/>
              </a:rPr>
              <a:t> </a:t>
            </a:r>
            <a:r>
              <a:rPr lang="tr-TR" dirty="0">
                <a:solidFill>
                  <a:srgbClr val="C00000"/>
                </a:solidFill>
                <a:latin typeface="Times New Roman"/>
                <a:ea typeface="ヒラギノ明朝 Pro W3"/>
              </a:rPr>
              <a:t>yarısından fazlasının katılımıyla toplanır </a:t>
            </a:r>
            <a:r>
              <a:rPr lang="tr-TR" dirty="0">
                <a:latin typeface="Times New Roman"/>
                <a:ea typeface="ヒラギノ明朝 Pro W3"/>
              </a:rPr>
              <a:t>ve </a:t>
            </a:r>
            <a:r>
              <a:rPr lang="tr-TR" dirty="0">
                <a:solidFill>
                  <a:srgbClr val="C00000"/>
                </a:solidFill>
                <a:latin typeface="Times New Roman"/>
                <a:ea typeface="ヒラギノ明朝 Pro W3"/>
              </a:rPr>
              <a:t>kararlar</a:t>
            </a:r>
            <a:r>
              <a:rPr lang="tr-TR" dirty="0">
                <a:latin typeface="Times New Roman"/>
                <a:ea typeface="ヒラギノ明朝 Pro W3"/>
              </a:rPr>
              <a:t> </a:t>
            </a:r>
            <a:r>
              <a:rPr lang="tr-TR" dirty="0">
                <a:solidFill>
                  <a:srgbClr val="C00000"/>
                </a:solidFill>
                <a:latin typeface="Times New Roman"/>
                <a:ea typeface="ヒラギノ明朝 Pro W3"/>
              </a:rPr>
              <a:t>mevcut</a:t>
            </a:r>
            <a:r>
              <a:rPr lang="tr-TR" dirty="0">
                <a:latin typeface="Times New Roman"/>
                <a:ea typeface="ヒラギノ明朝 Pro W3"/>
              </a:rPr>
              <a:t> </a:t>
            </a:r>
            <a:r>
              <a:rPr lang="tr-TR" dirty="0">
                <a:solidFill>
                  <a:srgbClr val="C00000"/>
                </a:solidFill>
                <a:latin typeface="Times New Roman"/>
                <a:ea typeface="ヒラギノ明朝 Pro W3"/>
              </a:rPr>
              <a:t>üyelerin</a:t>
            </a:r>
            <a:r>
              <a:rPr lang="tr-TR" dirty="0">
                <a:latin typeface="Times New Roman"/>
                <a:ea typeface="ヒラギノ明朝 Pro W3"/>
              </a:rPr>
              <a:t> </a:t>
            </a:r>
            <a:r>
              <a:rPr lang="tr-TR" dirty="0">
                <a:solidFill>
                  <a:srgbClr val="C00000"/>
                </a:solidFill>
                <a:latin typeface="Times New Roman"/>
                <a:ea typeface="ヒラギノ明朝 Pro W3"/>
              </a:rPr>
              <a:t>çoğunluğu</a:t>
            </a:r>
            <a:r>
              <a:rPr lang="tr-TR" dirty="0">
                <a:latin typeface="Times New Roman"/>
                <a:ea typeface="ヒラギノ明朝 Pro W3"/>
              </a:rPr>
              <a:t> </a:t>
            </a:r>
            <a:r>
              <a:rPr lang="tr-TR" dirty="0">
                <a:solidFill>
                  <a:srgbClr val="C00000"/>
                </a:solidFill>
                <a:latin typeface="Times New Roman"/>
                <a:ea typeface="ヒラギノ明朝 Pro W3"/>
              </a:rPr>
              <a:t>ile alınır</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a) Toplantıda bulunmayan üyelerin </a:t>
            </a:r>
            <a:r>
              <a:rPr lang="tr-TR" dirty="0">
                <a:solidFill>
                  <a:srgbClr val="C00000"/>
                </a:solidFill>
                <a:latin typeface="Times New Roman"/>
                <a:ea typeface="ヒラギノ明朝 Pro W3"/>
              </a:rPr>
              <a:t>özürleri karar tutanağında belirtilir</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b) Çoğunluk kararına </a:t>
            </a:r>
            <a:r>
              <a:rPr lang="tr-TR" dirty="0">
                <a:solidFill>
                  <a:srgbClr val="C00000"/>
                </a:solidFill>
                <a:latin typeface="Times New Roman"/>
                <a:ea typeface="ヒラギノ明朝 Pro W3"/>
              </a:rPr>
              <a:t>aykırı görüşte olan </a:t>
            </a:r>
            <a:r>
              <a:rPr lang="tr-TR" dirty="0">
                <a:latin typeface="Times New Roman"/>
                <a:ea typeface="ヒラギノ明朝 Pro W3"/>
              </a:rPr>
              <a:t>üyelerin karşı oy gerekçeleri karar altında özet olarak gösterilir.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c) </a:t>
            </a:r>
            <a:r>
              <a:rPr lang="tr-TR" dirty="0">
                <a:solidFill>
                  <a:srgbClr val="C00000"/>
                </a:solidFill>
                <a:latin typeface="Times New Roman"/>
                <a:ea typeface="ヒラギノ明朝 Pro W3"/>
              </a:rPr>
              <a:t>Toplantıları başkan açar ve kapatır</a:t>
            </a:r>
            <a:r>
              <a:rPr lang="tr-TR" dirty="0">
                <a:latin typeface="Times New Roman"/>
                <a:ea typeface="ヒラギノ明朝 Pro W3"/>
              </a:rPr>
              <a:t>. Oylamada eşitlik olursa başkanın bulunduğu taraf çoğunluk sayılır.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ç) Üzerinde görüşme yapılan dosya hakkında kesin karar verilmesine imkân vermeyen eksiklikler söz konusu ise eksikliklerin tamamlanması için ara kararı alınarak makul bir süre verilir. Ara kararı doğrultusunda eksiği tamamlanan dosya kurulda yeniden görüşülerek karara bağlanır.</a:t>
            </a:r>
          </a:p>
          <a:p>
            <a:pPr indent="359410" algn="just" eaLnBrk="1" hangingPunct="1">
              <a:spcBef>
                <a:spcPts val="600"/>
              </a:spcBef>
              <a:spcAft>
                <a:spcPts val="0"/>
              </a:spcAft>
              <a:tabLst>
                <a:tab pos="359410" algn="l"/>
              </a:tabLst>
              <a:defRPr/>
            </a:pPr>
            <a:r>
              <a:rPr lang="tr-TR" b="1" dirty="0">
                <a:latin typeface="Times New Roman"/>
                <a:ea typeface="ヒラギノ明朝 Pro W3"/>
              </a:rPr>
              <a:t>Kurulların sekretarya hizmetleri</a:t>
            </a:r>
            <a:endParaRPr lang="tr-TR" dirty="0">
              <a:latin typeface="Times New Roman"/>
              <a:ea typeface="Times New Roman"/>
            </a:endParaRPr>
          </a:p>
          <a:p>
            <a:pPr algn="just" eaLnBrk="1" hangingPunct="1">
              <a:spcBef>
                <a:spcPts val="0"/>
              </a:spcBef>
              <a:spcAft>
                <a:spcPts val="0"/>
              </a:spcAft>
              <a:tabLst>
                <a:tab pos="359410" algn="l"/>
              </a:tabLst>
              <a:defRPr/>
            </a:pPr>
            <a:r>
              <a:rPr lang="tr-TR" b="1" dirty="0">
                <a:latin typeface="Times New Roman"/>
                <a:ea typeface="ヒラギノ明朝 Pro W3"/>
              </a:rPr>
              <a:t>Madde 62 –</a:t>
            </a:r>
            <a:r>
              <a:rPr lang="tr-TR" dirty="0">
                <a:latin typeface="Times New Roman"/>
                <a:ea typeface="ヒラギノ明朝 Pro W3"/>
              </a:rPr>
              <a:t> (1) İşlemleri valilik veya kaymakamlık birimlerini ilgilendiren kurul veya komisyonların sekretarya hizmetleri ilgili birimince yürütülür.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a:t>
            </a:r>
            <a:r>
              <a:rPr lang="tr-TR" dirty="0">
                <a:solidFill>
                  <a:srgbClr val="C00000"/>
                </a:solidFill>
                <a:latin typeface="Times New Roman"/>
                <a:ea typeface="ヒラギノ明朝 Pro W3"/>
              </a:rPr>
              <a:t>Kurulda ancak, başkanlıkça havale edilmiş konular görüşülebilir</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Kurulca, mevzuatta toplanması öngörülen toplantı zamanında, </a:t>
            </a:r>
            <a:r>
              <a:rPr lang="tr-TR" dirty="0">
                <a:solidFill>
                  <a:srgbClr val="C00000"/>
                </a:solidFill>
                <a:latin typeface="Times New Roman"/>
                <a:ea typeface="ヒラギノ明朝 Pro W3"/>
              </a:rPr>
              <a:t>görüşülecek herhangi bir konu yoksa toplantı yapılmaz</a:t>
            </a:r>
            <a:r>
              <a:rPr lang="tr-TR" dirty="0">
                <a:latin typeface="Times New Roman"/>
                <a:ea typeface="ヒラギノ明朝 Pro W3"/>
              </a:rPr>
              <a:t>; ancak durum sekretarya görevlileri tarafından elektronik ortamda düzenlenen karar defterinde belirtilir ve çıktısı alınarak başkan tarafından imzalanır.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(4) </a:t>
            </a:r>
            <a:r>
              <a:rPr lang="tr-TR" dirty="0">
                <a:solidFill>
                  <a:srgbClr val="C00000"/>
                </a:solidFill>
                <a:latin typeface="Times New Roman"/>
                <a:ea typeface="ヒラギノ明朝 Pro W3"/>
              </a:rPr>
              <a:t>Başkanlığını vali, vali yardımcısı veya kaymakamın yaptığı</a:t>
            </a:r>
            <a:r>
              <a:rPr lang="tr-TR" dirty="0">
                <a:latin typeface="Times New Roman"/>
                <a:ea typeface="ヒラギノ明朝 Pro W3"/>
              </a:rPr>
              <a:t> ve </a:t>
            </a:r>
            <a:r>
              <a:rPr lang="tr-TR" dirty="0">
                <a:solidFill>
                  <a:srgbClr val="C00000"/>
                </a:solidFill>
                <a:latin typeface="Times New Roman"/>
                <a:ea typeface="ヒラギノ明朝 Pro W3"/>
              </a:rPr>
              <a:t>sekretarya hizmetleri valilik ve kaymakamlık birimleri dışındaki kuruluşlarca yürütülen</a:t>
            </a:r>
            <a:r>
              <a:rPr lang="tr-TR" dirty="0">
                <a:latin typeface="Times New Roman"/>
                <a:ea typeface="ヒラギノ明朝 Pro W3"/>
              </a:rPr>
              <a:t> </a:t>
            </a:r>
            <a:r>
              <a:rPr lang="tr-TR" dirty="0">
                <a:solidFill>
                  <a:srgbClr val="C00000"/>
                </a:solidFill>
                <a:latin typeface="Times New Roman"/>
                <a:ea typeface="ヒラギノ明朝 Pro W3"/>
              </a:rPr>
              <a:t>kurullarda alınan kararların birer sureti, </a:t>
            </a:r>
            <a:r>
              <a:rPr lang="tr-TR" dirty="0">
                <a:latin typeface="Times New Roman"/>
                <a:ea typeface="ヒラギノ明朝 Pro W3"/>
              </a:rPr>
              <a:t>karar tarihini takip eden en geç bir hafta içinde</a:t>
            </a:r>
            <a:r>
              <a:rPr lang="tr-TR" dirty="0">
                <a:solidFill>
                  <a:srgbClr val="C00000"/>
                </a:solidFill>
                <a:latin typeface="Times New Roman"/>
                <a:ea typeface="ヒラギノ明朝 Pro W3"/>
              </a:rPr>
              <a:t> valilik veya kaymakamlığa gönderilir.</a:t>
            </a:r>
            <a:r>
              <a:rPr lang="tr-TR" dirty="0">
                <a:latin typeface="Times New Roman"/>
                <a:ea typeface="ヒラギノ明朝 Pro W3"/>
              </a:rPr>
              <a:t> Kararların bir sureti Standart Dosya Planında valilik ve kaymakamlık bölümü altındaki kararlar ile ilgili işler konu kodlu dosyada muhafaza edilir. </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C13CEC54-9F44-432E-9433-4F78A7DD0DEB}" type="slidenum">
              <a:rPr/>
              <a:pPr>
                <a:defRPr/>
              </a:pPr>
              <a:t>68</a:t>
            </a:fld>
            <a:endParaRPr dirty="0"/>
          </a:p>
        </p:txBody>
      </p:sp>
    </p:spTree>
  </p:cSld>
  <p:clrMapOvr>
    <a:masterClrMapping/>
  </p:clrMapOvr>
  <p:transition spd="slow">
    <p:circle/>
    <p:sndAc>
      <p:stSnd>
        <p:snd r:embed="rId2" name="arrow.wav"/>
      </p:stSnd>
    </p:sndAc>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188" y="981075"/>
            <a:ext cx="8208962" cy="5472113"/>
          </a:xfrm>
        </p:spPr>
        <p:txBody>
          <a:bodyPr/>
          <a:lstStyle/>
          <a:p>
            <a:pPr algn="ctr" eaLnBrk="1" hangingPunct="1">
              <a:spcBef>
                <a:spcPts val="600"/>
              </a:spcBef>
              <a:spcAft>
                <a:spcPts val="0"/>
              </a:spcAft>
              <a:defRPr/>
            </a:pPr>
            <a:r>
              <a:rPr lang="tr-TR" b="1" dirty="0">
                <a:latin typeface="Times New Roman"/>
                <a:ea typeface="ヒラギノ明朝 Pro W3"/>
              </a:rPr>
              <a:t>ALTINCI BÖLÜM</a:t>
            </a:r>
            <a:endParaRPr lang="tr-TR" dirty="0">
              <a:latin typeface="Times New Roman"/>
              <a:ea typeface="Times New Roman"/>
            </a:endParaRPr>
          </a:p>
          <a:p>
            <a:pPr algn="ctr" eaLnBrk="1" hangingPunct="1">
              <a:spcAft>
                <a:spcPts val="0"/>
              </a:spcAft>
              <a:defRPr/>
            </a:pPr>
            <a:r>
              <a:rPr lang="tr-TR" b="1" dirty="0">
                <a:latin typeface="Times New Roman"/>
                <a:ea typeface="ヒラギノ明朝 Pro W3"/>
              </a:rPr>
              <a:t>Birimlerde Tutulacak Defterler</a:t>
            </a:r>
            <a:endParaRPr lang="tr-TR" dirty="0">
              <a:latin typeface="Times New Roman"/>
              <a:ea typeface="Times New Roman"/>
            </a:endParaRPr>
          </a:p>
          <a:p>
            <a:pPr algn="ctr" eaLnBrk="1" hangingPunct="1">
              <a:spcAft>
                <a:spcPts val="0"/>
              </a:spcAft>
              <a:defRPr/>
            </a:pPr>
            <a:r>
              <a:rPr lang="tr-TR" b="1" dirty="0">
                <a:latin typeface="Times New Roman"/>
                <a:ea typeface="ヒラギノ明朝 Pro W3"/>
              </a:rPr>
              <a:t> </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b="1" dirty="0">
                <a:latin typeface="Times New Roman"/>
                <a:ea typeface="ヒラギノ明朝 Pro W3"/>
              </a:rPr>
              <a:t>İdare kurulu karar özetleri defteri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63 –</a:t>
            </a:r>
            <a:r>
              <a:rPr lang="tr-TR" dirty="0">
                <a:latin typeface="Times New Roman"/>
                <a:ea typeface="ヒラギノ明朝 Pro W3"/>
              </a:rPr>
              <a:t> (1) Çeşitli kanunlarla il ve ilçe idare kurullarına görev olarak verilen konulara ait olup kurullara havale edilen evrakın kaydı, verilen kararın özetinin tespiti ve daha sonra gördüğü işlemlerin sonucunun bir arada görülmesini sağlamak üzere, idare kurulu biriminde </a:t>
            </a:r>
            <a:r>
              <a:rPr lang="tr-TR" dirty="0">
                <a:solidFill>
                  <a:srgbClr val="C00000"/>
                </a:solidFill>
                <a:latin typeface="Times New Roman"/>
                <a:ea typeface="ヒラギノ明朝 Pro W3"/>
              </a:rPr>
              <a:t>elektronik ortamda İdare Kurulu Karar Özetleri Defteri tutulur.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Alınan kararlar bu deftere elektronik ortamda işlenir ve çıktısı alındıktan sonra başkan ve üyelerce imzalanır. İmza işleri toplantı ve karar tarihinden itibaren en kısa zamanda tamamlanır ve çıktılar dosyalanır.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Özetleri deftere işlenmiş olan kararlar, gerekçeli asıl kararlar olarak elektronik ortamda yeterli sayıda çıktısı alınarak başkan ve üyelere ayrıca imzalattırılır.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(4) Gerekçeli bu kararların imzalı asılları numara sırasıyla dizilir, ayrı bir dosyaya konur ve bu dosyalar klasörlerde muhafaza edilir. Kararların diğer örnekleri dosyalara bağlanarak işleme konulur.</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31D2691F-402B-45B5-ABE9-F13913C375B3}" type="slidenum">
              <a:rPr/>
              <a:pPr>
                <a:defRPr/>
              </a:pPr>
              <a:t>69</a:t>
            </a:fld>
            <a:endParaRPr dirty="0"/>
          </a:p>
        </p:txBody>
      </p:sp>
    </p:spTree>
  </p:cSld>
  <p:clrMapOvr>
    <a:masterClrMapping/>
  </p:clrMapOvr>
  <p:transition spd="slow">
    <p:circle/>
    <p:sndAc>
      <p:stSnd>
        <p:snd r:embed="rId2" name="arrow.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Slayt Numarası Yer Tutucusu"/>
          <p:cNvSpPr>
            <a:spLocks noGrp="1"/>
          </p:cNvSpPr>
          <p:nvPr>
            <p:ph type="sldNum" sz="quarter" idx="10"/>
          </p:nvPr>
        </p:nvSpPr>
        <p:spPr/>
        <p:txBody>
          <a:bodyPr/>
          <a:lstStyle/>
          <a:p>
            <a:pPr>
              <a:defRPr/>
            </a:pPr>
            <a:fld id="{27C0EF29-6A5A-4172-928A-8BEBD19439E1}" type="slidenum">
              <a:rPr/>
              <a:pPr>
                <a:defRPr/>
              </a:pPr>
              <a:t>7</a:t>
            </a:fld>
            <a:endParaRPr dirty="0"/>
          </a:p>
        </p:txBody>
      </p:sp>
      <p:sp>
        <p:nvSpPr>
          <p:cNvPr id="3" name="Dikdörtgen 2">
            <a:extLst>
              <a:ext uri="{FF2B5EF4-FFF2-40B4-BE49-F238E27FC236}">
                <a16:creationId xmlns:a16="http://schemas.microsoft.com/office/drawing/2014/main" id="{D4038721-BF4A-429D-84B1-F1A6CD0C81B5}"/>
              </a:ext>
            </a:extLst>
          </p:cNvPr>
          <p:cNvSpPr/>
          <p:nvPr/>
        </p:nvSpPr>
        <p:spPr>
          <a:xfrm>
            <a:off x="1335553" y="116632"/>
            <a:ext cx="7560841"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chemeClr val="bg1"/>
                </a:solidFill>
                <a:effectLst>
                  <a:outerShdw blurRad="38100" dist="38100" dir="2700000" algn="tl">
                    <a:srgbClr val="000000">
                      <a:alpha val="43137"/>
                    </a:srgbClr>
                  </a:outerShdw>
                </a:effectLst>
              </a:rPr>
              <a:t>Bakanlıkların Mersin İli Teşkilatları</a:t>
            </a:r>
          </a:p>
        </p:txBody>
      </p:sp>
      <p:graphicFrame>
        <p:nvGraphicFramePr>
          <p:cNvPr id="4" name="Tablo 3">
            <a:extLst>
              <a:ext uri="{FF2B5EF4-FFF2-40B4-BE49-F238E27FC236}">
                <a16:creationId xmlns:a16="http://schemas.microsoft.com/office/drawing/2014/main" id="{2BFFBE2B-BEDD-4B01-A9D8-152AEEA3C460}"/>
              </a:ext>
            </a:extLst>
          </p:cNvPr>
          <p:cNvGraphicFramePr>
            <a:graphicFrameLocks noGrp="1"/>
          </p:cNvGraphicFramePr>
          <p:nvPr>
            <p:extLst>
              <p:ext uri="{D42A27DB-BD31-4B8C-83A1-F6EECF244321}">
                <p14:modId xmlns:p14="http://schemas.microsoft.com/office/powerpoint/2010/main" val="2412005488"/>
              </p:ext>
            </p:extLst>
          </p:nvPr>
        </p:nvGraphicFramePr>
        <p:xfrm>
          <a:off x="1335552" y="980728"/>
          <a:ext cx="7700944" cy="5439441"/>
        </p:xfrm>
        <a:graphic>
          <a:graphicData uri="http://schemas.openxmlformats.org/drawingml/2006/table">
            <a:tbl>
              <a:tblPr/>
              <a:tblGrid>
                <a:gridCol w="1070590">
                  <a:extLst>
                    <a:ext uri="{9D8B030D-6E8A-4147-A177-3AD203B41FA5}">
                      <a16:colId xmlns:a16="http://schemas.microsoft.com/office/drawing/2014/main" val="929130567"/>
                    </a:ext>
                  </a:extLst>
                </a:gridCol>
                <a:gridCol w="4254090">
                  <a:extLst>
                    <a:ext uri="{9D8B030D-6E8A-4147-A177-3AD203B41FA5}">
                      <a16:colId xmlns:a16="http://schemas.microsoft.com/office/drawing/2014/main" val="1264966327"/>
                    </a:ext>
                  </a:extLst>
                </a:gridCol>
                <a:gridCol w="1561316">
                  <a:extLst>
                    <a:ext uri="{9D8B030D-6E8A-4147-A177-3AD203B41FA5}">
                      <a16:colId xmlns:a16="http://schemas.microsoft.com/office/drawing/2014/main" val="2523434263"/>
                    </a:ext>
                  </a:extLst>
                </a:gridCol>
                <a:gridCol w="814948">
                  <a:extLst>
                    <a:ext uri="{9D8B030D-6E8A-4147-A177-3AD203B41FA5}">
                      <a16:colId xmlns:a16="http://schemas.microsoft.com/office/drawing/2014/main" val="1629430449"/>
                    </a:ext>
                  </a:extLst>
                </a:gridCol>
              </a:tblGrid>
              <a:tr h="323229">
                <a:tc>
                  <a:txBody>
                    <a:bodyPr/>
                    <a:lstStyle/>
                    <a:p>
                      <a:pPr algn="l" fontAlgn="ctr"/>
                      <a:r>
                        <a:rPr lang="tr-TR" sz="1000" b="1" i="0" u="none" strike="noStrike">
                          <a:effectLst/>
                          <a:latin typeface="Arial Narrow" panose="020B0606020202030204" pitchFamily="34" charset="0"/>
                        </a:rPr>
                        <a:t>  KATEGORİSİ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r>
                        <a:rPr lang="tr-TR" sz="1100" b="1" i="0" u="none" strike="noStrike">
                          <a:solidFill>
                            <a:srgbClr val="000000"/>
                          </a:solidFill>
                          <a:effectLst/>
                          <a:latin typeface="Arial Narrow" panose="020B0606020202030204" pitchFamily="34" charset="0"/>
                        </a:rPr>
                        <a:t>KURUM ADI</a:t>
                      </a:r>
                    </a:p>
                  </a:txBody>
                  <a:tcPr marL="2286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r>
                        <a:rPr lang="tr-TR" sz="1000" b="1" i="0" u="none" strike="noStrike">
                          <a:effectLst/>
                          <a:latin typeface="Arial Narrow" panose="020B0606020202030204" pitchFamily="34" charset="0"/>
                        </a:rPr>
                        <a:t>BAKANLIK</a:t>
                      </a:r>
                    </a:p>
                  </a:txBody>
                  <a:tcPr marL="2286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r>
                        <a:rPr lang="tr-TR" sz="1000" b="1" i="0" u="none" strike="noStrike">
                          <a:effectLst/>
                          <a:latin typeface="Arial Narrow" panose="020B0606020202030204" pitchFamily="34" charset="0"/>
                        </a:rPr>
                        <a:t>BAĞLILIK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extLst>
                  <a:ext uri="{0D108BD9-81ED-4DB2-BD59-A6C34878D82A}">
                    <a16:rowId xmlns:a16="http://schemas.microsoft.com/office/drawing/2014/main" val="738932518"/>
                  </a:ext>
                </a:extLst>
              </a:tr>
              <a:tr h="387875">
                <a:tc>
                  <a:txBody>
                    <a:bodyPr/>
                    <a:lstStyle/>
                    <a:p>
                      <a:pPr algn="l" fontAlgn="ctr"/>
                      <a:r>
                        <a:rPr lang="tr-TR" sz="900" b="1" i="0" u="none" strike="noStrike" dirty="0">
                          <a:effectLst/>
                          <a:latin typeface="Arial Narrow" panose="020B0606020202030204" pitchFamily="34" charset="0"/>
                        </a:rPr>
                        <a:t>BÖLGE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000000"/>
                          </a:solidFill>
                          <a:effectLst/>
                          <a:latin typeface="Arial Narrow" panose="020B0606020202030204" pitchFamily="34" charset="0"/>
                        </a:rPr>
                        <a:t>BİLGİ TEKNOLOJİLERİ VE İLETİŞİM KURUMU MERSİN BÖLGE MD.</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Ulaştırma ve Altyapı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dirty="0">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51264699"/>
                  </a:ext>
                </a:extLst>
              </a:tr>
              <a:tr h="341186">
                <a:tc>
                  <a:txBody>
                    <a:bodyPr/>
                    <a:lstStyle/>
                    <a:p>
                      <a:pPr algn="l" fontAlgn="ctr"/>
                      <a:r>
                        <a:rPr lang="tr-TR" sz="900" b="1" i="0" u="none" strike="noStrike" dirty="0">
                          <a:effectLst/>
                          <a:latin typeface="Arial Narrow" panose="020B0606020202030204" pitchFamily="34" charset="0"/>
                        </a:rPr>
                        <a:t>BÖLGE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effectLst/>
                          <a:latin typeface="Arial Narrow" panose="020B0606020202030204" pitchFamily="34" charset="0"/>
                        </a:rPr>
                        <a:t>KARAYOLLARI 5.BÖLGE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Ulaştırma ve Altyapı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dirty="0">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41502377"/>
                  </a:ext>
                </a:extLst>
              </a:tr>
              <a:tr h="341186">
                <a:tc>
                  <a:txBody>
                    <a:bodyPr/>
                    <a:lstStyle/>
                    <a:p>
                      <a:pPr algn="l" fontAlgn="ctr"/>
                      <a:r>
                        <a:rPr lang="tr-TR" sz="900" b="1" i="0" u="none" strike="noStrike" dirty="0">
                          <a:effectLst/>
                          <a:latin typeface="Arial Narrow" panose="020B0606020202030204" pitchFamily="34" charset="0"/>
                        </a:rPr>
                        <a:t>BÖLGE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000000"/>
                          </a:solidFill>
                          <a:effectLst/>
                          <a:latin typeface="Arial Narrow" panose="020B0606020202030204" pitchFamily="34" charset="0"/>
                        </a:rPr>
                        <a:t>MİT BÖLGE DAİRE BAŞKANLIĞI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dirty="0">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98322975"/>
                  </a:ext>
                </a:extLst>
              </a:tr>
              <a:tr h="341186">
                <a:tc>
                  <a:txBody>
                    <a:bodyPr/>
                    <a:lstStyle/>
                    <a:p>
                      <a:pPr algn="l" fontAlgn="ctr"/>
                      <a:r>
                        <a:rPr lang="tr-TR" sz="900" b="1" i="0" u="none" strike="noStrike" dirty="0">
                          <a:effectLst/>
                          <a:latin typeface="Arial Narrow" panose="020B0606020202030204" pitchFamily="34" charset="0"/>
                        </a:rPr>
                        <a:t>BÖLGE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effectLst/>
                          <a:latin typeface="Arial Narrow" panose="020B0606020202030204" pitchFamily="34" charset="0"/>
                        </a:rPr>
                        <a:t>ORMAN BÖLGE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Tarım ve Orman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dirty="0">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87875158"/>
                  </a:ext>
                </a:extLst>
              </a:tr>
              <a:tr h="341186">
                <a:tc>
                  <a:txBody>
                    <a:bodyPr/>
                    <a:lstStyle/>
                    <a:p>
                      <a:pPr algn="l" fontAlgn="ctr"/>
                      <a:r>
                        <a:rPr lang="tr-TR" sz="900" b="1" i="0" u="none" strike="noStrike" dirty="0">
                          <a:effectLst/>
                          <a:latin typeface="Arial Narrow" panose="020B0606020202030204" pitchFamily="34" charset="0"/>
                        </a:rPr>
                        <a:t>BÖLGE MD</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000000"/>
                          </a:solidFill>
                          <a:effectLst/>
                          <a:latin typeface="Arial Narrow" panose="020B0606020202030204" pitchFamily="34" charset="0"/>
                        </a:rPr>
                        <a:t>TRT ÇUKUROVA BÖLGE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CB – İletişim Başkanlığı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dirty="0">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2308208"/>
                  </a:ext>
                </a:extLst>
              </a:tr>
              <a:tr h="341186">
                <a:tc>
                  <a:txBody>
                    <a:bodyPr/>
                    <a:lstStyle/>
                    <a:p>
                      <a:pPr algn="l" fontAlgn="ctr"/>
                      <a:r>
                        <a:rPr lang="tr-TR" sz="900" b="1" i="0" u="none" strike="noStrike" dirty="0">
                          <a:solidFill>
                            <a:srgbClr val="0070C0"/>
                          </a:solidFill>
                          <a:effectLst/>
                          <a:latin typeface="Arial Narrow" panose="020B0606020202030204" pitchFamily="34" charset="0"/>
                        </a:rPr>
                        <a:t>BÖLGE MD-İLDIŞI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fi-FI" sz="1400" b="0" i="0" u="none" strike="noStrike" dirty="0">
                          <a:solidFill>
                            <a:srgbClr val="0070C0"/>
                          </a:solidFill>
                          <a:effectLst/>
                          <a:latin typeface="Arial Narrow" panose="020B0606020202030204" pitchFamily="34" charset="0"/>
                        </a:rPr>
                        <a:t>ÇUKUROVA KALKINMA AJANSI SEKRETERLİĞİ - ADANA</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0070C0"/>
                          </a:solidFill>
                          <a:effectLst/>
                          <a:latin typeface="Arial Narrow" panose="020B0606020202030204" pitchFamily="34" charset="0"/>
                        </a:rPr>
                        <a:t>Sanayi ve Teknoloji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dirty="0">
                          <a:solidFill>
                            <a:srgbClr val="0070C0"/>
                          </a:solidFill>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16911306"/>
                  </a:ext>
                </a:extLst>
              </a:tr>
              <a:tr h="341186">
                <a:tc>
                  <a:txBody>
                    <a:bodyPr/>
                    <a:lstStyle/>
                    <a:p>
                      <a:pPr algn="l" fontAlgn="ctr"/>
                      <a:r>
                        <a:rPr lang="tr-TR" sz="900" b="1" i="0" u="none" strike="noStrike" dirty="0">
                          <a:solidFill>
                            <a:srgbClr val="0070C0"/>
                          </a:solidFill>
                          <a:effectLst/>
                          <a:latin typeface="Arial Narrow" panose="020B0606020202030204" pitchFamily="34" charset="0"/>
                        </a:rPr>
                        <a:t>BÖLGE MD-İLDIŞI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0070C0"/>
                          </a:solidFill>
                          <a:effectLst/>
                          <a:latin typeface="Arial Narrow" panose="020B0606020202030204" pitchFamily="34" charset="0"/>
                        </a:rPr>
                        <a:t>DEVLET SU İŞLERİ 6. BÖLGE MÜDÜRLÜĞÜ - ADANA</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0070C0"/>
                          </a:solidFill>
                          <a:effectLst/>
                          <a:latin typeface="Arial Narrow" panose="020B0606020202030204" pitchFamily="34" charset="0"/>
                        </a:rPr>
                        <a:t>Tarım ve Orman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dirty="0">
                          <a:solidFill>
                            <a:srgbClr val="0070C0"/>
                          </a:solidFill>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54064437"/>
                  </a:ext>
                </a:extLst>
              </a:tr>
              <a:tr h="341186">
                <a:tc>
                  <a:txBody>
                    <a:bodyPr/>
                    <a:lstStyle/>
                    <a:p>
                      <a:pPr algn="l" fontAlgn="ctr"/>
                      <a:r>
                        <a:rPr lang="tr-TR" sz="900" b="1" i="0" u="none" strike="noStrike" dirty="0">
                          <a:solidFill>
                            <a:srgbClr val="0070C0"/>
                          </a:solidFill>
                          <a:effectLst/>
                          <a:latin typeface="Arial Narrow" panose="020B0606020202030204" pitchFamily="34" charset="0"/>
                        </a:rPr>
                        <a:t>BÖLGE MD-İLDIŞI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sv-SE" sz="1400" b="0" i="0" u="none" strike="noStrike" dirty="0">
                          <a:solidFill>
                            <a:srgbClr val="0070C0"/>
                          </a:solidFill>
                          <a:effectLst/>
                          <a:latin typeface="Arial Narrow" panose="020B0606020202030204" pitchFamily="34" charset="0"/>
                        </a:rPr>
                        <a:t>İLLER BANKASI BÖLGE MÜDÜRLÜĞÜ - ADANA</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0070C0"/>
                          </a:solidFill>
                          <a:effectLst/>
                          <a:latin typeface="Arial Narrow" panose="020B0606020202030204" pitchFamily="34" charset="0"/>
                        </a:rPr>
                        <a:t>Çevre, Şehir.ve İklim Değ.Bak.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dirty="0">
                          <a:solidFill>
                            <a:srgbClr val="0070C0"/>
                          </a:solidFill>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74274021"/>
                  </a:ext>
                </a:extLst>
              </a:tr>
              <a:tr h="341186">
                <a:tc>
                  <a:txBody>
                    <a:bodyPr/>
                    <a:lstStyle/>
                    <a:p>
                      <a:pPr algn="l" fontAlgn="ctr"/>
                      <a:r>
                        <a:rPr lang="tr-TR" sz="900" b="1" i="0" u="none" strike="noStrike" dirty="0">
                          <a:solidFill>
                            <a:srgbClr val="0070C0"/>
                          </a:solidFill>
                          <a:effectLst/>
                          <a:latin typeface="Arial Narrow" panose="020B0606020202030204" pitchFamily="34" charset="0"/>
                        </a:rPr>
                        <a:t>BÖLGE MD-İLDIŞI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0070C0"/>
                          </a:solidFill>
                          <a:effectLst/>
                          <a:latin typeface="Arial Narrow" panose="020B0606020202030204" pitchFamily="34" charset="0"/>
                        </a:rPr>
                        <a:t>TAPU VE KADASTRO 12.BÖLGE MÜDÜRLÜĞÜ - HATAY</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rgbClr val="0070C0"/>
                          </a:solidFill>
                          <a:effectLst/>
                          <a:latin typeface="Arial Narrow" panose="020B0606020202030204" pitchFamily="34" charset="0"/>
                        </a:rPr>
                        <a:t>Çevre, Şehir.ve İklim </a:t>
                      </a:r>
                      <a:r>
                        <a:rPr lang="tr-TR" sz="900" b="0" i="0" u="none" strike="noStrike" dirty="0" err="1">
                          <a:solidFill>
                            <a:srgbClr val="0070C0"/>
                          </a:solidFill>
                          <a:effectLst/>
                          <a:latin typeface="Arial Narrow" panose="020B0606020202030204" pitchFamily="34" charset="0"/>
                        </a:rPr>
                        <a:t>Değ.Bak</a:t>
                      </a:r>
                      <a:r>
                        <a:rPr lang="tr-TR" sz="900" b="0" i="0" u="none" strike="noStrike" dirty="0">
                          <a:solidFill>
                            <a:srgbClr val="0070C0"/>
                          </a:solidFill>
                          <a:effectLst/>
                          <a:latin typeface="Arial Narrow" panose="020B0606020202030204" pitchFamily="34" charset="0"/>
                        </a:rPr>
                        <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dirty="0">
                          <a:solidFill>
                            <a:srgbClr val="0070C0"/>
                          </a:solidFill>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57321712"/>
                  </a:ext>
                </a:extLst>
              </a:tr>
              <a:tr h="341186">
                <a:tc>
                  <a:txBody>
                    <a:bodyPr/>
                    <a:lstStyle/>
                    <a:p>
                      <a:pPr algn="l" fontAlgn="ctr"/>
                      <a:r>
                        <a:rPr lang="tr-TR" sz="900" b="1" i="0" u="none" strike="noStrike" dirty="0">
                          <a:solidFill>
                            <a:srgbClr val="0070C0"/>
                          </a:solidFill>
                          <a:effectLst/>
                          <a:latin typeface="Arial Narrow" panose="020B0606020202030204" pitchFamily="34" charset="0"/>
                        </a:rPr>
                        <a:t>BÖLGE MD-İLDIŞI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0070C0"/>
                          </a:solidFill>
                          <a:effectLst/>
                          <a:latin typeface="Arial Narrow" panose="020B0606020202030204" pitchFamily="34" charset="0"/>
                        </a:rPr>
                        <a:t>TEİAŞ BÖLGE MÜDÜRLÜĞÜ - ADANA</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nb-NO" sz="900" b="0" i="0" u="none" strike="noStrike" dirty="0">
                          <a:solidFill>
                            <a:srgbClr val="0070C0"/>
                          </a:solidFill>
                          <a:effectLst/>
                          <a:latin typeface="Arial Narrow" panose="020B0606020202030204" pitchFamily="34" charset="0"/>
                        </a:rPr>
                        <a:t>Enerji ve Tabi Kaynaklar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1" i="0" u="none" strike="noStrike" dirty="0">
                          <a:solidFill>
                            <a:srgbClr val="0070C0"/>
                          </a:solidFill>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81418621"/>
                  </a:ext>
                </a:extLst>
              </a:tr>
              <a:tr h="341186">
                <a:tc>
                  <a:txBody>
                    <a:bodyPr/>
                    <a:lstStyle/>
                    <a:p>
                      <a:pPr algn="l" fontAlgn="ctr"/>
                      <a:r>
                        <a:rPr lang="tr-TR" sz="900" b="0" i="0" u="none" strike="noStrike" dirty="0">
                          <a:effectLst/>
                          <a:latin typeface="Arial Narrow" panose="020B0606020202030204" pitchFamily="34" charset="0"/>
                        </a:rPr>
                        <a:t>BÖLGE ŞUBESİ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effectLst/>
                          <a:latin typeface="Arial Narrow" panose="020B0606020202030204" pitchFamily="34" charset="0"/>
                        </a:rPr>
                        <a:t>DSİ 67. ŞUBE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Tarım ve Orman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Arial Narrow" panose="020B0606020202030204" pitchFamily="34" charset="0"/>
                        </a:rPr>
                        <a:t>ADANAYA_BAĞLI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13209085"/>
                  </a:ext>
                </a:extLst>
              </a:tr>
              <a:tr h="468223">
                <a:tc>
                  <a:txBody>
                    <a:bodyPr/>
                    <a:lstStyle/>
                    <a:p>
                      <a:pPr algn="l" fontAlgn="ctr"/>
                      <a:r>
                        <a:rPr lang="tr-TR" sz="900" b="0" i="0" u="none" strike="noStrike" dirty="0">
                          <a:effectLst/>
                          <a:latin typeface="Arial Narrow" panose="020B0606020202030204" pitchFamily="34" charset="0"/>
                        </a:rPr>
                        <a:t>BÖLGE ŞUBESİ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effectLst/>
                          <a:latin typeface="Arial Narrow" panose="020B0606020202030204" pitchFamily="34" charset="0"/>
                        </a:rPr>
                        <a:t>TARIM VE ORMAN BAK, DOĞA KORUMA MİLLİ PARKLAR MERSİN ŞUBE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Tarım ve Orman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67523785"/>
                  </a:ext>
                </a:extLst>
              </a:tr>
              <a:tr h="468223">
                <a:tc>
                  <a:txBody>
                    <a:bodyPr/>
                    <a:lstStyle/>
                    <a:p>
                      <a:pPr algn="l" fontAlgn="ctr"/>
                      <a:r>
                        <a:rPr lang="tr-TR" sz="900" b="0" i="0" u="none" strike="noStrike" dirty="0">
                          <a:effectLst/>
                          <a:latin typeface="Arial Narrow" panose="020B0606020202030204" pitchFamily="34" charset="0"/>
                        </a:rPr>
                        <a:t>BÖLGE ŞB İLÇE</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effectLst/>
                          <a:latin typeface="Arial Narrow" panose="020B0606020202030204" pitchFamily="34" charset="0"/>
                        </a:rPr>
                        <a:t>ANAMUR KKTC İÇME SUYU TEMİN PROJE ŞUBE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Tarım ve Orman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Arial Narrow" panose="020B0606020202030204" pitchFamily="34" charset="0"/>
                        </a:rPr>
                        <a:t>ADANAYA_BAĞLI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91447870"/>
                  </a:ext>
                </a:extLst>
              </a:tr>
              <a:tr h="341186">
                <a:tc>
                  <a:txBody>
                    <a:bodyPr/>
                    <a:lstStyle/>
                    <a:p>
                      <a:pPr algn="l" fontAlgn="ctr"/>
                      <a:r>
                        <a:rPr lang="tr-TR" sz="900" b="0" i="0" u="none" strike="noStrike" dirty="0">
                          <a:effectLst/>
                          <a:latin typeface="Arial Narrow" panose="020B0606020202030204" pitchFamily="34" charset="0"/>
                        </a:rPr>
                        <a:t>BÖLGE ŞB İLÇE</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effectLst/>
                          <a:latin typeface="Arial Narrow" panose="020B0606020202030204" pitchFamily="34" charset="0"/>
                        </a:rPr>
                        <a:t>SİLİFKE DSİ 62. ŞUBE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Tarım ve Orman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800" b="0" i="0" u="none" strike="noStrike" dirty="0">
                          <a:effectLst/>
                          <a:latin typeface="Arial Narrow" panose="020B0606020202030204" pitchFamily="34" charset="0"/>
                        </a:rPr>
                        <a:t>ADANAYA_BAĞLI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82414536"/>
                  </a:ext>
                </a:extLst>
              </a:tr>
            </a:tbl>
          </a:graphicData>
        </a:graphic>
      </p:graphicFrame>
    </p:spTree>
    <p:extLst>
      <p:ext uri="{BB962C8B-B14F-4D97-AF65-F5344CB8AC3E}">
        <p14:creationId xmlns:p14="http://schemas.microsoft.com/office/powerpoint/2010/main" val="242482225"/>
      </p:ext>
    </p:extLst>
  </p:cSld>
  <p:clrMapOvr>
    <a:masterClrMapping/>
  </p:clrMapOvr>
  <p:transition spd="slow">
    <p:circle/>
    <p:sndAc>
      <p:stSnd>
        <p:snd r:embed="rId3" name="arrow.wav"/>
      </p:stSnd>
    </p:sndAc>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188" y="981075"/>
            <a:ext cx="8208962" cy="5472113"/>
          </a:xfrm>
        </p:spPr>
        <p:txBody>
          <a:bodyPr/>
          <a:lstStyle/>
          <a:p>
            <a:pPr indent="359410" algn="just" eaLnBrk="1" hangingPunct="1">
              <a:spcBef>
                <a:spcPts val="600"/>
              </a:spcBef>
              <a:spcAft>
                <a:spcPts val="0"/>
              </a:spcAft>
              <a:tabLst>
                <a:tab pos="359410" algn="l"/>
              </a:tabLst>
              <a:defRPr/>
            </a:pPr>
            <a:r>
              <a:rPr lang="tr-TR" b="1" dirty="0">
                <a:latin typeface="Times New Roman"/>
                <a:ea typeface="ヒラギノ明朝 Pro W3"/>
              </a:rPr>
              <a:t>Memurların yargılanmalarına ilişkin defterler</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64 –</a:t>
            </a:r>
            <a:r>
              <a:rPr lang="tr-TR" dirty="0">
                <a:latin typeface="Times New Roman"/>
                <a:ea typeface="ヒラギノ明朝 Pro W3"/>
              </a:rPr>
              <a:t> (1) 4483 sayılı Memurlar ve Diğer Kamu Görevlilerinin Yargılanması Hakkında Kanun gereğince verilen kararlar, Ön İnceleme Karar Özetleri Defterine </a:t>
            </a:r>
            <a:r>
              <a:rPr lang="tr-TR" dirty="0">
                <a:solidFill>
                  <a:srgbClr val="C00000"/>
                </a:solidFill>
                <a:latin typeface="Times New Roman"/>
                <a:ea typeface="ヒラギノ明朝 Pro W3"/>
              </a:rPr>
              <a:t>elektronik ortamda kaydedilir.</a:t>
            </a:r>
            <a:r>
              <a:rPr lang="tr-TR" dirty="0">
                <a:latin typeface="Times New Roman"/>
                <a:ea typeface="ヒラギノ明朝 Pro W3"/>
              </a:rPr>
              <a:t> Kararların birer örneği bu Yönetmeliğin 63 üncü maddesinde belirtilen şekilde muhafaza edilir.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2547 sayılı Yükseköğretim Kanunu uyarınca verilen kararlar, Akademik Personel Haricinde Kalan Üniversite Personelinin Yargılanması Hakkında Karar Özetleri Defterine </a:t>
            </a:r>
            <a:r>
              <a:rPr lang="tr-TR" dirty="0">
                <a:solidFill>
                  <a:srgbClr val="C00000"/>
                </a:solidFill>
                <a:latin typeface="Times New Roman"/>
                <a:ea typeface="ヒラギノ明朝 Pro W3"/>
              </a:rPr>
              <a:t>elektronik ortamda</a:t>
            </a:r>
            <a:r>
              <a:rPr lang="tr-TR" dirty="0">
                <a:latin typeface="Times New Roman"/>
                <a:ea typeface="ヒラギノ明朝 Pro W3"/>
              </a:rPr>
              <a:t> kaydedilir. </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Birinci ve ikinci fıkralarda verilen kararlar ilgili memurun özlük dosyasına konulmak üzere kurumuna gönderilir.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(4) Yargı mercilerine tevdi edilen dosyalar hakkında verilen kesin kararlar da izlenerek, deftere elektronik ortamda işlenir ve ilgili görevlinin özlük dosyasına konulmak üzere kurumuna gönderilir.</a:t>
            </a:r>
          </a:p>
          <a:p>
            <a:pPr indent="359410" algn="just" eaLnBrk="1" hangingPunct="1">
              <a:spcBef>
                <a:spcPts val="600"/>
              </a:spcBef>
              <a:spcAft>
                <a:spcPts val="0"/>
              </a:spcAft>
              <a:tabLst>
                <a:tab pos="359410" algn="l"/>
              </a:tabLst>
              <a:defRPr/>
            </a:pPr>
            <a:endParaRPr lang="tr-TR" dirty="0">
              <a:latin typeface="Times New Roman"/>
              <a:ea typeface="ヒラギノ明朝 Pro W3"/>
            </a:endParaRPr>
          </a:p>
          <a:p>
            <a:pPr indent="359410" algn="just" eaLnBrk="1" hangingPunct="1">
              <a:spcBef>
                <a:spcPts val="600"/>
              </a:spcBef>
              <a:spcAft>
                <a:spcPts val="0"/>
              </a:spcAft>
              <a:tabLst>
                <a:tab pos="359410" algn="l"/>
              </a:tabLst>
              <a:defRPr/>
            </a:pPr>
            <a:r>
              <a:rPr lang="tr-TR" b="1" dirty="0">
                <a:latin typeface="Times New Roman"/>
                <a:ea typeface="ヒラギノ明朝 Pro W3"/>
              </a:rPr>
              <a:t>Araştırma, inceleme ve soruşturma emirleri takip defteri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65 – </a:t>
            </a:r>
            <a:r>
              <a:rPr lang="tr-TR" dirty="0">
                <a:latin typeface="Times New Roman"/>
                <a:ea typeface="ヒラギノ明朝 Pro W3"/>
              </a:rPr>
              <a:t>(1) Vali ve kaymakamlarca verilen araştırma, inceleme ve soruşturma emirlerinin takibi için Araştırma, İnceleme ve Soruşturma Emirleri Takip Defteri </a:t>
            </a:r>
            <a:r>
              <a:rPr lang="tr-TR" dirty="0">
                <a:solidFill>
                  <a:srgbClr val="C00000"/>
                </a:solidFill>
                <a:latin typeface="Times New Roman"/>
                <a:ea typeface="ヒラギノ明朝 Pro W3"/>
              </a:rPr>
              <a:t>elektronik ortamda tutulur.</a:t>
            </a:r>
            <a:endParaRPr lang="tr-TR" dirty="0">
              <a:latin typeface="Times New Roman"/>
              <a:ea typeface="Times New Roman"/>
            </a:endParaRPr>
          </a:p>
          <a:p>
            <a:pPr eaLnBrk="1" hangingPunct="1">
              <a:defRPr/>
            </a:pPr>
            <a:endParaRPr lang="tr-TR" dirty="0"/>
          </a:p>
        </p:txBody>
      </p:sp>
      <p:sp>
        <p:nvSpPr>
          <p:cNvPr id="4" name="3 Slayt Numarası Yer Tutucusu"/>
          <p:cNvSpPr>
            <a:spLocks noGrp="1"/>
          </p:cNvSpPr>
          <p:nvPr>
            <p:ph type="sldNum" sz="quarter" idx="10"/>
          </p:nvPr>
        </p:nvSpPr>
        <p:spPr/>
        <p:txBody>
          <a:bodyPr/>
          <a:lstStyle/>
          <a:p>
            <a:pPr>
              <a:defRPr/>
            </a:pPr>
            <a:fld id="{E5DB7107-6FBB-4663-A2A3-82C2C1F236B1}" type="slidenum">
              <a:rPr/>
              <a:pPr>
                <a:defRPr/>
              </a:pPr>
              <a:t>70</a:t>
            </a:fld>
            <a:endParaRPr dirty="0"/>
          </a:p>
        </p:txBody>
      </p:sp>
    </p:spTree>
  </p:cSld>
  <p:clrMapOvr>
    <a:masterClrMapping/>
  </p:clrMapOvr>
  <p:transition spd="slow">
    <p:circle/>
    <p:sndAc>
      <p:stSnd>
        <p:snd r:embed="rId2" name="arrow.wav"/>
      </p:stSnd>
    </p:sndAc>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188" y="981075"/>
            <a:ext cx="8208962" cy="5472113"/>
          </a:xfrm>
        </p:spPr>
        <p:txBody>
          <a:bodyPr/>
          <a:lstStyle/>
          <a:p>
            <a:pPr indent="359410" algn="just" eaLnBrk="1" hangingPunct="1">
              <a:spcBef>
                <a:spcPts val="600"/>
              </a:spcBef>
              <a:spcAft>
                <a:spcPts val="0"/>
              </a:spcAft>
              <a:tabLst>
                <a:tab pos="359410" algn="l"/>
              </a:tabLst>
              <a:defRPr/>
            </a:pPr>
            <a:r>
              <a:rPr lang="tr-TR" b="1" dirty="0">
                <a:latin typeface="Times New Roman"/>
                <a:ea typeface="ヒラギノ明朝 Pro W3"/>
              </a:rPr>
              <a:t>İl disiplin kurulu karar özetleri defteri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66 –</a:t>
            </a:r>
            <a:r>
              <a:rPr lang="tr-TR" dirty="0">
                <a:latin typeface="Times New Roman"/>
                <a:ea typeface="ヒラギノ明朝 Pro W3"/>
              </a:rPr>
              <a:t> (1) 657 sayılı Devlet Memurları Kanunu, özel kanun, tüzük ve yönetmeliklere göre işlem yapılmak üzere il disiplin kuruluna intikal ettirilen evrakın kaydı ve verilen karar özetinin yazılması amacıyla il idare kurulu müdürlüğünce </a:t>
            </a:r>
            <a:r>
              <a:rPr lang="tr-TR" dirty="0">
                <a:solidFill>
                  <a:srgbClr val="C00000"/>
                </a:solidFill>
                <a:latin typeface="Times New Roman"/>
                <a:ea typeface="ヒラギノ明朝 Pro W3"/>
              </a:rPr>
              <a:t>elektronik ortamda İl Disiplin Kurulu Karar Özetleri Defteri tutulur.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Söz konusu kararların deftere işlenmesi, imzalanması, gerekçeli asıl kararların hazırlanması, işleme konulması, birer örneğinin klasörde saklanması bu Yönetmeliğin 63 üncü maddesinde zikredilen defter için uygulanan usule tabidir.</a:t>
            </a:r>
            <a:endParaRPr lang="tr-TR" dirty="0">
              <a:latin typeface="Times New Roman"/>
              <a:ea typeface="Times New Roman"/>
            </a:endParaRPr>
          </a:p>
          <a:p>
            <a:pPr indent="359410" algn="just" eaLnBrk="1" hangingPunct="1">
              <a:spcBef>
                <a:spcPts val="600"/>
              </a:spcBef>
              <a:spcAft>
                <a:spcPts val="0"/>
              </a:spcAft>
              <a:tabLst>
                <a:tab pos="359410" algn="l"/>
              </a:tabLst>
              <a:defRPr/>
            </a:pPr>
            <a:endParaRPr lang="tr-TR" dirty="0">
              <a:latin typeface="Times New Roman"/>
              <a:ea typeface="Times New Roman"/>
            </a:endParaRPr>
          </a:p>
          <a:p>
            <a:pPr indent="359410" algn="just" eaLnBrk="1" hangingPunct="1">
              <a:spcBef>
                <a:spcPts val="600"/>
              </a:spcBef>
              <a:spcAft>
                <a:spcPts val="0"/>
              </a:spcAft>
              <a:tabLst>
                <a:tab pos="359410" algn="l"/>
              </a:tabLst>
              <a:defRPr/>
            </a:pP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b="1" dirty="0">
                <a:latin typeface="Times New Roman"/>
                <a:ea typeface="ヒラギノ明朝 Pro W3"/>
              </a:rPr>
              <a:t>3091 sayılı taşınmaz mal zilyetliğine yapılan tecavüzlerin önlenmesi hakkında kanun hükümleri gereğince alınan karar özetleri defteri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67 –</a:t>
            </a:r>
            <a:r>
              <a:rPr lang="tr-TR" dirty="0">
                <a:latin typeface="Times New Roman"/>
                <a:ea typeface="ヒラギノ明朝 Pro W3"/>
              </a:rPr>
              <a:t> (1) 3091 sayılı Taşınmaz Mal Zilyetliğine Yapılan Tecavüzlerin Önlenmesi Hakkında Kanun hükümlerince valilik ve kaymakamlığa yapılacak müracaatların kaydı, verilen kararların yazılması ve daha sonra yapılan işlemlerle ilgili sonucun bir arada görülmesini sağlamak üzere il idare kurulu müdürlüğünde 3091 Sayılı Kanun Gereğince Alınan Karar Özetleri Defteri </a:t>
            </a:r>
            <a:r>
              <a:rPr lang="tr-TR" dirty="0">
                <a:solidFill>
                  <a:srgbClr val="C00000"/>
                </a:solidFill>
                <a:latin typeface="Times New Roman"/>
                <a:ea typeface="ヒラギノ明朝 Pro W3"/>
              </a:rPr>
              <a:t>elektronik ortamda tutulur.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Kararların asılları numara sırasına göre ayrı bir dosyada saklanır ve yılsonunda klasörüne konulur.</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175A436A-07E8-41B3-9F1C-22816E95D92B}" type="slidenum">
              <a:rPr/>
              <a:pPr>
                <a:defRPr/>
              </a:pPr>
              <a:t>71</a:t>
            </a:fld>
            <a:endParaRPr dirty="0"/>
          </a:p>
        </p:txBody>
      </p:sp>
    </p:spTree>
  </p:cSld>
  <p:clrMapOvr>
    <a:masterClrMapping/>
  </p:clrMapOvr>
  <p:transition spd="slow">
    <p:circle/>
    <p:sndAc>
      <p:stSnd>
        <p:snd r:embed="rId2" name="arrow.wav"/>
      </p:stSnd>
    </p:sndAc>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11188" y="981075"/>
            <a:ext cx="8208962" cy="5472113"/>
          </a:xfrm>
        </p:spPr>
        <p:txBody>
          <a:bodyPr/>
          <a:lstStyle/>
          <a:p>
            <a:pPr indent="359410" algn="just" eaLnBrk="1" hangingPunct="1">
              <a:spcBef>
                <a:spcPts val="600"/>
              </a:spcBef>
              <a:spcAft>
                <a:spcPts val="0"/>
              </a:spcAft>
              <a:tabLst>
                <a:tab pos="359410" algn="l"/>
              </a:tabLst>
              <a:defRPr/>
            </a:pPr>
            <a:r>
              <a:rPr lang="tr-TR" b="1" dirty="0">
                <a:latin typeface="Times New Roman"/>
                <a:ea typeface="ヒラギノ明朝 Pro W3"/>
              </a:rPr>
              <a:t>Belediye meclis kararları kayıt defteri</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68 –</a:t>
            </a:r>
            <a:r>
              <a:rPr lang="tr-TR" dirty="0">
                <a:latin typeface="Times New Roman"/>
                <a:ea typeface="ヒラギノ明朝 Pro W3"/>
              </a:rPr>
              <a:t> (1) Mevzuatı gereği mülki idare amirine gönderilmesi gereken belediye meclis kararları Belediye Meclis Kararları Kayıt Defterine </a:t>
            </a:r>
            <a:r>
              <a:rPr lang="tr-TR" dirty="0">
                <a:solidFill>
                  <a:srgbClr val="C00000"/>
                </a:solidFill>
                <a:latin typeface="Times New Roman"/>
                <a:ea typeface="ヒラギノ明朝 Pro W3"/>
              </a:rPr>
              <a:t>elektronik ortamda kaydedilir</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600"/>
              </a:spcBef>
              <a:spcAft>
                <a:spcPts val="0"/>
              </a:spcAft>
              <a:tabLst>
                <a:tab pos="359410" algn="l"/>
              </a:tabLst>
              <a:defRPr/>
            </a:pPr>
            <a:endParaRPr lang="tr-TR" b="1" dirty="0">
              <a:latin typeface="Times New Roman"/>
              <a:ea typeface="Times New Roman"/>
            </a:endParaRPr>
          </a:p>
          <a:p>
            <a:pPr indent="359410" algn="just" eaLnBrk="1" hangingPunct="1">
              <a:spcBef>
                <a:spcPts val="600"/>
              </a:spcBef>
              <a:spcAft>
                <a:spcPts val="0"/>
              </a:spcAft>
              <a:tabLst>
                <a:tab pos="359410" algn="l"/>
              </a:tabLst>
              <a:defRPr/>
            </a:pP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b="1" dirty="0">
                <a:latin typeface="Times New Roman"/>
                <a:ea typeface="ヒラギノ明朝 Pro W3"/>
              </a:rPr>
              <a:t>Defterlere ilişkin ortak hükümler</a:t>
            </a:r>
            <a:endParaRPr lang="tr-TR" dirty="0">
              <a:latin typeface="Times New Roman"/>
              <a:ea typeface="Times New Roman"/>
            </a:endParaRPr>
          </a:p>
          <a:p>
            <a:pPr algn="just" eaLnBrk="1" hangingPunct="1">
              <a:spcAft>
                <a:spcPts val="0"/>
              </a:spcAft>
              <a:tabLst>
                <a:tab pos="359410" algn="l"/>
              </a:tabLst>
              <a:defRPr/>
            </a:pPr>
            <a:r>
              <a:rPr lang="tr-TR" b="1" dirty="0">
                <a:latin typeface="Times New Roman"/>
                <a:ea typeface="ヒラギノ明朝 Pro W3"/>
              </a:rPr>
              <a:t>Madde 69 –</a:t>
            </a:r>
            <a:r>
              <a:rPr lang="tr-TR" dirty="0">
                <a:latin typeface="Times New Roman"/>
                <a:ea typeface="ヒラギノ明朝 Pro W3"/>
              </a:rPr>
              <a:t> (1) Defterlerdeki sıra numaraları, </a:t>
            </a:r>
            <a:r>
              <a:rPr lang="tr-TR" dirty="0">
                <a:solidFill>
                  <a:srgbClr val="C00000"/>
                </a:solidFill>
                <a:latin typeface="Times New Roman"/>
                <a:ea typeface="ヒラギノ明朝 Pro W3"/>
              </a:rPr>
              <a:t>Tanıtıcı Bayrak Kayıt Defteri, </a:t>
            </a:r>
            <a:r>
              <a:rPr lang="tr-TR" dirty="0" err="1">
                <a:solidFill>
                  <a:srgbClr val="C00000"/>
                </a:solidFill>
                <a:latin typeface="Times New Roman"/>
                <a:ea typeface="ヒラギノ明朝 Pro W3"/>
              </a:rPr>
              <a:t>Apostil</a:t>
            </a:r>
            <a:r>
              <a:rPr lang="tr-TR" dirty="0">
                <a:solidFill>
                  <a:srgbClr val="C00000"/>
                </a:solidFill>
                <a:latin typeface="Times New Roman"/>
                <a:ea typeface="ヒラギノ明朝 Pro W3"/>
              </a:rPr>
              <a:t> Kayıt Defteri gibi özellik taşıyanlar hariç</a:t>
            </a:r>
            <a:r>
              <a:rPr lang="tr-TR" dirty="0">
                <a:latin typeface="Times New Roman"/>
                <a:ea typeface="ヒラギノ明朝 Pro W3"/>
              </a:rPr>
              <a:t>, </a:t>
            </a:r>
            <a:r>
              <a:rPr lang="tr-TR" b="1" dirty="0">
                <a:latin typeface="Times New Roman"/>
                <a:ea typeface="ヒラギノ明朝 Pro W3"/>
              </a:rPr>
              <a:t>her takvim yılında (1)’ den başlanarak verilir</a:t>
            </a:r>
            <a:r>
              <a:rPr lang="tr-TR" dirty="0">
                <a:latin typeface="Times New Roman"/>
                <a:ea typeface="ヒラギノ明朝 Pro W3"/>
              </a:rPr>
              <a:t>.</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Yılsonunda elektronik ortamda tutulan defterlerin raporları alınarak birim müdürü tarafından imzalanır ve dosyasında saklanır.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Maddi hatalar vali, ilgili vali yardımcısı ve kaymakam onayıyla düzeltilir.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(4) Bu Yönetmelikte öngörülen defterlerin şekilleri, halen uygulanmakta olan şekillerdir. Ancak Bakanlıkça lüzum görülmesi halinde, defterlerin şekilleri yeniden belirlenir ve bir genelge ile valiliklere duyurulur.</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3ECA12F6-06DE-466F-957C-65E519E8CE62}" type="slidenum">
              <a:rPr/>
              <a:pPr>
                <a:defRPr/>
              </a:pPr>
              <a:t>72</a:t>
            </a:fld>
            <a:endParaRPr dirty="0"/>
          </a:p>
        </p:txBody>
      </p:sp>
    </p:spTree>
  </p:cSld>
  <p:clrMapOvr>
    <a:masterClrMapping/>
  </p:clrMapOvr>
  <p:transition spd="slow">
    <p:circle/>
    <p:sndAc>
      <p:stSnd>
        <p:snd r:embed="rId2" name="arrow.wav"/>
      </p:stSnd>
    </p:sndAc>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500034" y="714356"/>
            <a:ext cx="8429684" cy="5738833"/>
          </a:xfrm>
        </p:spPr>
        <p:txBody>
          <a:bodyPr/>
          <a:lstStyle/>
          <a:p>
            <a:pPr algn="ctr" eaLnBrk="1" hangingPunct="1">
              <a:spcBef>
                <a:spcPts val="600"/>
              </a:spcBef>
              <a:spcAft>
                <a:spcPts val="0"/>
              </a:spcAft>
              <a:defRPr/>
            </a:pPr>
            <a:r>
              <a:rPr lang="tr-TR" b="1" dirty="0">
                <a:latin typeface="Times New Roman"/>
                <a:ea typeface="ヒラギノ明朝 Pro W3"/>
              </a:rPr>
              <a:t>YEDİNCİ BÖLÜM</a:t>
            </a:r>
            <a:endParaRPr lang="tr-TR" dirty="0">
              <a:latin typeface="Times New Roman"/>
              <a:ea typeface="Times New Roman"/>
            </a:endParaRPr>
          </a:p>
          <a:p>
            <a:pPr algn="ctr" eaLnBrk="1" hangingPunct="1">
              <a:spcBef>
                <a:spcPts val="0"/>
              </a:spcBef>
              <a:spcAft>
                <a:spcPts val="0"/>
              </a:spcAft>
              <a:defRPr/>
            </a:pPr>
            <a:r>
              <a:rPr lang="tr-TR" b="1" dirty="0">
                <a:latin typeface="Times New Roman"/>
                <a:ea typeface="ヒラギノ明朝 Pro W3"/>
              </a:rPr>
              <a:t>Arşivleme</a:t>
            </a:r>
            <a:endParaRPr lang="tr-TR" dirty="0">
              <a:latin typeface="Times New Roman"/>
              <a:ea typeface="Times New Roman"/>
            </a:endParaRPr>
          </a:p>
          <a:p>
            <a:pPr indent="359410" algn="just" eaLnBrk="1" hangingPunct="1">
              <a:spcBef>
                <a:spcPts val="0"/>
              </a:spcBef>
              <a:spcAft>
                <a:spcPts val="0"/>
              </a:spcAft>
              <a:tabLst>
                <a:tab pos="359410" algn="l"/>
              </a:tabLst>
              <a:defRPr/>
            </a:pPr>
            <a:r>
              <a:rPr lang="tr-TR" b="1" dirty="0">
                <a:latin typeface="Times New Roman"/>
                <a:ea typeface="ヒラギノ明朝 Pro W3"/>
              </a:rPr>
              <a:t>İl ve ilçe arşivleri</a:t>
            </a:r>
            <a:endParaRPr lang="tr-TR" dirty="0">
              <a:latin typeface="Times New Roman"/>
              <a:ea typeface="Times New Roman"/>
            </a:endParaRPr>
          </a:p>
          <a:p>
            <a:pPr algn="just" eaLnBrk="1" hangingPunct="1">
              <a:spcBef>
                <a:spcPts val="0"/>
              </a:spcBef>
              <a:spcAft>
                <a:spcPts val="0"/>
              </a:spcAft>
              <a:tabLst>
                <a:tab pos="359410" algn="l"/>
              </a:tabLst>
              <a:defRPr/>
            </a:pPr>
            <a:r>
              <a:rPr lang="tr-TR" b="1" dirty="0">
                <a:latin typeface="Times New Roman"/>
                <a:ea typeface="ヒラギノ明朝 Pro W3"/>
              </a:rPr>
              <a:t>Madde 70 –</a:t>
            </a:r>
            <a:r>
              <a:rPr lang="tr-TR" dirty="0">
                <a:latin typeface="Times New Roman"/>
                <a:ea typeface="ヒラギノ明朝 Pro W3"/>
              </a:rPr>
              <a:t> (1) Her il ve ilçede ilgili </a:t>
            </a:r>
            <a:r>
              <a:rPr lang="tr-TR" dirty="0">
                <a:solidFill>
                  <a:srgbClr val="C00000"/>
                </a:solidFill>
                <a:latin typeface="Times New Roman"/>
                <a:ea typeface="ヒラギノ明朝 Pro W3"/>
              </a:rPr>
              <a:t>birim amirinin yetki ve sorumluluğunda </a:t>
            </a:r>
            <a:r>
              <a:rPr lang="tr-TR" dirty="0">
                <a:latin typeface="Times New Roman"/>
                <a:ea typeface="ヒラギノ明朝 Pro W3"/>
              </a:rPr>
              <a:t>bir arşiv bulunur.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(2) Hükümet konaklarında bu maksatla yeterli hacim ve nitelikte bir yer arşiv olarak hazırlanır.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(3) İşlemlerde kullanılmayan, fakat gerektiğinde başvurmak üzere belirli bir süre saklanması zorunlu görülen, evrak arşivlik malzeme olarak adlandırılır.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(4) Arşiv yerinin düzenlenmesi, arşivlik malzemenin ayıklanması ve diğer arşiv işleri, </a:t>
            </a:r>
            <a:r>
              <a:rPr lang="tr-TR" dirty="0">
                <a:solidFill>
                  <a:srgbClr val="C00000"/>
                </a:solidFill>
                <a:latin typeface="Times New Roman"/>
                <a:ea typeface="ヒラギノ明朝 Pro W3"/>
              </a:rPr>
              <a:t>İçişleri Bakanlığı Merkez ve Taşra Teşkilatı Arşiv Hizmetleri Yönetmeliği </a:t>
            </a:r>
            <a:r>
              <a:rPr lang="tr-TR" dirty="0">
                <a:latin typeface="Times New Roman"/>
                <a:ea typeface="ヒラギノ明朝 Pro W3"/>
              </a:rPr>
              <a:t>hükümlerine göre yapılır.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(5) Evrakın el değiştirmesi ve muhafazası konusunda koruyucu güvenlik mevzuatı hükümleri saklıdır.</a:t>
            </a:r>
            <a:endParaRPr lang="tr-TR" dirty="0">
              <a:latin typeface="Times New Roman"/>
              <a:ea typeface="Times New Roman"/>
            </a:endParaRPr>
          </a:p>
          <a:p>
            <a:pPr indent="359410" algn="just" eaLnBrk="1" hangingPunct="1">
              <a:spcBef>
                <a:spcPts val="600"/>
              </a:spcBef>
              <a:spcAft>
                <a:spcPts val="0"/>
              </a:spcAft>
              <a:tabLst>
                <a:tab pos="359410" algn="l"/>
              </a:tabLst>
              <a:defRPr/>
            </a:pPr>
            <a:r>
              <a:rPr lang="tr-TR" dirty="0">
                <a:latin typeface="Times New Roman"/>
                <a:ea typeface="ヒラギノ明朝 Pro W3"/>
              </a:rPr>
              <a:t>(6) e-İçişleri kapsamında evrak elektronik imza ile imzalandıktan sonra elektronik ortamda arşivlenir. Ancak, günün ihtiyaç ve şartlarına göre bu konudaki uygulama Bakanlıkça belirlenir.</a:t>
            </a:r>
          </a:p>
          <a:p>
            <a:pPr algn="ctr">
              <a:spcBef>
                <a:spcPts val="0"/>
              </a:spcBef>
              <a:spcAft>
                <a:spcPts val="0"/>
              </a:spcAft>
            </a:pPr>
            <a:endParaRPr lang="tr-TR" b="1" dirty="0"/>
          </a:p>
          <a:p>
            <a:pPr algn="ctr">
              <a:spcBef>
                <a:spcPts val="0"/>
              </a:spcBef>
              <a:spcAft>
                <a:spcPts val="0"/>
              </a:spcAft>
            </a:pPr>
            <a:r>
              <a:rPr lang="tr-TR" b="1" dirty="0"/>
              <a:t>DÖRDÜNCÜ KISIM</a:t>
            </a:r>
            <a:endParaRPr lang="tr-TR" dirty="0"/>
          </a:p>
          <a:p>
            <a:pPr algn="ctr">
              <a:spcBef>
                <a:spcPts val="0"/>
              </a:spcBef>
              <a:spcAft>
                <a:spcPts val="0"/>
              </a:spcAft>
            </a:pPr>
            <a:r>
              <a:rPr lang="tr-TR" b="1" dirty="0"/>
              <a:t>Çeşitli ve Son Hükümler</a:t>
            </a:r>
            <a:endParaRPr lang="tr-TR" dirty="0"/>
          </a:p>
          <a:p>
            <a:pPr indent="359410" eaLnBrk="1" hangingPunct="1">
              <a:spcBef>
                <a:spcPts val="600"/>
              </a:spcBef>
              <a:spcAft>
                <a:spcPts val="0"/>
              </a:spcAft>
              <a:tabLst>
                <a:tab pos="359410" algn="l"/>
              </a:tabLst>
              <a:defRPr/>
            </a:pPr>
            <a:r>
              <a:rPr lang="tr-TR" b="1" dirty="0">
                <a:latin typeface="Times New Roman"/>
                <a:ea typeface="ヒラギノ明朝 Pro W3"/>
              </a:rPr>
              <a:t>İş ve işlemlerin yürütülmesinde devamlılık</a:t>
            </a:r>
            <a:endParaRPr lang="tr-TR" dirty="0">
              <a:latin typeface="Times New Roman"/>
              <a:ea typeface="Times New Roman"/>
            </a:endParaRPr>
          </a:p>
          <a:p>
            <a:pPr eaLnBrk="1" hangingPunct="1">
              <a:spcBef>
                <a:spcPts val="0"/>
              </a:spcBef>
              <a:spcAft>
                <a:spcPts val="0"/>
              </a:spcAft>
              <a:tabLst>
                <a:tab pos="359410" algn="l"/>
              </a:tabLst>
              <a:defRPr/>
            </a:pPr>
            <a:r>
              <a:rPr lang="tr-TR" b="1" dirty="0">
                <a:latin typeface="Times New Roman"/>
                <a:ea typeface="ヒラギノ明朝 Pro W3"/>
              </a:rPr>
              <a:t>Madde 71 –</a:t>
            </a:r>
            <a:r>
              <a:rPr lang="tr-TR" dirty="0">
                <a:latin typeface="Times New Roman"/>
                <a:ea typeface="ヒラギノ明朝 Pro W3"/>
              </a:rPr>
              <a:t> (1) Bakanlık, sistemin işleyişi ile ilgili ilke ve usulleri değişen şartlara göre düzenleyebilir.</a:t>
            </a:r>
            <a:endParaRPr lang="tr-TR" dirty="0">
              <a:latin typeface="Times New Roman"/>
              <a:ea typeface="Times New Roman"/>
            </a:endParaRPr>
          </a:p>
          <a:p>
            <a:pPr indent="359410" eaLnBrk="1" hangingPunct="1">
              <a:spcBef>
                <a:spcPts val="600"/>
              </a:spcBef>
              <a:spcAft>
                <a:spcPts val="0"/>
              </a:spcAft>
              <a:tabLst>
                <a:tab pos="359410" algn="l"/>
              </a:tabLst>
              <a:defRPr/>
            </a:pPr>
            <a:r>
              <a:rPr lang="tr-TR" dirty="0">
                <a:latin typeface="Times New Roman"/>
                <a:ea typeface="ヒラギノ明朝 Pro W3"/>
              </a:rPr>
              <a:t>(2) </a:t>
            </a:r>
            <a:r>
              <a:rPr lang="tr-TR" dirty="0">
                <a:solidFill>
                  <a:srgbClr val="0070C0"/>
                </a:solidFill>
                <a:latin typeface="Times New Roman"/>
                <a:ea typeface="ヒラギノ明朝 Pro W3"/>
              </a:rPr>
              <a:t>Bu Yönetmelikle belirlenen iş ve işlemlerin</a:t>
            </a:r>
            <a:r>
              <a:rPr lang="tr-TR" dirty="0">
                <a:latin typeface="Times New Roman"/>
                <a:ea typeface="ヒラギノ明朝 Pro W3"/>
              </a:rPr>
              <a:t> </a:t>
            </a:r>
            <a:r>
              <a:rPr lang="tr-TR" dirty="0">
                <a:solidFill>
                  <a:srgbClr val="C00000"/>
                </a:solidFill>
                <a:latin typeface="Times New Roman"/>
                <a:ea typeface="ヒラギノ明朝 Pro W3"/>
              </a:rPr>
              <a:t>mücbir sebeplerle elektronik ortamda yürütülememesi durumunda Bakanlıkça yapılacak duyuruya göre yazılı olarak yürütülebilir.</a:t>
            </a:r>
            <a:endParaRPr lang="tr-TR" dirty="0">
              <a:latin typeface="Times New Roman"/>
              <a:ea typeface="Times New Roman"/>
            </a:endParaRPr>
          </a:p>
        </p:txBody>
      </p:sp>
      <p:sp>
        <p:nvSpPr>
          <p:cNvPr id="4" name="3 Slayt Numarası Yer Tutucusu"/>
          <p:cNvSpPr>
            <a:spLocks noGrp="1"/>
          </p:cNvSpPr>
          <p:nvPr>
            <p:ph type="sldNum" sz="quarter" idx="10"/>
          </p:nvPr>
        </p:nvSpPr>
        <p:spPr/>
        <p:txBody>
          <a:bodyPr/>
          <a:lstStyle/>
          <a:p>
            <a:pPr>
              <a:defRPr/>
            </a:pPr>
            <a:fld id="{8FCB0DBE-1149-45B6-81BA-86FF14DACC41}" type="slidenum">
              <a:rPr/>
              <a:pPr>
                <a:defRPr/>
              </a:pPr>
              <a:t>73</a:t>
            </a:fld>
            <a:endParaRPr dirty="0"/>
          </a:p>
        </p:txBody>
      </p:sp>
    </p:spTree>
  </p:cSld>
  <p:clrMapOvr>
    <a:masterClrMapping/>
  </p:clrMapOvr>
  <p:transition spd="slow">
    <p:circle/>
    <p:sndAc>
      <p:stSnd>
        <p:snd r:embed="rId2" name="arrow.wav"/>
      </p:stSnd>
    </p:sndAc>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83568" y="688153"/>
            <a:ext cx="8286808" cy="3744416"/>
          </a:xfrm>
          <a:noFill/>
        </p:spPr>
        <p:txBody>
          <a:bodyPr/>
          <a:lstStyle/>
          <a:p>
            <a:pPr indent="359410" algn="just" eaLnBrk="1" hangingPunct="1">
              <a:spcBef>
                <a:spcPts val="1200"/>
              </a:spcBef>
              <a:spcAft>
                <a:spcPts val="0"/>
              </a:spcAft>
              <a:tabLst>
                <a:tab pos="359410" algn="l"/>
              </a:tabLst>
              <a:defRPr/>
            </a:pPr>
            <a:r>
              <a:rPr lang="tr-TR" sz="1400" b="1" dirty="0">
                <a:latin typeface="Times New Roman"/>
                <a:ea typeface="ヒラギノ明朝 Pro W3"/>
              </a:rPr>
              <a:t>Atıflar</a:t>
            </a:r>
            <a:endParaRPr lang="tr-TR" sz="1400" dirty="0">
              <a:latin typeface="Times New Roman"/>
              <a:ea typeface="Times New Roman"/>
            </a:endParaRPr>
          </a:p>
          <a:p>
            <a:pPr algn="just" eaLnBrk="1" hangingPunct="1">
              <a:spcBef>
                <a:spcPts val="0"/>
              </a:spcBef>
              <a:spcAft>
                <a:spcPts val="0"/>
              </a:spcAft>
              <a:tabLst>
                <a:tab pos="359410" algn="l"/>
              </a:tabLst>
              <a:defRPr/>
            </a:pPr>
            <a:r>
              <a:rPr lang="tr-TR" sz="1400" b="1" dirty="0">
                <a:latin typeface="Times New Roman"/>
                <a:ea typeface="ヒラギノ明朝 Pro W3"/>
              </a:rPr>
              <a:t>Madde 72 – </a:t>
            </a:r>
            <a:r>
              <a:rPr lang="tr-TR" sz="1400" dirty="0">
                <a:latin typeface="Times New Roman"/>
                <a:ea typeface="ヒラギノ明朝 Pro W3"/>
              </a:rPr>
              <a:t>(1) 10/9/1988 tarihli ve 19925 sayılı Resmî Gazete’de yayımlanan Valilik ve Kaymakamlık Büroları Kuruluş, Görev ve Çalışma Yönetmeliğine yapılmış olan atıflar bu Yönetmeliğe yapılmış sayılır.</a:t>
            </a:r>
            <a:endParaRPr lang="tr-TR" sz="1400" dirty="0">
              <a:latin typeface="Times New Roman"/>
              <a:ea typeface="Times New Roman"/>
            </a:endParaRPr>
          </a:p>
          <a:p>
            <a:pPr indent="359410" algn="just" eaLnBrk="1" hangingPunct="1">
              <a:spcBef>
                <a:spcPts val="600"/>
              </a:spcBef>
              <a:spcAft>
                <a:spcPts val="0"/>
              </a:spcAft>
              <a:tabLst>
                <a:tab pos="359410" algn="l"/>
              </a:tabLst>
              <a:defRPr/>
            </a:pPr>
            <a:r>
              <a:rPr lang="tr-TR" sz="1400" dirty="0">
                <a:latin typeface="Times New Roman"/>
                <a:ea typeface="ヒラギノ明朝 Pro W3"/>
              </a:rPr>
              <a:t>(2) Diğer yönetmeliklerle valilik ve kaymakamlık birimlerine verilen görevlerin yürütülmesinde bu Yönetmelik hükümleri uygulanır.</a:t>
            </a:r>
          </a:p>
          <a:p>
            <a:pPr indent="359410" algn="just" eaLnBrk="1" hangingPunct="1">
              <a:spcBef>
                <a:spcPts val="1200"/>
              </a:spcBef>
              <a:spcAft>
                <a:spcPts val="0"/>
              </a:spcAft>
              <a:tabLst>
                <a:tab pos="359410" algn="l"/>
              </a:tabLst>
              <a:defRPr/>
            </a:pPr>
            <a:r>
              <a:rPr lang="tr-TR" sz="1400" b="1" dirty="0">
                <a:latin typeface="Times New Roman"/>
                <a:ea typeface="ヒラギノ明朝 Pro W3"/>
              </a:rPr>
              <a:t>Hizmetlerin aynı birimde gördürülmesi</a:t>
            </a:r>
            <a:endParaRPr lang="tr-TR" sz="1400" dirty="0">
              <a:latin typeface="Times New Roman"/>
              <a:ea typeface="Times New Roman"/>
            </a:endParaRPr>
          </a:p>
          <a:p>
            <a:pPr algn="just" eaLnBrk="1" hangingPunct="1">
              <a:spcBef>
                <a:spcPts val="0"/>
              </a:spcBef>
              <a:spcAft>
                <a:spcPts val="0"/>
              </a:spcAft>
              <a:tabLst>
                <a:tab pos="359410" algn="l"/>
              </a:tabLst>
              <a:defRPr/>
            </a:pPr>
            <a:r>
              <a:rPr lang="tr-TR" sz="1400" b="1" dirty="0">
                <a:latin typeface="Times New Roman"/>
                <a:ea typeface="ヒラギノ明朝 Pro W3"/>
              </a:rPr>
              <a:t>Geçici Madde 1 –</a:t>
            </a:r>
            <a:r>
              <a:rPr lang="tr-TR" sz="1400" dirty="0">
                <a:latin typeface="Times New Roman"/>
                <a:ea typeface="ヒラギノ明朝 Pro W3"/>
              </a:rPr>
              <a:t> (1) </a:t>
            </a:r>
            <a:r>
              <a:rPr lang="tr-TR" sz="1400" dirty="0">
                <a:solidFill>
                  <a:srgbClr val="C00000"/>
                </a:solidFill>
                <a:latin typeface="Times New Roman"/>
                <a:ea typeface="ヒラギノ明朝 Pro W3"/>
              </a:rPr>
              <a:t>Bu Yönetmelikte sayılan yeni birimlerin il ve ilçelerde kurulması, kadro ve personel sağlanması işlemleri tamamlanıncaya kadar bu şube müdürlükleri veya şefliklerin işleri diğer bir şube müdürlüğüne veya şefliğe gördürülebilir.</a:t>
            </a:r>
            <a:endParaRPr lang="tr-TR" sz="1400" dirty="0">
              <a:solidFill>
                <a:srgbClr val="C00000"/>
              </a:solidFill>
              <a:latin typeface="Times New Roman"/>
              <a:ea typeface="Times New Roman"/>
            </a:endParaRPr>
          </a:p>
          <a:p>
            <a:pPr indent="359410" algn="just" eaLnBrk="1" hangingPunct="1">
              <a:spcBef>
                <a:spcPts val="0"/>
              </a:spcBef>
              <a:spcAft>
                <a:spcPts val="0"/>
              </a:spcAft>
              <a:tabLst>
                <a:tab pos="359410" algn="l"/>
              </a:tabLst>
              <a:defRPr/>
            </a:pPr>
            <a:r>
              <a:rPr lang="tr-TR" sz="1400" dirty="0">
                <a:latin typeface="Times New Roman"/>
                <a:ea typeface="ヒラギノ明朝 Pro W3"/>
              </a:rPr>
              <a:t>(2) </a:t>
            </a:r>
            <a:r>
              <a:rPr lang="tr-TR" sz="1400" dirty="0">
                <a:solidFill>
                  <a:srgbClr val="C00000"/>
                </a:solidFill>
                <a:latin typeface="Times New Roman"/>
                <a:ea typeface="ヒラギノ明朝 Pro W3"/>
              </a:rPr>
              <a:t>İl ve ilçelerde bu maddede belirtilen düzenleme ve değişiklikler vali ve kaymakamlar tarafından yapılır.</a:t>
            </a:r>
            <a:endParaRPr lang="tr-TR" sz="1400" dirty="0">
              <a:solidFill>
                <a:srgbClr val="C00000"/>
              </a:solidFill>
              <a:latin typeface="Times New Roman"/>
              <a:ea typeface="Times New Roman"/>
            </a:endParaRPr>
          </a:p>
          <a:p>
            <a:pPr indent="359410" algn="just" eaLnBrk="1" hangingPunct="1">
              <a:spcBef>
                <a:spcPts val="1200"/>
              </a:spcBef>
              <a:spcAft>
                <a:spcPts val="0"/>
              </a:spcAft>
              <a:tabLst>
                <a:tab pos="359410" algn="l"/>
              </a:tabLst>
              <a:defRPr/>
            </a:pPr>
            <a:r>
              <a:rPr lang="tr-TR" sz="1400" b="1" dirty="0">
                <a:latin typeface="Times New Roman"/>
                <a:ea typeface="ヒラギノ明朝 Pro W3"/>
              </a:rPr>
              <a:t>Yürürlükten kaldırma</a:t>
            </a:r>
            <a:endParaRPr lang="tr-TR" sz="1400" dirty="0">
              <a:latin typeface="Times New Roman"/>
              <a:ea typeface="Times New Roman"/>
            </a:endParaRPr>
          </a:p>
          <a:p>
            <a:pPr algn="just" eaLnBrk="1" hangingPunct="1">
              <a:spcBef>
                <a:spcPts val="0"/>
              </a:spcBef>
              <a:spcAft>
                <a:spcPts val="0"/>
              </a:spcAft>
              <a:tabLst>
                <a:tab pos="359410" algn="l"/>
              </a:tabLst>
              <a:defRPr/>
            </a:pPr>
            <a:r>
              <a:rPr lang="tr-TR" sz="1400" b="1" dirty="0">
                <a:latin typeface="Times New Roman"/>
                <a:ea typeface="ヒラギノ明朝 Pro W3"/>
              </a:rPr>
              <a:t>Madde 73 ‒ </a:t>
            </a:r>
            <a:r>
              <a:rPr lang="tr-TR" sz="1400" dirty="0">
                <a:latin typeface="Times New Roman"/>
                <a:ea typeface="ヒラギノ明朝 Pro W3"/>
              </a:rPr>
              <a:t>(1) 10/9/1988 tarihli ve 19925 sayılı Resmî Gazete’de yayımlanan Valilik ve Kaymakamlık Büroları Kuruluş, Görev ve Çalışma Yönetmeliği yürürlükten kaldırılmıştır.</a:t>
            </a:r>
            <a:endParaRPr lang="tr-TR" sz="1400" dirty="0">
              <a:latin typeface="Times New Roman"/>
              <a:ea typeface="Times New Roman"/>
            </a:endParaRPr>
          </a:p>
          <a:p>
            <a:pPr indent="359410" algn="just" eaLnBrk="1" hangingPunct="1">
              <a:spcBef>
                <a:spcPts val="0"/>
              </a:spcBef>
              <a:spcAft>
                <a:spcPts val="0"/>
              </a:spcAft>
              <a:tabLst>
                <a:tab pos="359410" algn="l"/>
              </a:tabLst>
              <a:defRPr/>
            </a:pPr>
            <a:r>
              <a:rPr lang="tr-TR" sz="1400" b="1" dirty="0">
                <a:latin typeface="Times New Roman"/>
                <a:ea typeface="ヒラギノ明朝 Pro W3"/>
              </a:rPr>
              <a:t>Yürürlük, Madde 74 ‒ </a:t>
            </a:r>
            <a:r>
              <a:rPr lang="tr-TR" sz="1400" dirty="0">
                <a:latin typeface="Times New Roman"/>
                <a:ea typeface="ヒラギノ明朝 Pro W3"/>
              </a:rPr>
              <a:t>(1) Bu Yönetmelik yayımı tarihinde yürürlüğe girer.</a:t>
            </a:r>
            <a:endParaRPr lang="tr-TR" sz="1400" dirty="0">
              <a:latin typeface="Times New Roman"/>
              <a:ea typeface="Times New Roman"/>
            </a:endParaRPr>
          </a:p>
          <a:p>
            <a:pPr indent="359410" algn="just" eaLnBrk="1" hangingPunct="1">
              <a:spcBef>
                <a:spcPts val="0"/>
              </a:spcBef>
              <a:spcAft>
                <a:spcPts val="0"/>
              </a:spcAft>
              <a:tabLst>
                <a:tab pos="359410" algn="l"/>
              </a:tabLst>
              <a:defRPr/>
            </a:pPr>
            <a:r>
              <a:rPr lang="tr-TR" sz="1400" b="1" dirty="0">
                <a:latin typeface="Times New Roman"/>
                <a:ea typeface="ヒラギノ明朝 Pro W3"/>
              </a:rPr>
              <a:t>Yürütme, Madde 75 –</a:t>
            </a:r>
            <a:r>
              <a:rPr lang="tr-TR" sz="1400" dirty="0">
                <a:latin typeface="Times New Roman"/>
                <a:ea typeface="ヒラギノ明朝 Pro W3"/>
              </a:rPr>
              <a:t> (1) Bu Yönetmelik hükümlerini İçişleri Bakanı yürütür.</a:t>
            </a:r>
            <a:endParaRPr lang="tr-TR" sz="1400" dirty="0">
              <a:latin typeface="Times New Roman"/>
              <a:ea typeface="Times New Roman"/>
            </a:endParaRPr>
          </a:p>
        </p:txBody>
      </p:sp>
      <p:sp>
        <p:nvSpPr>
          <p:cNvPr id="6" name="5 Slayt Numarası Yer Tutucusu"/>
          <p:cNvSpPr>
            <a:spLocks noGrp="1"/>
          </p:cNvSpPr>
          <p:nvPr>
            <p:ph type="sldNum" sz="quarter" idx="10"/>
          </p:nvPr>
        </p:nvSpPr>
        <p:spPr/>
        <p:txBody>
          <a:bodyPr/>
          <a:lstStyle/>
          <a:p>
            <a:pPr>
              <a:defRPr/>
            </a:pPr>
            <a:fld id="{B6EC2EA1-833B-4860-A399-7183E2C34C17}" type="slidenum">
              <a:rPr/>
              <a:pPr>
                <a:defRPr/>
              </a:pPr>
              <a:t>74</a:t>
            </a:fld>
            <a:endParaRPr dirty="0"/>
          </a:p>
        </p:txBody>
      </p:sp>
      <p:graphicFrame>
        <p:nvGraphicFramePr>
          <p:cNvPr id="7" name="6 Tablo"/>
          <p:cNvGraphicFramePr>
            <a:graphicFrameLocks noGrp="1"/>
          </p:cNvGraphicFramePr>
          <p:nvPr>
            <p:extLst>
              <p:ext uri="{D42A27DB-BD31-4B8C-83A1-F6EECF244321}">
                <p14:modId xmlns:p14="http://schemas.microsoft.com/office/powerpoint/2010/main" val="1903535583"/>
              </p:ext>
            </p:extLst>
          </p:nvPr>
        </p:nvGraphicFramePr>
        <p:xfrm>
          <a:off x="2148047" y="4653136"/>
          <a:ext cx="5357850" cy="1835988"/>
        </p:xfrm>
        <a:graphic>
          <a:graphicData uri="http://schemas.openxmlformats.org/drawingml/2006/table">
            <a:tbl>
              <a:tblPr/>
              <a:tblGrid>
                <a:gridCol w="1106931">
                  <a:extLst>
                    <a:ext uri="{9D8B030D-6E8A-4147-A177-3AD203B41FA5}">
                      <a16:colId xmlns:a16="http://schemas.microsoft.com/office/drawing/2014/main" val="20000"/>
                    </a:ext>
                  </a:extLst>
                </a:gridCol>
                <a:gridCol w="1173006">
                  <a:extLst>
                    <a:ext uri="{9D8B030D-6E8A-4147-A177-3AD203B41FA5}">
                      <a16:colId xmlns:a16="http://schemas.microsoft.com/office/drawing/2014/main" val="20001"/>
                    </a:ext>
                  </a:extLst>
                </a:gridCol>
                <a:gridCol w="3077913">
                  <a:extLst>
                    <a:ext uri="{9D8B030D-6E8A-4147-A177-3AD203B41FA5}">
                      <a16:colId xmlns:a16="http://schemas.microsoft.com/office/drawing/2014/main" val="2187601331"/>
                    </a:ext>
                  </a:extLst>
                </a:gridCol>
              </a:tblGrid>
              <a:tr h="166908">
                <a:tc gridSpan="3">
                  <a:txBody>
                    <a:bodyPr/>
                    <a:lstStyle/>
                    <a:p>
                      <a:pPr algn="ctr">
                        <a:lnSpc>
                          <a:spcPct val="100000"/>
                        </a:lnSpc>
                        <a:spcAft>
                          <a:spcPts val="0"/>
                        </a:spcAft>
                        <a:tabLst>
                          <a:tab pos="359410" algn="l"/>
                        </a:tabLst>
                      </a:pPr>
                      <a:r>
                        <a:rPr lang="tr-TR" sz="1000" b="1" dirty="0">
                          <a:solidFill>
                            <a:schemeClr val="tx1"/>
                          </a:solidFill>
                          <a:latin typeface="Times New Roman" pitchFamily="18" charset="0"/>
                          <a:ea typeface="ヒラギノ明朝 Pro W3"/>
                          <a:cs typeface="Times New Roman" pitchFamily="18" charset="0"/>
                        </a:rPr>
                        <a:t>Yönetmeliğin Yayımlandığı Resmî Gazete'nin</a:t>
                      </a:r>
                      <a:endParaRPr lang="tr-TR" sz="1000" dirty="0">
                        <a:solidFill>
                          <a:schemeClr val="tx1"/>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pPr algn="ctr">
                        <a:lnSpc>
                          <a:spcPct val="100000"/>
                        </a:lnSpc>
                        <a:spcAft>
                          <a:spcPts val="0"/>
                        </a:spcAft>
                        <a:tabLst>
                          <a:tab pos="359410" algn="l"/>
                        </a:tabLst>
                      </a:pPr>
                      <a:endParaRPr lang="tr-TR" sz="1200" dirty="0">
                        <a:solidFill>
                          <a:schemeClr val="tx1"/>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66908">
                <a:tc gridSpan="2">
                  <a:txBody>
                    <a:bodyPr/>
                    <a:lstStyle/>
                    <a:p>
                      <a:pPr algn="ctr">
                        <a:lnSpc>
                          <a:spcPct val="100000"/>
                        </a:lnSpc>
                        <a:spcAft>
                          <a:spcPts val="0"/>
                        </a:spcAft>
                        <a:tabLst>
                          <a:tab pos="359410" algn="l"/>
                        </a:tabLst>
                      </a:pPr>
                      <a:r>
                        <a:rPr lang="tr-TR" sz="1000" b="1" dirty="0">
                          <a:solidFill>
                            <a:schemeClr val="tx1"/>
                          </a:solidFill>
                          <a:latin typeface="Times New Roman" pitchFamily="18" charset="0"/>
                          <a:ea typeface="ヒラギノ明朝 Pro W3"/>
                          <a:cs typeface="Times New Roman" pitchFamily="18" charset="0"/>
                        </a:rPr>
                        <a:t>Tarihi</a:t>
                      </a:r>
                      <a:endParaRPr lang="tr-TR" sz="1000" dirty="0">
                        <a:solidFill>
                          <a:schemeClr val="tx1"/>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00000"/>
                        </a:lnSpc>
                        <a:spcAft>
                          <a:spcPts val="0"/>
                        </a:spcAft>
                        <a:tabLst>
                          <a:tab pos="359410" algn="l"/>
                        </a:tabLst>
                      </a:pPr>
                      <a:r>
                        <a:rPr lang="tr-TR" sz="1000" b="1">
                          <a:solidFill>
                            <a:schemeClr val="tx1"/>
                          </a:solidFill>
                          <a:latin typeface="Times New Roman" pitchFamily="18" charset="0"/>
                          <a:ea typeface="ヒラギノ明朝 Pro W3"/>
                          <a:cs typeface="Times New Roman" pitchFamily="18" charset="0"/>
                        </a:rPr>
                        <a:t>Sayısı</a:t>
                      </a:r>
                      <a:endParaRPr lang="tr-TR" sz="1000" dirty="0">
                        <a:solidFill>
                          <a:schemeClr val="tx1"/>
                        </a:solidFill>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6908">
                <a:tc gridSpan="2">
                  <a:txBody>
                    <a:bodyPr/>
                    <a:lstStyle/>
                    <a:p>
                      <a:pPr algn="ctr">
                        <a:lnSpc>
                          <a:spcPct val="100000"/>
                        </a:lnSpc>
                        <a:spcAft>
                          <a:spcPts val="0"/>
                        </a:spcAft>
                        <a:tabLst>
                          <a:tab pos="359410" algn="l"/>
                        </a:tabLst>
                      </a:pPr>
                      <a:r>
                        <a:rPr lang="tr-TR" sz="1000" dirty="0">
                          <a:solidFill>
                            <a:schemeClr val="tx1"/>
                          </a:solidFill>
                          <a:latin typeface="Times New Roman" pitchFamily="18" charset="0"/>
                          <a:ea typeface="ヒラギノ明朝 Pro W3"/>
                          <a:cs typeface="Times New Roman" pitchFamily="18" charset="0"/>
                        </a:rPr>
                        <a:t>8/6/2011</a:t>
                      </a:r>
                      <a:endParaRPr lang="tr-TR" sz="1000" dirty="0">
                        <a:solidFill>
                          <a:schemeClr val="tx1"/>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00000"/>
                        </a:lnSpc>
                        <a:spcAft>
                          <a:spcPts val="0"/>
                        </a:spcAft>
                        <a:tabLst>
                          <a:tab pos="359410" algn="l"/>
                        </a:tabLst>
                      </a:pPr>
                      <a:r>
                        <a:rPr lang="tr-TR" sz="1000" dirty="0">
                          <a:solidFill>
                            <a:schemeClr val="tx1"/>
                          </a:solidFill>
                          <a:latin typeface="Times New Roman" pitchFamily="18" charset="0"/>
                          <a:ea typeface="ヒラギノ明朝 Pro W3"/>
                          <a:cs typeface="Times New Roman" pitchFamily="18" charset="0"/>
                        </a:rPr>
                        <a:t>27958</a:t>
                      </a:r>
                      <a:endParaRPr lang="tr-TR" sz="1000" dirty="0">
                        <a:solidFill>
                          <a:schemeClr val="tx1"/>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6908">
                <a:tc gridSpan="3">
                  <a:txBody>
                    <a:bodyPr/>
                    <a:lstStyle/>
                    <a:p>
                      <a:pPr algn="ctr">
                        <a:lnSpc>
                          <a:spcPct val="100000"/>
                        </a:lnSpc>
                        <a:spcAft>
                          <a:spcPts val="0"/>
                        </a:spcAft>
                        <a:tabLst>
                          <a:tab pos="359410" algn="l"/>
                        </a:tabLst>
                      </a:pPr>
                      <a:r>
                        <a:rPr lang="tr-TR" sz="1000" b="1" dirty="0">
                          <a:solidFill>
                            <a:schemeClr val="tx1"/>
                          </a:solidFill>
                          <a:latin typeface="Times New Roman" pitchFamily="18" charset="0"/>
                          <a:ea typeface="ヒラギノ明朝 Pro W3"/>
                          <a:cs typeface="Times New Roman" pitchFamily="18" charset="0"/>
                        </a:rPr>
                        <a:t>Yönetmelikte Değişiklik Yapan Yönetmeliklerin Yayımlandığı Resmî Gazete'nin</a:t>
                      </a:r>
                      <a:endParaRPr lang="tr-TR" sz="1000" dirty="0">
                        <a:solidFill>
                          <a:schemeClr val="tx1"/>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tr-TR"/>
                    </a:p>
                  </a:txBody>
                  <a:tcPr/>
                </a:tc>
                <a:tc hMerge="1">
                  <a:txBody>
                    <a:bodyPr/>
                    <a:lstStyle/>
                    <a:p>
                      <a:pPr algn="ctr">
                        <a:lnSpc>
                          <a:spcPct val="100000"/>
                        </a:lnSpc>
                        <a:spcAft>
                          <a:spcPts val="0"/>
                        </a:spcAft>
                        <a:tabLst>
                          <a:tab pos="359410" algn="l"/>
                        </a:tabLst>
                      </a:pPr>
                      <a:endParaRPr lang="tr-TR" sz="1200" dirty="0">
                        <a:solidFill>
                          <a:schemeClr val="tx1"/>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66908">
                <a:tc gridSpan="2">
                  <a:txBody>
                    <a:bodyPr/>
                    <a:lstStyle/>
                    <a:p>
                      <a:pPr algn="ctr">
                        <a:lnSpc>
                          <a:spcPct val="100000"/>
                        </a:lnSpc>
                        <a:spcAft>
                          <a:spcPts val="0"/>
                        </a:spcAft>
                        <a:tabLst>
                          <a:tab pos="359410" algn="l"/>
                        </a:tabLst>
                      </a:pPr>
                      <a:r>
                        <a:rPr lang="tr-TR" sz="1000" b="1" dirty="0">
                          <a:solidFill>
                            <a:schemeClr val="tx1"/>
                          </a:solidFill>
                          <a:latin typeface="Times New Roman" pitchFamily="18" charset="0"/>
                          <a:ea typeface="ヒラギノ明朝 Pro W3"/>
                          <a:cs typeface="Times New Roman" pitchFamily="18" charset="0"/>
                        </a:rPr>
                        <a:t>Tarihi</a:t>
                      </a:r>
                      <a:endParaRPr lang="tr-TR" sz="1000" dirty="0">
                        <a:solidFill>
                          <a:schemeClr val="tx1"/>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a:lnSpc>
                          <a:spcPct val="100000"/>
                        </a:lnSpc>
                        <a:spcAft>
                          <a:spcPts val="0"/>
                        </a:spcAft>
                        <a:tabLst>
                          <a:tab pos="359410" algn="l"/>
                        </a:tabLst>
                      </a:pPr>
                      <a:r>
                        <a:rPr lang="tr-TR" sz="1000" b="1">
                          <a:solidFill>
                            <a:schemeClr val="tx1"/>
                          </a:solidFill>
                          <a:latin typeface="Times New Roman" pitchFamily="18" charset="0"/>
                          <a:ea typeface="ヒラギノ明朝 Pro W3"/>
                          <a:cs typeface="Times New Roman" pitchFamily="18" charset="0"/>
                        </a:rPr>
                        <a:t>Sayısı</a:t>
                      </a:r>
                      <a:endParaRPr lang="tr-TR" sz="1000">
                        <a:solidFill>
                          <a:schemeClr val="tx1"/>
                        </a:solidFill>
                        <a:latin typeface="Times New Roman" pitchFamily="18" charset="0"/>
                        <a:ea typeface="Times New Roman"/>
                        <a:cs typeface="Times New Roman"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6908">
                <a:tc>
                  <a:txBody>
                    <a:bodyPr/>
                    <a:lstStyle/>
                    <a:p>
                      <a:pPr algn="ctr">
                        <a:lnSpc>
                          <a:spcPct val="100000"/>
                        </a:lnSpc>
                        <a:spcAft>
                          <a:spcPts val="0"/>
                        </a:spcAft>
                        <a:tabLst>
                          <a:tab pos="359410" algn="l"/>
                        </a:tabLst>
                      </a:pPr>
                      <a:r>
                        <a:rPr lang="tr-TR" sz="1000">
                          <a:solidFill>
                            <a:schemeClr val="tx1"/>
                          </a:solidFill>
                          <a:latin typeface="Times New Roman" pitchFamily="18" charset="0"/>
                          <a:ea typeface="ヒラギノ明朝 Pro W3"/>
                          <a:cs typeface="Times New Roman" pitchFamily="18" charset="0"/>
                        </a:rPr>
                        <a:t>1-</a:t>
                      </a:r>
                      <a:endParaRPr lang="tr-TR" sz="1000">
                        <a:solidFill>
                          <a:schemeClr val="tx1"/>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97815" algn="ctr">
                        <a:lnSpc>
                          <a:spcPct val="100000"/>
                        </a:lnSpc>
                        <a:spcAft>
                          <a:spcPts val="0"/>
                        </a:spcAft>
                        <a:tabLst>
                          <a:tab pos="449580" algn="l"/>
                        </a:tabLst>
                      </a:pPr>
                      <a:r>
                        <a:rPr lang="tr-TR" sz="1000" dirty="0">
                          <a:solidFill>
                            <a:schemeClr val="tx1"/>
                          </a:solidFill>
                          <a:latin typeface="Times New Roman" pitchFamily="18" charset="0"/>
                          <a:ea typeface="ヒラギノ明朝 Pro W3"/>
                          <a:cs typeface="Times New Roman" pitchFamily="18" charset="0"/>
                        </a:rPr>
                        <a:t>5/8/2012</a:t>
                      </a:r>
                      <a:endParaRPr lang="tr-TR" sz="1000" dirty="0">
                        <a:solidFill>
                          <a:schemeClr val="tx1"/>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9410" algn="l"/>
                        </a:tabLst>
                      </a:pPr>
                      <a:r>
                        <a:rPr lang="tr-TR" sz="1000" dirty="0">
                          <a:solidFill>
                            <a:schemeClr val="tx1"/>
                          </a:solidFill>
                          <a:latin typeface="Times New Roman" pitchFamily="18" charset="0"/>
                          <a:ea typeface="ヒラギノ明朝 Pro W3"/>
                          <a:cs typeface="Times New Roman" pitchFamily="18" charset="0"/>
                        </a:rPr>
                        <a:t>28375</a:t>
                      </a:r>
                      <a:endParaRPr lang="tr-TR" sz="1000" dirty="0">
                        <a:solidFill>
                          <a:schemeClr val="tx1"/>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6908">
                <a:tc>
                  <a:txBody>
                    <a:bodyPr/>
                    <a:lstStyle/>
                    <a:p>
                      <a:pPr algn="ctr">
                        <a:lnSpc>
                          <a:spcPct val="100000"/>
                        </a:lnSpc>
                        <a:spcAft>
                          <a:spcPts val="0"/>
                        </a:spcAft>
                        <a:tabLst>
                          <a:tab pos="359410" algn="l"/>
                        </a:tabLst>
                      </a:pPr>
                      <a:r>
                        <a:rPr lang="tr-TR" sz="1000">
                          <a:solidFill>
                            <a:schemeClr val="tx1"/>
                          </a:solidFill>
                          <a:latin typeface="Times New Roman" pitchFamily="18" charset="0"/>
                          <a:ea typeface="ヒラギノ明朝 Pro W3"/>
                          <a:cs typeface="Times New Roman" pitchFamily="18" charset="0"/>
                        </a:rPr>
                        <a:t>2-</a:t>
                      </a:r>
                      <a:endParaRPr lang="tr-TR" sz="1000">
                        <a:solidFill>
                          <a:schemeClr val="tx1"/>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97815" algn="ctr">
                        <a:lnSpc>
                          <a:spcPct val="100000"/>
                        </a:lnSpc>
                        <a:spcAft>
                          <a:spcPts val="0"/>
                        </a:spcAft>
                        <a:tabLst>
                          <a:tab pos="449580" algn="l"/>
                        </a:tabLst>
                      </a:pPr>
                      <a:r>
                        <a:rPr lang="tr-TR" sz="1000" dirty="0">
                          <a:solidFill>
                            <a:schemeClr val="tx1"/>
                          </a:solidFill>
                          <a:latin typeface="Times New Roman" pitchFamily="18" charset="0"/>
                          <a:ea typeface="ヒラギノ明朝 Pro W3"/>
                          <a:cs typeface="Times New Roman" pitchFamily="18" charset="0"/>
                        </a:rPr>
                        <a:t>20/12/2013</a:t>
                      </a:r>
                      <a:endParaRPr lang="tr-TR" sz="1000" dirty="0">
                        <a:solidFill>
                          <a:schemeClr val="tx1"/>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9410" algn="l"/>
                        </a:tabLst>
                      </a:pPr>
                      <a:r>
                        <a:rPr lang="tr-TR" sz="1000" dirty="0">
                          <a:solidFill>
                            <a:schemeClr val="tx1"/>
                          </a:solidFill>
                          <a:latin typeface="Times New Roman" pitchFamily="18" charset="0"/>
                          <a:ea typeface="ヒラギノ明朝 Pro W3"/>
                          <a:cs typeface="Times New Roman" pitchFamily="18" charset="0"/>
                        </a:rPr>
                        <a:t>28857</a:t>
                      </a:r>
                      <a:endParaRPr lang="tr-TR" sz="1000" dirty="0">
                        <a:solidFill>
                          <a:schemeClr val="tx1"/>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6908">
                <a:tc>
                  <a:txBody>
                    <a:bodyPr/>
                    <a:lstStyle/>
                    <a:p>
                      <a:pPr algn="ctr">
                        <a:lnSpc>
                          <a:spcPct val="100000"/>
                        </a:lnSpc>
                        <a:spcAft>
                          <a:spcPts val="0"/>
                        </a:spcAft>
                        <a:tabLst>
                          <a:tab pos="359410" algn="l"/>
                        </a:tabLst>
                      </a:pPr>
                      <a:r>
                        <a:rPr lang="tr-TR" sz="1000">
                          <a:solidFill>
                            <a:schemeClr val="tx1"/>
                          </a:solidFill>
                          <a:latin typeface="Times New Roman" pitchFamily="18" charset="0"/>
                          <a:ea typeface="ヒラギノ明朝 Pro W3"/>
                          <a:cs typeface="Times New Roman" pitchFamily="18" charset="0"/>
                        </a:rPr>
                        <a:t>3.</a:t>
                      </a:r>
                      <a:endParaRPr lang="tr-TR" sz="1000">
                        <a:solidFill>
                          <a:schemeClr val="tx1"/>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97815" algn="ctr">
                        <a:lnSpc>
                          <a:spcPct val="100000"/>
                        </a:lnSpc>
                        <a:spcAft>
                          <a:spcPts val="0"/>
                        </a:spcAft>
                        <a:tabLst>
                          <a:tab pos="449580" algn="l"/>
                        </a:tabLst>
                      </a:pPr>
                      <a:r>
                        <a:rPr lang="tr-TR" sz="1000" dirty="0">
                          <a:solidFill>
                            <a:schemeClr val="tx1"/>
                          </a:solidFill>
                          <a:latin typeface="Times New Roman" pitchFamily="18" charset="0"/>
                          <a:ea typeface="ヒラギノ明朝 Pro W3"/>
                          <a:cs typeface="Times New Roman" pitchFamily="18" charset="0"/>
                        </a:rPr>
                        <a:t>30/8/2014</a:t>
                      </a:r>
                      <a:endParaRPr lang="tr-TR" sz="1000" dirty="0">
                        <a:solidFill>
                          <a:schemeClr val="tx1"/>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tabLst>
                          <a:tab pos="359410" algn="l"/>
                        </a:tabLst>
                      </a:pPr>
                      <a:r>
                        <a:rPr lang="tr-TR" sz="1000" dirty="0">
                          <a:solidFill>
                            <a:schemeClr val="tx1"/>
                          </a:solidFill>
                          <a:latin typeface="Times New Roman" pitchFamily="18" charset="0"/>
                          <a:ea typeface="ヒラギノ明朝 Pro W3"/>
                          <a:cs typeface="Times New Roman" pitchFamily="18" charset="0"/>
                        </a:rPr>
                        <a:t>29104</a:t>
                      </a:r>
                      <a:endParaRPr lang="tr-TR" sz="1000" dirty="0">
                        <a:solidFill>
                          <a:schemeClr val="tx1"/>
                        </a:solidFill>
                        <a:latin typeface="Times New Roman" pitchFamily="18" charset="0"/>
                        <a:ea typeface="Times New Roman"/>
                        <a:cs typeface="Times New Roman"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66908">
                <a:tc>
                  <a:txBody>
                    <a:bodyPr/>
                    <a:lstStyle/>
                    <a:p>
                      <a:pPr algn="ctr">
                        <a:spcAft>
                          <a:spcPts val="0"/>
                        </a:spcAft>
                        <a:tabLst>
                          <a:tab pos="359410" algn="l"/>
                        </a:tabLst>
                      </a:pPr>
                      <a:r>
                        <a:rPr lang="tr-TR" sz="1000" dirty="0">
                          <a:effectLst/>
                          <a:latin typeface="Times New Roman" panose="02020603050405020304" pitchFamily="18" charset="0"/>
                          <a:ea typeface="ヒラギノ明朝 Pro W3"/>
                        </a:rPr>
                        <a:t>4.</a:t>
                      </a:r>
                      <a:endParaRPr lang="tr-TR" sz="10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97815" algn="ctr">
                        <a:spcAft>
                          <a:spcPts val="0"/>
                        </a:spcAft>
                        <a:tabLst>
                          <a:tab pos="449580" algn="l"/>
                        </a:tabLst>
                      </a:pPr>
                      <a:r>
                        <a:rPr lang="tr-TR" sz="1000">
                          <a:effectLst/>
                          <a:latin typeface="Times New Roman" panose="02020603050405020304" pitchFamily="18" charset="0"/>
                          <a:ea typeface="Times New Roman" panose="02020603050405020304" pitchFamily="18" charset="0"/>
                        </a:rPr>
                        <a:t>28/7/2018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59410" algn="l"/>
                        </a:tabLst>
                      </a:pPr>
                      <a:r>
                        <a:rPr lang="tr-TR" sz="1000" dirty="0">
                          <a:effectLst/>
                          <a:latin typeface="Times New Roman" panose="02020603050405020304" pitchFamily="18" charset="0"/>
                          <a:ea typeface="Times New Roman" panose="02020603050405020304" pitchFamily="18" charset="0"/>
                        </a:rPr>
                        <a:t>30492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7462666"/>
                  </a:ext>
                </a:extLst>
              </a:tr>
              <a:tr h="166908">
                <a:tc>
                  <a:txBody>
                    <a:bodyPr/>
                    <a:lstStyle/>
                    <a:p>
                      <a:pPr algn="ctr">
                        <a:spcAft>
                          <a:spcPts val="0"/>
                        </a:spcAft>
                        <a:tabLst>
                          <a:tab pos="359410" algn="l"/>
                        </a:tabLst>
                      </a:pPr>
                      <a:r>
                        <a:rPr lang="tr-TR" sz="1000">
                          <a:effectLst/>
                          <a:latin typeface="Times New Roman" panose="02020603050405020304" pitchFamily="18" charset="0"/>
                          <a:ea typeface="ヒラギノ明朝 Pro W3"/>
                        </a:rPr>
                        <a:t>5.</a:t>
                      </a:r>
                      <a:endParaRPr lang="tr-TR"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97815" algn="ctr">
                        <a:spcAft>
                          <a:spcPts val="0"/>
                        </a:spcAft>
                        <a:tabLst>
                          <a:tab pos="449580" algn="l"/>
                        </a:tabLst>
                      </a:pPr>
                      <a:r>
                        <a:rPr lang="tr-TR" sz="1000">
                          <a:effectLst/>
                          <a:latin typeface="Times New Roman" panose="02020603050405020304" pitchFamily="18" charset="0"/>
                          <a:ea typeface="Times New Roman" panose="02020603050405020304" pitchFamily="18" charset="0"/>
                        </a:rPr>
                        <a:t>12/9/2018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59410" algn="l"/>
                        </a:tabLst>
                      </a:pPr>
                      <a:r>
                        <a:rPr lang="tr-TR" sz="1000" dirty="0">
                          <a:effectLst/>
                          <a:latin typeface="Times New Roman" panose="02020603050405020304" pitchFamily="18" charset="0"/>
                          <a:ea typeface="Times New Roman" panose="02020603050405020304" pitchFamily="18" charset="0"/>
                        </a:rPr>
                        <a:t>30533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422243"/>
                  </a:ext>
                </a:extLst>
              </a:tr>
              <a:tr h="166908">
                <a:tc>
                  <a:txBody>
                    <a:bodyPr/>
                    <a:lstStyle/>
                    <a:p>
                      <a:pPr algn="ctr">
                        <a:spcAft>
                          <a:spcPts val="0"/>
                        </a:spcAft>
                        <a:tabLst>
                          <a:tab pos="359410" algn="l"/>
                        </a:tabLst>
                      </a:pPr>
                      <a:r>
                        <a:rPr lang="tr-TR" sz="1000">
                          <a:effectLst/>
                          <a:latin typeface="Times New Roman" panose="02020603050405020304" pitchFamily="18" charset="0"/>
                          <a:ea typeface="ヒラギノ明朝 Pro W3"/>
                        </a:rPr>
                        <a:t>6.</a:t>
                      </a:r>
                      <a:endParaRPr lang="tr-TR" sz="10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97815" algn="ctr">
                        <a:spcAft>
                          <a:spcPts val="0"/>
                        </a:spcAft>
                        <a:tabLst>
                          <a:tab pos="449580" algn="l"/>
                        </a:tabLst>
                      </a:pPr>
                      <a:r>
                        <a:rPr lang="tr-TR" sz="1000">
                          <a:effectLst/>
                          <a:latin typeface="Times New Roman" panose="02020603050405020304" pitchFamily="18" charset="0"/>
                          <a:ea typeface="Times New Roman" panose="02020603050405020304" pitchFamily="18" charset="0"/>
                        </a:rPr>
                        <a:t>04/04/2020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59410" algn="l"/>
                        </a:tabLst>
                      </a:pPr>
                      <a:r>
                        <a:rPr lang="tr-TR" sz="1000" dirty="0">
                          <a:effectLst/>
                          <a:latin typeface="Times New Roman" panose="02020603050405020304" pitchFamily="18" charset="0"/>
                          <a:ea typeface="Times New Roman" panose="02020603050405020304" pitchFamily="18" charset="0"/>
                        </a:rPr>
                        <a:t>31089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710321"/>
                  </a:ext>
                </a:extLst>
              </a:tr>
            </a:tbl>
          </a:graphicData>
        </a:graphic>
      </p:graphicFrame>
    </p:spTree>
  </p:cSld>
  <p:clrMapOvr>
    <a:masterClrMapping/>
  </p:clrMapOvr>
  <p:transition spd="slow">
    <p:circle/>
    <p:sndAc>
      <p:stSnd>
        <p:snd r:embed="rId2" name="arrow.wav"/>
      </p:stSnd>
    </p:sndAc>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0"/>
            <a:ext cx="9144000" cy="6858000"/>
          </a:xfrm>
          <a:prstGeom prst="rect">
            <a:avLst/>
          </a:prstGeom>
          <a:gradFill>
            <a:gsLst>
              <a:gs pos="0">
                <a:schemeClr val="bg1"/>
              </a:gs>
              <a:gs pos="100000">
                <a:srgbClr val="66CCFF"/>
              </a:gs>
            </a:gsLst>
            <a:path path="rect">
              <a:fillToRect r="100000" b="100000"/>
            </a:path>
          </a:gradFill>
          <a:ln w="9525">
            <a:noFill/>
            <a:miter lim="800000"/>
            <a:headEnd/>
            <a:tailEnd/>
          </a:ln>
          <a:effectLst/>
        </p:spPr>
        <p:txBody>
          <a:bodyPr/>
          <a:lstStyle/>
          <a:p>
            <a:pPr indent="354013">
              <a:lnSpc>
                <a:spcPct val="80000"/>
              </a:lnSpc>
              <a:spcBef>
                <a:spcPct val="20000"/>
              </a:spcBef>
              <a:defRPr/>
            </a:pPr>
            <a:endParaRPr lang="tr-TR" sz="2000" b="1" kern="0" dirty="0">
              <a:latin typeface="Times New Roman" pitchFamily="18" charset="0"/>
              <a:cs typeface="Times New Roman" pitchFamily="18" charset="0"/>
            </a:endParaRPr>
          </a:p>
        </p:txBody>
      </p:sp>
      <p:sp>
        <p:nvSpPr>
          <p:cNvPr id="2" name="1 İçerik Yer Tutucusu"/>
          <p:cNvSpPr>
            <a:spLocks noGrp="1"/>
          </p:cNvSpPr>
          <p:nvPr>
            <p:ph idx="1"/>
          </p:nvPr>
        </p:nvSpPr>
        <p:spPr>
          <a:xfrm>
            <a:off x="428625" y="0"/>
            <a:ext cx="8424863" cy="6723063"/>
          </a:xfrm>
          <a:gradFill>
            <a:gsLst>
              <a:gs pos="0">
                <a:schemeClr val="bg1"/>
              </a:gs>
              <a:gs pos="100000">
                <a:srgbClr val="66CCFF"/>
              </a:gs>
            </a:gsLst>
            <a:path path="rect">
              <a:fillToRect r="100000" b="100000"/>
            </a:path>
          </a:gradFill>
        </p:spPr>
        <p:txBody>
          <a:bodyPr/>
          <a:lstStyle/>
          <a:p>
            <a:pPr indent="0" algn="ctr" eaLnBrk="1" hangingPunct="1">
              <a:defRPr/>
            </a:pPr>
            <a:r>
              <a:rPr lang="tr-TR" sz="1400" b="1" dirty="0"/>
              <a:t>T.C.</a:t>
            </a:r>
            <a:br>
              <a:rPr lang="tr-TR" sz="1400" b="1" dirty="0"/>
            </a:br>
            <a:r>
              <a:rPr lang="tr-TR" sz="1400" b="1" dirty="0"/>
              <a:t>İÇİŞLERİ BAKANLIĞI</a:t>
            </a:r>
            <a:br>
              <a:rPr lang="tr-TR" sz="1400" b="1" dirty="0"/>
            </a:br>
            <a:r>
              <a:rPr lang="tr-TR" sz="1400" b="1" dirty="0"/>
              <a:t>Bilgi İşlem Dairesi Başkanlığı</a:t>
            </a:r>
          </a:p>
          <a:p>
            <a:pPr indent="0" algn="l" eaLnBrk="1" hangingPunct="1">
              <a:spcBef>
                <a:spcPts val="1200"/>
              </a:spcBef>
              <a:tabLst>
                <a:tab pos="6721475" algn="l"/>
              </a:tabLst>
              <a:defRPr/>
            </a:pPr>
            <a:r>
              <a:rPr lang="tr-TR" sz="1400" b="1" dirty="0"/>
              <a:t>Sayı   </a:t>
            </a:r>
            <a:r>
              <a:rPr lang="tr-TR" sz="1400" dirty="0"/>
              <a:t>: B.05.0.BİD.0.77.00.00/700/604 	17/06/2011 </a:t>
            </a:r>
            <a:br>
              <a:rPr lang="tr-TR" sz="1400" dirty="0"/>
            </a:br>
            <a:r>
              <a:rPr lang="tr-TR" sz="1400" b="1" dirty="0"/>
              <a:t>Konu: </a:t>
            </a:r>
            <a:r>
              <a:rPr lang="tr-TR" sz="1400" dirty="0"/>
              <a:t>Genelge (Yönetmelik Uygulaması)</a:t>
            </a:r>
          </a:p>
          <a:p>
            <a:pPr indent="0" algn="ctr" eaLnBrk="1" hangingPunct="1">
              <a:defRPr/>
            </a:pPr>
            <a:r>
              <a:rPr lang="tr-TR" sz="1400" b="1" dirty="0"/>
              <a:t>MERSİN VALİLİĞİNE</a:t>
            </a:r>
          </a:p>
          <a:p>
            <a:pPr algn="just" eaLnBrk="1" hangingPunct="1">
              <a:spcBef>
                <a:spcPts val="600"/>
              </a:spcBef>
              <a:defRPr/>
            </a:pPr>
            <a:r>
              <a:rPr lang="tr-TR" dirty="0"/>
              <a:t>Bilindiği üzere 5442 sayılı İl İdaresi Kanunu ile 3152 sayılı İçişleri Bakanlığı Teşkilat ve Görevleri Hakkında Kanunun 28 inci ve 33 üncü maddelerine dayanılarak hazırlanmış olan Valilik ve Kaymakamlık Birimleri Kuruluş, Görev ve Çalışma Yönetmeliği 08.06.2011 tarihli Resmi Gazetede yayınlanarak yürürlüğe girmiştir. </a:t>
            </a:r>
          </a:p>
          <a:p>
            <a:pPr algn="just" eaLnBrk="1" hangingPunct="1">
              <a:spcBef>
                <a:spcPts val="600"/>
              </a:spcBef>
              <a:defRPr/>
            </a:pPr>
            <a:r>
              <a:rPr lang="tr-TR" dirty="0">
                <a:solidFill>
                  <a:srgbClr val="C00000"/>
                </a:solidFill>
              </a:rPr>
              <a:t>1 Ağustos 2011 tarihinden itibaren </a:t>
            </a:r>
            <a:r>
              <a:rPr lang="tr-TR" dirty="0"/>
              <a:t>tüm bakanlık merkez birimleriyle valilik, kaymakamlık ve il özel idare birimleri iş ve işlemleri aşağıdaki hükümler çerçevesinde </a:t>
            </a:r>
            <a:r>
              <a:rPr lang="tr-TR" dirty="0">
                <a:solidFill>
                  <a:srgbClr val="C00000"/>
                </a:solidFill>
              </a:rPr>
              <a:t>uygulanacaktır</a:t>
            </a:r>
            <a:r>
              <a:rPr lang="tr-TR" dirty="0"/>
              <a:t>. </a:t>
            </a:r>
          </a:p>
          <a:p>
            <a:pPr algn="just" eaLnBrk="1" hangingPunct="1">
              <a:spcBef>
                <a:spcPts val="600"/>
              </a:spcBef>
              <a:defRPr/>
            </a:pPr>
            <a:r>
              <a:rPr lang="tr-TR" dirty="0"/>
              <a:t>1- Birimlere ait iş ve işlemler e-İçişleri Projesi üzerinden elektronik ortamda yürütülecektir.</a:t>
            </a:r>
          </a:p>
          <a:p>
            <a:pPr algn="just" eaLnBrk="1" hangingPunct="1">
              <a:spcBef>
                <a:spcPts val="600"/>
              </a:spcBef>
              <a:defRPr/>
            </a:pPr>
            <a:r>
              <a:rPr lang="tr-TR" dirty="0"/>
              <a:t>2- Birimlerimiz tarafından hazırlanan </a:t>
            </a:r>
            <a:r>
              <a:rPr lang="tr-TR" dirty="0">
                <a:solidFill>
                  <a:srgbClr val="C00000"/>
                </a:solidFill>
              </a:rPr>
              <a:t>tüm evrak kayıtlarının elektronik ortamda e-İçişleri sistemi içerisinde oluşturularak güvenli elektronik imza ile paraflanması ve imzalanması esastır. </a:t>
            </a:r>
          </a:p>
          <a:p>
            <a:pPr algn="just" eaLnBrk="1" hangingPunct="1">
              <a:spcBef>
                <a:spcPts val="600"/>
              </a:spcBef>
              <a:defRPr/>
            </a:pPr>
            <a:r>
              <a:rPr lang="tr-TR" dirty="0"/>
              <a:t>3- </a:t>
            </a:r>
            <a:r>
              <a:rPr lang="tr-TR" dirty="0">
                <a:solidFill>
                  <a:srgbClr val="C00000"/>
                </a:solidFill>
              </a:rPr>
              <a:t>Birimlerimiz arasında </a:t>
            </a:r>
            <a:r>
              <a:rPr lang="tr-TR" dirty="0"/>
              <a:t>yapılacak olan tüm yazışmalarda </a:t>
            </a:r>
            <a:r>
              <a:rPr lang="tr-TR" dirty="0">
                <a:solidFill>
                  <a:srgbClr val="C00000"/>
                </a:solidFill>
              </a:rPr>
              <a:t>kağıt kullanılmayacak</a:t>
            </a:r>
            <a:r>
              <a:rPr lang="tr-TR" dirty="0"/>
              <a:t>, evraklar sistem üzerinden gönderilecektir. Evrakta ek olması durumunda ekler taratılarak ek kısmına yüklenecek ve ilgileri sistem içerisinden eklenecektir.</a:t>
            </a:r>
          </a:p>
          <a:p>
            <a:pPr algn="just" eaLnBrk="1" hangingPunct="1">
              <a:spcBef>
                <a:spcPts val="600"/>
              </a:spcBef>
              <a:tabLst>
                <a:tab pos="8240713" algn="r"/>
              </a:tabLst>
              <a:defRPr/>
            </a:pPr>
            <a:r>
              <a:rPr lang="tr-TR" dirty="0"/>
              <a:t>4- Evrakların </a:t>
            </a:r>
            <a:r>
              <a:rPr lang="tr-TR" dirty="0">
                <a:solidFill>
                  <a:srgbClr val="C00000"/>
                </a:solidFill>
              </a:rPr>
              <a:t>dış kurumlara gidecek olması</a:t>
            </a:r>
            <a:r>
              <a:rPr lang="tr-TR" dirty="0"/>
              <a:t>, evrak ekinde </a:t>
            </a:r>
            <a:r>
              <a:rPr lang="tr-TR" dirty="0">
                <a:solidFill>
                  <a:srgbClr val="C00000"/>
                </a:solidFill>
              </a:rPr>
              <a:t>belgenin aslının </a:t>
            </a:r>
            <a:r>
              <a:rPr lang="tr-TR" dirty="0"/>
              <a:t>(fatura, soruşturma raporu,tebligat, mahkeme evrakı vb) </a:t>
            </a:r>
            <a:r>
              <a:rPr lang="tr-TR" dirty="0">
                <a:solidFill>
                  <a:srgbClr val="C00000"/>
                </a:solidFill>
              </a:rPr>
              <a:t>gönderilmesinin gerekli olması </a:t>
            </a:r>
            <a:r>
              <a:rPr lang="tr-TR" dirty="0"/>
              <a:t>veya taranamayacak büyüklükte eklerinin bulunması</a:t>
            </a:r>
            <a:r>
              <a:rPr lang="tr-TR" dirty="0">
                <a:solidFill>
                  <a:srgbClr val="C00000"/>
                </a:solidFill>
              </a:rPr>
              <a:t> gibi zorunlu durumlarda, evrak yine sistem üzerinden oluşturulup güvenli elektronik imzayla imzalanacak, ardından çıktısı alındıktan ve ıslak imza ile imzalandıktan sonra ekleriyle birlikte normal yoldan postalanacaktır. </a:t>
            </a:r>
            <a:r>
              <a:rPr lang="tr-TR" dirty="0"/>
              <a:t>Ancak, e-imzayla imzalanmış bu evrakların birimlerimize elektronik ortamda e-İçişleri üzerinden postalanması gerekmektedir. Yukarıdaki </a:t>
            </a:r>
            <a:r>
              <a:rPr lang="tr-TR" dirty="0">
                <a:solidFill>
                  <a:srgbClr val="C00000"/>
                </a:solidFill>
              </a:rPr>
              <a:t>zorunlu durumlar dışında kağıt evrak gönderilmeyecektir.</a:t>
            </a:r>
            <a:endParaRPr lang="tr-TR" dirty="0"/>
          </a:p>
        </p:txBody>
      </p:sp>
      <p:sp>
        <p:nvSpPr>
          <p:cNvPr id="6" name="5 Slayt Numarası Yer Tutucusu"/>
          <p:cNvSpPr>
            <a:spLocks noGrp="1"/>
          </p:cNvSpPr>
          <p:nvPr>
            <p:ph type="sldNum" sz="quarter" idx="10"/>
          </p:nvPr>
        </p:nvSpPr>
        <p:spPr/>
        <p:txBody>
          <a:bodyPr/>
          <a:lstStyle/>
          <a:p>
            <a:pPr>
              <a:defRPr/>
            </a:pPr>
            <a:fld id="{A7A83D6C-B227-4F10-8B54-D7A3E5EE5D1A}" type="slidenum">
              <a:rPr/>
              <a:pPr>
                <a:defRPr/>
              </a:pPr>
              <a:t>75</a:t>
            </a:fld>
            <a:endParaRPr dirty="0"/>
          </a:p>
        </p:txBody>
      </p:sp>
    </p:spTree>
  </p:cSld>
  <p:clrMapOvr>
    <a:masterClrMapping/>
  </p:clrMapOvr>
  <p:transition spd="slow">
    <p:circle/>
    <p:sndAc>
      <p:stSnd>
        <p:snd r:embed="rId2" name="arrow.wav"/>
      </p:stSnd>
    </p:sndAc>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0"/>
            <a:ext cx="9144000" cy="6858000"/>
          </a:xfrm>
          <a:prstGeom prst="rect">
            <a:avLst/>
          </a:prstGeom>
          <a:gradFill>
            <a:gsLst>
              <a:gs pos="0">
                <a:schemeClr val="bg1"/>
              </a:gs>
              <a:gs pos="100000">
                <a:srgbClr val="66CCFF"/>
              </a:gs>
            </a:gsLst>
            <a:path path="rect">
              <a:fillToRect r="100000" b="100000"/>
            </a:path>
          </a:gradFill>
          <a:ln w="9525">
            <a:noFill/>
            <a:miter lim="800000"/>
            <a:headEnd/>
            <a:tailEnd/>
          </a:ln>
          <a:effectLst/>
        </p:spPr>
        <p:txBody>
          <a:bodyPr/>
          <a:lstStyle/>
          <a:p>
            <a:pPr indent="354013">
              <a:lnSpc>
                <a:spcPct val="80000"/>
              </a:lnSpc>
              <a:spcBef>
                <a:spcPct val="20000"/>
              </a:spcBef>
              <a:defRPr/>
            </a:pPr>
            <a:endParaRPr lang="tr-TR" sz="2000" b="1" kern="0" dirty="0">
              <a:latin typeface="Times New Roman" pitchFamily="18" charset="0"/>
              <a:cs typeface="Times New Roman" pitchFamily="18" charset="0"/>
            </a:endParaRPr>
          </a:p>
        </p:txBody>
      </p:sp>
      <p:sp>
        <p:nvSpPr>
          <p:cNvPr id="2" name="1 İçerik Yer Tutucusu"/>
          <p:cNvSpPr>
            <a:spLocks noGrp="1"/>
          </p:cNvSpPr>
          <p:nvPr>
            <p:ph idx="1"/>
          </p:nvPr>
        </p:nvSpPr>
        <p:spPr>
          <a:xfrm>
            <a:off x="395288" y="549275"/>
            <a:ext cx="8497887" cy="6048375"/>
          </a:xfrm>
          <a:gradFill>
            <a:gsLst>
              <a:gs pos="0">
                <a:schemeClr val="bg1"/>
              </a:gs>
              <a:gs pos="100000">
                <a:srgbClr val="66CCFF"/>
              </a:gs>
            </a:gsLst>
            <a:path path="rect">
              <a:fillToRect r="100000" b="100000"/>
            </a:path>
          </a:gradFill>
        </p:spPr>
        <p:txBody>
          <a:bodyPr/>
          <a:lstStyle/>
          <a:p>
            <a:pPr algn="just" eaLnBrk="1" hangingPunct="1">
              <a:spcBef>
                <a:spcPts val="600"/>
              </a:spcBef>
              <a:defRPr/>
            </a:pPr>
            <a:r>
              <a:rPr lang="tr-TR" dirty="0"/>
              <a:t>5- </a:t>
            </a:r>
            <a:r>
              <a:rPr lang="tr-TR" dirty="0">
                <a:solidFill>
                  <a:srgbClr val="C00000"/>
                </a:solidFill>
              </a:rPr>
              <a:t>Bakanlık merkez ve taşra birimleri arasında yapılan yazışmalarda kağıt aslının gönderilmesi durumunda kayıtlarda mükerrerlik oluşmaması için yeni gelen evrak olarak kaydı yapılmayacak, sadece sistem üzerinden teslim alınacak ve ilgili birime gönderilecektir. </a:t>
            </a:r>
          </a:p>
          <a:p>
            <a:pPr algn="just" eaLnBrk="1" hangingPunct="1">
              <a:spcBef>
                <a:spcPts val="600"/>
              </a:spcBef>
              <a:defRPr/>
            </a:pPr>
            <a:r>
              <a:rPr lang="tr-TR" dirty="0"/>
              <a:t>6- e-İçişleri sistemine kaydedilmemiş </a:t>
            </a:r>
            <a:r>
              <a:rPr lang="tr-TR" dirty="0">
                <a:solidFill>
                  <a:srgbClr val="C00000"/>
                </a:solidFill>
              </a:rPr>
              <a:t>dilekçe</a:t>
            </a:r>
            <a:r>
              <a:rPr lang="tr-TR" dirty="0"/>
              <a:t> veya </a:t>
            </a:r>
            <a:r>
              <a:rPr lang="tr-TR" dirty="0">
                <a:solidFill>
                  <a:srgbClr val="C00000"/>
                </a:solidFill>
              </a:rPr>
              <a:t>dış kurumlardan posta ile gelen evraklar </a:t>
            </a:r>
            <a:r>
              <a:rPr lang="tr-TR" dirty="0"/>
              <a:t>için gelen evrak kaydı yapılacak ve evrak asılları </a:t>
            </a:r>
            <a:r>
              <a:rPr lang="tr-TR" dirty="0">
                <a:solidFill>
                  <a:srgbClr val="C00000"/>
                </a:solidFill>
              </a:rPr>
              <a:t>taratılarak</a:t>
            </a:r>
            <a:r>
              <a:rPr lang="tr-TR" dirty="0"/>
              <a:t> </a:t>
            </a:r>
            <a:r>
              <a:rPr lang="tr-TR" dirty="0">
                <a:solidFill>
                  <a:srgbClr val="C00000"/>
                </a:solidFill>
              </a:rPr>
              <a:t>sisteme yüklenerek havale işlemi başlatılacaktır</a:t>
            </a:r>
            <a:r>
              <a:rPr lang="tr-TR" dirty="0"/>
              <a:t>.</a:t>
            </a:r>
          </a:p>
          <a:p>
            <a:pPr algn="just" eaLnBrk="1" hangingPunct="1">
              <a:spcBef>
                <a:spcPts val="600"/>
              </a:spcBef>
              <a:defRPr/>
            </a:pPr>
            <a:r>
              <a:rPr lang="tr-TR" dirty="0"/>
              <a:t>7- E-imzalı bir evraktan çıktı alınıp gönderilmesi gereken durumlarda, idarece yetkilendirilmiş görevlinin adı, soyadı ve unvanı belirtilmek suretiyle görevli tarafından imzalanacak ve kırmızı ya da mavi mühürle mühürlenecektir. İmza ile mührün üst üste gelmemesine dikkat edilecektir.</a:t>
            </a:r>
          </a:p>
          <a:p>
            <a:pPr eaLnBrk="1" hangingPunct="1">
              <a:spcBef>
                <a:spcPts val="600"/>
              </a:spcBef>
              <a:defRPr/>
            </a:pPr>
            <a:r>
              <a:rPr lang="tr-TR" dirty="0"/>
              <a:t>Birimler arasındaki yazışmaların elektronik ortamda yürütülecek olmasından dolayı postalama ve teslim alma işlemlerinin düzenli olarak takip edilmesi gerekmektedir.</a:t>
            </a:r>
          </a:p>
          <a:p>
            <a:pPr algn="just" eaLnBrk="1" hangingPunct="1">
              <a:spcBef>
                <a:spcPts val="600"/>
              </a:spcBef>
              <a:defRPr/>
            </a:pPr>
            <a:r>
              <a:rPr lang="tr-TR" dirty="0"/>
              <a:t>9- E-imzası olmayan veya bir şekilde kullanılamaz durumda olan e-İçişleri kullanıcıları için gecikmeksizin e-imza temin işlemleri başlatılacaktır.</a:t>
            </a:r>
          </a:p>
          <a:p>
            <a:pPr eaLnBrk="1" hangingPunct="1">
              <a:spcBef>
                <a:spcPts val="600"/>
              </a:spcBef>
              <a:defRPr/>
            </a:pPr>
            <a:r>
              <a:rPr lang="tr-TR" dirty="0"/>
              <a:t>10- Tüm kayıt işlemlerine ait defter ve raporlamalar e-İçişleri Projesi içerisinde ilgili modülde tutulacak, </a:t>
            </a:r>
            <a:r>
              <a:rPr lang="tr-TR" dirty="0">
                <a:solidFill>
                  <a:srgbClr val="C00000"/>
                </a:solidFill>
              </a:rPr>
              <a:t>fiziksel defterler kullanılmayacaktır</a:t>
            </a:r>
            <a:r>
              <a:rPr lang="tr-TR" dirty="0"/>
              <a:t>.</a:t>
            </a:r>
          </a:p>
          <a:p>
            <a:pPr eaLnBrk="1" hangingPunct="1">
              <a:spcBef>
                <a:spcPts val="600"/>
              </a:spcBef>
              <a:defRPr/>
            </a:pPr>
            <a:r>
              <a:rPr lang="tr-TR" dirty="0"/>
              <a:t>11- Teftiş ve denetimlerde elektronik ortamdaki defter ve kayıtların incelenmesi esas olup e-İçişleri Projesinde ilgili birimlerce veri girişlerinin tamamlanması gerekmektedir. Denetim birimleri modüllerin raporlama sayfaları aracılığıyla iş ve işlemlerin raporlarını alabileceklerdir. </a:t>
            </a:r>
          </a:p>
          <a:p>
            <a:pPr eaLnBrk="1" hangingPunct="1">
              <a:spcBef>
                <a:spcPts val="600"/>
              </a:spcBef>
              <a:defRPr/>
            </a:pPr>
            <a:r>
              <a:rPr lang="tr-TR" dirty="0"/>
              <a:t>Bilgi ve gereğini rica ederim.</a:t>
            </a:r>
          </a:p>
          <a:p>
            <a:pPr marL="4754563" indent="0" algn="ctr" eaLnBrk="1" hangingPunct="1">
              <a:spcBef>
                <a:spcPts val="600"/>
              </a:spcBef>
              <a:defRPr/>
            </a:pPr>
            <a:r>
              <a:rPr lang="tr-TR" b="1" dirty="0"/>
              <a:t>Osman GÜNEŞ</a:t>
            </a:r>
            <a:br>
              <a:rPr lang="tr-TR" b="1" dirty="0"/>
            </a:br>
            <a:r>
              <a:rPr lang="tr-TR" b="1" dirty="0"/>
              <a:t>İçişleri Bakanı</a:t>
            </a:r>
          </a:p>
        </p:txBody>
      </p:sp>
      <p:sp>
        <p:nvSpPr>
          <p:cNvPr id="10" name="9 Slayt Numarası Yer Tutucusu"/>
          <p:cNvSpPr>
            <a:spLocks noGrp="1"/>
          </p:cNvSpPr>
          <p:nvPr>
            <p:ph type="sldNum" sz="quarter" idx="10"/>
          </p:nvPr>
        </p:nvSpPr>
        <p:spPr/>
        <p:txBody>
          <a:bodyPr/>
          <a:lstStyle/>
          <a:p>
            <a:pPr>
              <a:defRPr/>
            </a:pPr>
            <a:fld id="{F8946815-1769-4786-932F-6172AB6ECE2F}" type="slidenum">
              <a:rPr/>
              <a:pPr>
                <a:defRPr/>
              </a:pPr>
              <a:t>76</a:t>
            </a:fld>
            <a:endParaRPr dirty="0"/>
          </a:p>
        </p:txBody>
      </p:sp>
    </p:spTree>
  </p:cSld>
  <p:clrMapOvr>
    <a:masterClrMapping/>
  </p:clrMapOvr>
  <p:transition spd="slow">
    <p:circle/>
    <p:sndAc>
      <p:stSnd>
        <p:snd r:embed="rId2" name="arrow.wav"/>
      </p:stSnd>
    </p:sndAc>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0" y="0"/>
            <a:ext cx="9144000" cy="6597650"/>
          </a:xfrm>
          <a:prstGeom prst="rect">
            <a:avLst/>
          </a:prstGeom>
          <a:gradFill>
            <a:gsLst>
              <a:gs pos="0">
                <a:schemeClr val="bg1"/>
              </a:gs>
              <a:gs pos="100000">
                <a:srgbClr val="66CCFF"/>
              </a:gs>
            </a:gsLst>
            <a:path path="rect">
              <a:fillToRect r="100000" b="100000"/>
            </a:path>
          </a:gradFill>
          <a:ln w="9525">
            <a:noFill/>
            <a:miter lim="800000"/>
            <a:headEnd/>
            <a:tailEnd/>
          </a:ln>
          <a:effectLst/>
        </p:spPr>
        <p:txBody>
          <a:bodyPr/>
          <a:lstStyle/>
          <a:p>
            <a:pPr indent="354013">
              <a:lnSpc>
                <a:spcPct val="80000"/>
              </a:lnSpc>
              <a:spcBef>
                <a:spcPct val="20000"/>
              </a:spcBef>
              <a:defRPr/>
            </a:pPr>
            <a:endParaRPr lang="tr-TR" sz="2000" b="1" kern="0" dirty="0">
              <a:latin typeface="Times New Roman" pitchFamily="18" charset="0"/>
              <a:cs typeface="Times New Roman" pitchFamily="18" charset="0"/>
            </a:endParaRPr>
          </a:p>
        </p:txBody>
      </p:sp>
      <p:sp>
        <p:nvSpPr>
          <p:cNvPr id="3" name="2 Slayt Numarası Yer Tutucusu"/>
          <p:cNvSpPr>
            <a:spLocks noGrp="1"/>
          </p:cNvSpPr>
          <p:nvPr>
            <p:ph type="sldNum" sz="quarter" idx="10"/>
          </p:nvPr>
        </p:nvSpPr>
        <p:spPr/>
        <p:txBody>
          <a:bodyPr/>
          <a:lstStyle/>
          <a:p>
            <a:pPr>
              <a:defRPr/>
            </a:pPr>
            <a:fld id="{358AD77C-9DF6-4BF4-B854-3D4955F06347}" type="slidenum">
              <a:rPr lang="tr-TR" smtClean="0"/>
              <a:pPr>
                <a:defRPr/>
              </a:pPr>
              <a:t>77</a:t>
            </a:fld>
            <a:endParaRPr lang="tr-TR" dirty="0"/>
          </a:p>
        </p:txBody>
      </p:sp>
      <p:sp>
        <p:nvSpPr>
          <p:cNvPr id="8" name="7 Dikdörtgen"/>
          <p:cNvSpPr/>
          <p:nvPr/>
        </p:nvSpPr>
        <p:spPr>
          <a:xfrm>
            <a:off x="4067560" y="3789040"/>
            <a:ext cx="1008112" cy="400110"/>
          </a:xfrm>
          <a:prstGeom prst="rect">
            <a:avLst/>
          </a:prstGeom>
        </p:spPr>
        <p:txBody>
          <a:bodyPr wrap="square">
            <a:spAutoFit/>
          </a:bodyPr>
          <a:lstStyle/>
          <a:p>
            <a:pPr algn="ctr"/>
            <a:r>
              <a:rPr lang="tr-TR" sz="2000" b="1" dirty="0">
                <a:latin typeface="Arial"/>
                <a:ea typeface="Times New Roman"/>
              </a:rPr>
              <a:t>SON</a:t>
            </a:r>
            <a:endParaRPr lang="tr-TR" sz="2000" b="1" dirty="0"/>
          </a:p>
        </p:txBody>
      </p:sp>
      <p:pic>
        <p:nvPicPr>
          <p:cNvPr id="12" name="Picture 4" descr="D:\Kurtarilan\Pictures1\LOGOLAR - Valilik akdeniz oyunlari\mersin_small.jpg"/>
          <p:cNvPicPr>
            <a:picLocks noChangeAspect="1" noChangeArrowheads="1"/>
          </p:cNvPicPr>
          <p:nvPr/>
        </p:nvPicPr>
        <p:blipFill>
          <a:blip r:embed="rId3" cstate="print">
            <a:lum/>
          </a:blip>
          <a:srcRect/>
          <a:stretch>
            <a:fillRect/>
          </a:stretch>
        </p:blipFill>
        <p:spPr bwMode="auto">
          <a:xfrm>
            <a:off x="3964393" y="2060546"/>
            <a:ext cx="1214446" cy="1214446"/>
          </a:xfrm>
          <a:prstGeom prst="ellipse">
            <a:avLst/>
          </a:prstGeom>
          <a:noFill/>
          <a:ln w="63500" cap="rnd">
            <a:noFill/>
          </a:ln>
          <a:effectLst>
            <a:outerShdw blurRad="381000" dist="292100" dir="5400000" sx="4000" sy="4000" rotWithShape="0">
              <a:srgbClr val="000000">
                <a:alpha val="0"/>
              </a:srgbClr>
            </a:outerShdw>
          </a:effectLst>
          <a:scene3d>
            <a:camera prst="orthographicFront"/>
            <a:lightRig rig="contrasting" dir="t"/>
          </a:scene3d>
          <a:sp3d contourW="19050" prstMaterial="matte">
            <a:bevelT/>
            <a:bevelB/>
            <a:contourClr>
              <a:srgbClr val="333333"/>
            </a:contourClr>
          </a:sp3d>
        </p:spPr>
      </p:pic>
      <p:sp>
        <p:nvSpPr>
          <p:cNvPr id="11" name="11 Dikdörtgen">
            <a:extLst>
              <a:ext uri="{FF2B5EF4-FFF2-40B4-BE49-F238E27FC236}">
                <a16:creationId xmlns:a16="http://schemas.microsoft.com/office/drawing/2014/main" id="{98DF87E4-B799-4E5B-BADC-109C767552E1}"/>
              </a:ext>
            </a:extLst>
          </p:cNvPr>
          <p:cNvSpPr/>
          <p:nvPr/>
        </p:nvSpPr>
        <p:spPr>
          <a:xfrm>
            <a:off x="467544" y="6608385"/>
            <a:ext cx="8208144" cy="261610"/>
          </a:xfrm>
          <a:prstGeom prst="rect">
            <a:avLst/>
          </a:prstGeom>
          <a:solidFill>
            <a:srgbClr val="66CCFF"/>
          </a:solidFill>
          <a:ln>
            <a:noFill/>
          </a:ln>
        </p:spPr>
        <p:txBody>
          <a:bodyPr wrap="square">
            <a:spAutoFit/>
          </a:bodyPr>
          <a:lstStyle/>
          <a:p>
            <a:pPr algn="ctr">
              <a:defRPr/>
            </a:pPr>
            <a:r>
              <a:rPr lang="tr-TR" sz="1100" i="1" dirty="0">
                <a:solidFill>
                  <a:schemeClr val="accent5">
                    <a:lumMod val="10000"/>
                  </a:schemeClr>
                </a:solidFill>
                <a:latin typeface="Times New Roman" pitchFamily="18" charset="0"/>
                <a:cs typeface="Times New Roman" pitchFamily="18" charset="0"/>
              </a:rPr>
              <a:t>Remzi KUYUGÖZ, Mersin Valiliği, İl Yazı İşleri Müdürlüğü, Eylül 2023</a:t>
            </a:r>
          </a:p>
        </p:txBody>
      </p:sp>
    </p:spTree>
  </p:cSld>
  <p:clrMapOvr>
    <a:masterClrMapping/>
  </p:clrMapOvr>
  <p:transition spd="slow">
    <p:push dir="u"/>
    <p:sndAc>
      <p:stSnd>
        <p:snd r:embed="rId2" name="arrow.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Slayt Numarası Yer Tutucusu"/>
          <p:cNvSpPr>
            <a:spLocks noGrp="1"/>
          </p:cNvSpPr>
          <p:nvPr>
            <p:ph type="sldNum" sz="quarter" idx="10"/>
          </p:nvPr>
        </p:nvSpPr>
        <p:spPr/>
        <p:txBody>
          <a:bodyPr/>
          <a:lstStyle/>
          <a:p>
            <a:pPr>
              <a:defRPr/>
            </a:pPr>
            <a:fld id="{27C0EF29-6A5A-4172-928A-8BEBD19439E1}" type="slidenum">
              <a:rPr/>
              <a:pPr>
                <a:defRPr/>
              </a:pPr>
              <a:t>8</a:t>
            </a:fld>
            <a:endParaRPr dirty="0"/>
          </a:p>
        </p:txBody>
      </p:sp>
      <p:sp>
        <p:nvSpPr>
          <p:cNvPr id="3" name="Dikdörtgen 2">
            <a:extLst>
              <a:ext uri="{FF2B5EF4-FFF2-40B4-BE49-F238E27FC236}">
                <a16:creationId xmlns:a16="http://schemas.microsoft.com/office/drawing/2014/main" id="{D4038721-BF4A-429D-84B1-F1A6CD0C81B5}"/>
              </a:ext>
            </a:extLst>
          </p:cNvPr>
          <p:cNvSpPr/>
          <p:nvPr/>
        </p:nvSpPr>
        <p:spPr>
          <a:xfrm>
            <a:off x="1335553" y="116632"/>
            <a:ext cx="7560841"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chemeClr val="bg1"/>
                </a:solidFill>
                <a:effectLst>
                  <a:outerShdw blurRad="38100" dist="38100" dir="2700000" algn="tl">
                    <a:srgbClr val="000000">
                      <a:alpha val="43137"/>
                    </a:srgbClr>
                  </a:outerShdw>
                </a:effectLst>
              </a:rPr>
              <a:t>Bakanlıkların Mersin İli Teşkilatları</a:t>
            </a:r>
          </a:p>
        </p:txBody>
      </p:sp>
      <p:graphicFrame>
        <p:nvGraphicFramePr>
          <p:cNvPr id="2" name="Tablo 1">
            <a:extLst>
              <a:ext uri="{FF2B5EF4-FFF2-40B4-BE49-F238E27FC236}">
                <a16:creationId xmlns:a16="http://schemas.microsoft.com/office/drawing/2014/main" id="{3265E5F8-A182-4C93-9AD2-79F861914F48}"/>
              </a:ext>
            </a:extLst>
          </p:cNvPr>
          <p:cNvGraphicFramePr>
            <a:graphicFrameLocks noGrp="1"/>
          </p:cNvGraphicFramePr>
          <p:nvPr>
            <p:extLst>
              <p:ext uri="{D42A27DB-BD31-4B8C-83A1-F6EECF244321}">
                <p14:modId xmlns:p14="http://schemas.microsoft.com/office/powerpoint/2010/main" val="3893973644"/>
              </p:ext>
            </p:extLst>
          </p:nvPr>
        </p:nvGraphicFramePr>
        <p:xfrm>
          <a:off x="1335553" y="573848"/>
          <a:ext cx="7484919" cy="5968760"/>
        </p:xfrm>
        <a:graphic>
          <a:graphicData uri="http://schemas.openxmlformats.org/drawingml/2006/table">
            <a:tbl>
              <a:tblPr/>
              <a:tblGrid>
                <a:gridCol w="1040558">
                  <a:extLst>
                    <a:ext uri="{9D8B030D-6E8A-4147-A177-3AD203B41FA5}">
                      <a16:colId xmlns:a16="http://schemas.microsoft.com/office/drawing/2014/main" val="1137835558"/>
                    </a:ext>
                  </a:extLst>
                </a:gridCol>
                <a:gridCol w="4644161">
                  <a:extLst>
                    <a:ext uri="{9D8B030D-6E8A-4147-A177-3AD203B41FA5}">
                      <a16:colId xmlns:a16="http://schemas.microsoft.com/office/drawing/2014/main" val="3024327933"/>
                    </a:ext>
                  </a:extLst>
                </a:gridCol>
                <a:gridCol w="864096">
                  <a:extLst>
                    <a:ext uri="{9D8B030D-6E8A-4147-A177-3AD203B41FA5}">
                      <a16:colId xmlns:a16="http://schemas.microsoft.com/office/drawing/2014/main" val="2694263418"/>
                    </a:ext>
                  </a:extLst>
                </a:gridCol>
                <a:gridCol w="936104">
                  <a:extLst>
                    <a:ext uri="{9D8B030D-6E8A-4147-A177-3AD203B41FA5}">
                      <a16:colId xmlns:a16="http://schemas.microsoft.com/office/drawing/2014/main" val="197691045"/>
                    </a:ext>
                  </a:extLst>
                </a:gridCol>
              </a:tblGrid>
              <a:tr h="288032">
                <a:tc>
                  <a:txBody>
                    <a:bodyPr/>
                    <a:lstStyle/>
                    <a:p>
                      <a:pPr algn="l" fontAlgn="ctr"/>
                      <a:r>
                        <a:rPr lang="tr-TR" sz="1000" b="1" i="0" u="none" strike="noStrike" dirty="0">
                          <a:effectLst/>
                          <a:latin typeface="Arial Narrow" panose="020B0606020202030204" pitchFamily="34" charset="0"/>
                        </a:rPr>
                        <a:t>  KATEGORİSİ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r>
                        <a:rPr lang="tr-TR" sz="1100" b="1" i="0" u="none" strike="noStrike" dirty="0">
                          <a:solidFill>
                            <a:srgbClr val="000000"/>
                          </a:solidFill>
                          <a:effectLst/>
                          <a:latin typeface="Arial Narrow" panose="020B0606020202030204" pitchFamily="34" charset="0"/>
                        </a:rPr>
                        <a:t>KURUM ADI</a:t>
                      </a:r>
                    </a:p>
                  </a:txBody>
                  <a:tcPr marL="2286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marL="0" indent="0" algn="l" fontAlgn="ctr"/>
                      <a:r>
                        <a:rPr lang="tr-TR" sz="1000" b="1" i="0" u="none" strike="noStrike" dirty="0">
                          <a:effectLst/>
                          <a:latin typeface="Arial Narrow" panose="020B0606020202030204" pitchFamily="34" charset="0"/>
                        </a:rPr>
                        <a:t>BAKANLIK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r>
                        <a:rPr lang="tr-TR" sz="1000" b="1" i="0" u="none" strike="noStrike">
                          <a:effectLst/>
                          <a:latin typeface="Arial Narrow" panose="020B0606020202030204" pitchFamily="34" charset="0"/>
                        </a:rPr>
                        <a:t>BAĞLILIK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extLst>
                  <a:ext uri="{0D108BD9-81ED-4DB2-BD59-A6C34878D82A}">
                    <a16:rowId xmlns:a16="http://schemas.microsoft.com/office/drawing/2014/main" val="3197662843"/>
                  </a:ext>
                </a:extLst>
              </a:tr>
              <a:tr h="236697">
                <a:tc>
                  <a:txBody>
                    <a:bodyPr/>
                    <a:lstStyle/>
                    <a:p>
                      <a:pPr algn="l" fontAlgn="ctr"/>
                      <a:r>
                        <a:rPr lang="tr-TR" sz="900" b="0" i="0" u="none" strike="noStrike" dirty="0">
                          <a:solidFill>
                            <a:srgbClr val="E26B0A"/>
                          </a:solidFill>
                          <a:effectLst/>
                          <a:latin typeface="Arial Narrow" panose="020B0606020202030204" pitchFamily="34" charset="0"/>
                        </a:rPr>
                        <a:t>İÇİŞLERİ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E26B0A"/>
                          </a:solidFill>
                          <a:effectLst/>
                          <a:latin typeface="Arial Narrow" panose="020B0606020202030204" pitchFamily="34" charset="0"/>
                        </a:rPr>
                        <a:t>112 ACİL ÇAĞRI MERKEZİ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E26B0A"/>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83771459"/>
                  </a:ext>
                </a:extLst>
              </a:tr>
              <a:tr h="236697">
                <a:tc>
                  <a:txBody>
                    <a:bodyPr/>
                    <a:lstStyle/>
                    <a:p>
                      <a:pPr algn="l" fontAlgn="ctr"/>
                      <a:r>
                        <a:rPr lang="tr-TR" sz="900" b="0" i="0" u="none" strike="noStrike" dirty="0">
                          <a:solidFill>
                            <a:srgbClr val="E26B0A"/>
                          </a:solidFill>
                          <a:effectLst/>
                          <a:latin typeface="Arial Narrow" panose="020B0606020202030204" pitchFamily="34" charset="0"/>
                        </a:rPr>
                        <a:t>İÇİŞLERİ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E26B0A"/>
                          </a:solidFill>
                          <a:effectLst/>
                          <a:latin typeface="Arial Narrow" panose="020B0606020202030204" pitchFamily="34" charset="0"/>
                        </a:rPr>
                        <a:t>GÜVENLİK VE ACİL DURUMLAR KOORDİNASYON MERKEZİ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E26B0A"/>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12943663"/>
                  </a:ext>
                </a:extLst>
              </a:tr>
              <a:tr h="236697">
                <a:tc>
                  <a:txBody>
                    <a:bodyPr/>
                    <a:lstStyle/>
                    <a:p>
                      <a:pPr algn="l" fontAlgn="ctr"/>
                      <a:r>
                        <a:rPr lang="tr-TR" sz="900" b="0" i="0" u="none" strike="noStrike" dirty="0">
                          <a:solidFill>
                            <a:srgbClr val="E26B0A"/>
                          </a:solidFill>
                          <a:effectLst/>
                          <a:latin typeface="Arial Narrow" panose="020B0606020202030204" pitchFamily="34" charset="0"/>
                        </a:rPr>
                        <a:t>İÇİŞLERİ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E26B0A"/>
                          </a:solidFill>
                          <a:effectLst/>
                          <a:latin typeface="Arial Narrow" panose="020B0606020202030204" pitchFamily="34" charset="0"/>
                        </a:rPr>
                        <a:t>İL AFET VE ACİL DURUM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E26B0A"/>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4349391"/>
                  </a:ext>
                </a:extLst>
              </a:tr>
              <a:tr h="236697">
                <a:tc>
                  <a:txBody>
                    <a:bodyPr/>
                    <a:lstStyle/>
                    <a:p>
                      <a:pPr algn="l" fontAlgn="ctr"/>
                      <a:r>
                        <a:rPr lang="tr-TR" sz="900" b="0" i="0" u="none" strike="noStrike" dirty="0">
                          <a:solidFill>
                            <a:srgbClr val="E26B0A"/>
                          </a:solidFill>
                          <a:effectLst/>
                          <a:latin typeface="Arial Narrow" panose="020B0606020202030204" pitchFamily="34" charset="0"/>
                        </a:rPr>
                        <a:t>İÇİŞLERİ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E26B0A"/>
                          </a:solidFill>
                          <a:effectLst/>
                          <a:latin typeface="Arial Narrow" panose="020B0606020202030204" pitchFamily="34" charset="0"/>
                        </a:rPr>
                        <a:t>İL GÖÇ İDARESİ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E26B0A"/>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04107253"/>
                  </a:ext>
                </a:extLst>
              </a:tr>
              <a:tr h="236697">
                <a:tc>
                  <a:txBody>
                    <a:bodyPr/>
                    <a:lstStyle/>
                    <a:p>
                      <a:pPr algn="l" fontAlgn="ctr"/>
                      <a:r>
                        <a:rPr lang="tr-TR" sz="900" b="0" i="0" u="none" strike="noStrike" dirty="0">
                          <a:solidFill>
                            <a:srgbClr val="E26B0A"/>
                          </a:solidFill>
                          <a:effectLst/>
                          <a:latin typeface="Arial Narrow" panose="020B0606020202030204" pitchFamily="34" charset="0"/>
                        </a:rPr>
                        <a:t>İÇİŞLERİ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E26B0A"/>
                          </a:solidFill>
                          <a:effectLst/>
                          <a:latin typeface="Arial Narrow" panose="020B0606020202030204" pitchFamily="34" charset="0"/>
                        </a:rPr>
                        <a:t>İL NÜFUS VE VATANDAŞLIK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E26B0A"/>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10006302"/>
                  </a:ext>
                </a:extLst>
              </a:tr>
              <a:tr h="236697">
                <a:tc>
                  <a:txBody>
                    <a:bodyPr/>
                    <a:lstStyle/>
                    <a:p>
                      <a:pPr algn="l" fontAlgn="ctr"/>
                      <a:r>
                        <a:rPr lang="tr-TR" sz="900" b="0" i="0" u="none" strike="noStrike" dirty="0">
                          <a:solidFill>
                            <a:srgbClr val="E26B0A"/>
                          </a:solidFill>
                          <a:effectLst/>
                          <a:latin typeface="Arial Narrow" panose="020B0606020202030204" pitchFamily="34" charset="0"/>
                        </a:rPr>
                        <a:t>İÇİŞLERİ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E26B0A"/>
                          </a:solidFill>
                          <a:effectLst/>
                          <a:latin typeface="Arial Narrow" panose="020B0606020202030204" pitchFamily="34" charset="0"/>
                        </a:rPr>
                        <a:t>İL SİVİL TOPLUMLA İLİŞKİLER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E26B0A"/>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29815756"/>
                  </a:ext>
                </a:extLst>
              </a:tr>
              <a:tr h="236697">
                <a:tc>
                  <a:txBody>
                    <a:bodyPr/>
                    <a:lstStyle/>
                    <a:p>
                      <a:pPr algn="l" fontAlgn="ctr"/>
                      <a:r>
                        <a:rPr lang="tr-TR" sz="900" b="0" i="0" u="none" strike="noStrike" dirty="0">
                          <a:solidFill>
                            <a:srgbClr val="E26B0A"/>
                          </a:solidFill>
                          <a:effectLst/>
                          <a:latin typeface="Arial Narrow" panose="020B0606020202030204" pitchFamily="34" charset="0"/>
                        </a:rPr>
                        <a:t>İÇİŞLERİ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E26B0A"/>
                          </a:solidFill>
                          <a:effectLst/>
                          <a:latin typeface="Arial Narrow" panose="020B0606020202030204" pitchFamily="34" charset="0"/>
                        </a:rPr>
                        <a:t>POLİS MESLEK EĞİTİM MERKEZİ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chemeClr val="tx1"/>
                          </a:solidFill>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chemeClr val="tx1"/>
                          </a:solidFill>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948135863"/>
                  </a:ext>
                </a:extLst>
              </a:tr>
              <a:tr h="236697">
                <a:tc>
                  <a:txBody>
                    <a:bodyPr/>
                    <a:lstStyle/>
                    <a:p>
                      <a:pPr algn="l" fontAlgn="ctr"/>
                      <a:r>
                        <a:rPr lang="tr-TR" sz="900" b="0" i="0" u="none" strike="noStrike" dirty="0">
                          <a:solidFill>
                            <a:srgbClr val="E26B0A"/>
                          </a:solidFill>
                          <a:effectLst/>
                          <a:latin typeface="Arial Narrow" panose="020B0606020202030204" pitchFamily="34" charset="0"/>
                        </a:rPr>
                        <a:t>İÇİŞLERİ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E26B0A"/>
                          </a:solidFill>
                          <a:effectLst/>
                          <a:latin typeface="Arial Narrow" panose="020B0606020202030204" pitchFamily="34" charset="0"/>
                        </a:rPr>
                        <a:t>YATIRIM İZLEME VE KOORDİNASYON BAŞKANLIĞI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E26B0A"/>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66997377"/>
                  </a:ext>
                </a:extLst>
              </a:tr>
              <a:tr h="236697">
                <a:tc>
                  <a:txBody>
                    <a:bodyPr/>
                    <a:lstStyle/>
                    <a:p>
                      <a:pPr algn="l" fontAlgn="ctr"/>
                      <a:r>
                        <a:rPr lang="tr-TR" sz="900" b="1" i="0" u="none" strike="noStrike" dirty="0">
                          <a:solidFill>
                            <a:srgbClr val="0070C0"/>
                          </a:solidFill>
                          <a:effectLst/>
                          <a:latin typeface="Arial Narrow" panose="020B0606020202030204" pitchFamily="34" charset="0"/>
                        </a:rPr>
                        <a:t>KOLLUK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0070C0"/>
                          </a:solidFill>
                          <a:effectLst/>
                          <a:latin typeface="Arial Narrow" panose="020B0606020202030204" pitchFamily="34" charset="0"/>
                        </a:rPr>
                        <a:t>İL EMNİYET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1" i="0" u="none" strike="noStrike">
                          <a:solidFill>
                            <a:srgbClr val="E26B0A"/>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74658005"/>
                  </a:ext>
                </a:extLst>
              </a:tr>
              <a:tr h="236697">
                <a:tc>
                  <a:txBody>
                    <a:bodyPr/>
                    <a:lstStyle/>
                    <a:p>
                      <a:pPr algn="l" fontAlgn="ctr"/>
                      <a:r>
                        <a:rPr lang="tr-TR" sz="900" b="1" i="0" u="none" strike="noStrike" dirty="0">
                          <a:solidFill>
                            <a:srgbClr val="0070C0"/>
                          </a:solidFill>
                          <a:effectLst/>
                          <a:latin typeface="Arial Narrow" panose="020B0606020202030204" pitchFamily="34" charset="0"/>
                        </a:rPr>
                        <a:t>KOLLUK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0070C0"/>
                          </a:solidFill>
                          <a:effectLst/>
                          <a:latin typeface="Arial Narrow" panose="020B0606020202030204" pitchFamily="34" charset="0"/>
                        </a:rPr>
                        <a:t>İL JANDARMA KOMUTANLIĞI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1" i="0" u="none" strike="noStrike">
                          <a:solidFill>
                            <a:srgbClr val="E26B0A"/>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46483200"/>
                  </a:ext>
                </a:extLst>
              </a:tr>
              <a:tr h="236697">
                <a:tc>
                  <a:txBody>
                    <a:bodyPr/>
                    <a:lstStyle/>
                    <a:p>
                      <a:pPr algn="l" fontAlgn="ctr"/>
                      <a:r>
                        <a:rPr lang="tr-TR" sz="900" b="1" i="0" u="none" strike="noStrike" dirty="0">
                          <a:solidFill>
                            <a:srgbClr val="0070C0"/>
                          </a:solidFill>
                          <a:effectLst/>
                          <a:latin typeface="Arial Narrow" panose="020B0606020202030204" pitchFamily="34" charset="0"/>
                        </a:rPr>
                        <a:t>KOLLUK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rgbClr val="0070C0"/>
                          </a:solidFill>
                          <a:effectLst/>
                          <a:latin typeface="Arial Narrow" panose="020B0606020202030204" pitchFamily="34" charset="0"/>
                        </a:rPr>
                        <a:t>SAHİL GÜVENLİK AKDENİZ BÖLGE KOMUTANLIĞI</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1" i="0" u="none" strike="noStrike">
                          <a:solidFill>
                            <a:srgbClr val="E26B0A"/>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3695977"/>
                  </a:ext>
                </a:extLst>
              </a:tr>
              <a:tr h="236697">
                <a:tc>
                  <a:txBody>
                    <a:bodyPr/>
                    <a:lstStyle/>
                    <a:p>
                      <a:pPr algn="l" fontAlgn="ctr"/>
                      <a:r>
                        <a:rPr lang="tr-TR" sz="900" b="0" i="0" u="none" strike="noStrike" dirty="0">
                          <a:solidFill>
                            <a:schemeClr val="tx1"/>
                          </a:solidFill>
                          <a:effectLst/>
                          <a:latin typeface="Arial Narrow" panose="020B0606020202030204" pitchFamily="34" charset="0"/>
                        </a:rPr>
                        <a:t>VALİLİK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chemeClr val="tx1"/>
                          </a:solidFill>
                          <a:effectLst/>
                          <a:latin typeface="Arial Narrow" panose="020B0606020202030204" pitchFamily="34" charset="0"/>
                        </a:rPr>
                        <a:t>AÇIK KAPI ŞUBE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00B05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725161599"/>
                  </a:ext>
                </a:extLst>
              </a:tr>
              <a:tr h="236697">
                <a:tc>
                  <a:txBody>
                    <a:bodyPr/>
                    <a:lstStyle/>
                    <a:p>
                      <a:pPr algn="l" fontAlgn="ctr"/>
                      <a:r>
                        <a:rPr lang="tr-TR" sz="900" b="0" i="0" u="none" strike="noStrike" dirty="0">
                          <a:solidFill>
                            <a:schemeClr val="tx1"/>
                          </a:solidFill>
                          <a:effectLst/>
                          <a:latin typeface="Arial Narrow" panose="020B0606020202030204" pitchFamily="34" charset="0"/>
                        </a:rPr>
                        <a:t>VALİLİK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chemeClr val="tx1"/>
                          </a:solidFill>
                          <a:effectLst/>
                          <a:latin typeface="Arial Narrow" panose="020B0606020202030204" pitchFamily="34" charset="0"/>
                        </a:rPr>
                        <a:t>AVRUPA BİRLİĞİ VE DIŞ İLİŞKİLER BÜROSU</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00B05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43803652"/>
                  </a:ext>
                </a:extLst>
              </a:tr>
              <a:tr h="236697">
                <a:tc>
                  <a:txBody>
                    <a:bodyPr/>
                    <a:lstStyle/>
                    <a:p>
                      <a:pPr algn="l" fontAlgn="ctr"/>
                      <a:r>
                        <a:rPr lang="tr-TR" sz="900" b="0" i="0" u="none" strike="noStrike" dirty="0">
                          <a:solidFill>
                            <a:schemeClr val="tx1"/>
                          </a:solidFill>
                          <a:effectLst/>
                          <a:latin typeface="Arial Narrow" panose="020B0606020202030204" pitchFamily="34" charset="0"/>
                        </a:rPr>
                        <a:t>VALİLİK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chemeClr val="tx1"/>
                          </a:solidFill>
                          <a:effectLst/>
                          <a:latin typeface="Arial Narrow" panose="020B0606020202030204" pitchFamily="34" charset="0"/>
                        </a:rPr>
                        <a:t>BİLGİ İŞLEM ŞUBE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00B05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93950622"/>
                  </a:ext>
                </a:extLst>
              </a:tr>
              <a:tr h="236697">
                <a:tc>
                  <a:txBody>
                    <a:bodyPr/>
                    <a:lstStyle/>
                    <a:p>
                      <a:pPr algn="l" fontAlgn="ctr"/>
                      <a:r>
                        <a:rPr lang="tr-TR" sz="900" b="0" i="0" u="none" strike="noStrike" dirty="0">
                          <a:solidFill>
                            <a:schemeClr val="tx1"/>
                          </a:solidFill>
                          <a:effectLst/>
                          <a:latin typeface="Arial Narrow" panose="020B0606020202030204" pitchFamily="34" charset="0"/>
                        </a:rPr>
                        <a:t>VALİLİK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chemeClr val="tx1"/>
                          </a:solidFill>
                          <a:effectLst/>
                          <a:latin typeface="Arial Narrow" panose="020B0606020202030204" pitchFamily="34" charset="0"/>
                        </a:rPr>
                        <a:t>HUKUK İŞLERİ ŞUBE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00B05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846640492"/>
                  </a:ext>
                </a:extLst>
              </a:tr>
              <a:tr h="236697">
                <a:tc>
                  <a:txBody>
                    <a:bodyPr/>
                    <a:lstStyle/>
                    <a:p>
                      <a:pPr algn="l" fontAlgn="ctr"/>
                      <a:r>
                        <a:rPr lang="tr-TR" sz="900" b="0" i="0" u="none" strike="noStrike" dirty="0">
                          <a:solidFill>
                            <a:schemeClr val="tx1"/>
                          </a:solidFill>
                          <a:effectLst/>
                          <a:latin typeface="Arial Narrow" panose="020B0606020202030204" pitchFamily="34" charset="0"/>
                        </a:rPr>
                        <a:t>VALİLİK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chemeClr val="tx1"/>
                          </a:solidFill>
                          <a:effectLst/>
                          <a:latin typeface="Arial Narrow" panose="020B0606020202030204" pitchFamily="34" charset="0"/>
                        </a:rPr>
                        <a:t>İDARE VE DENETİM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00B05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31040252"/>
                  </a:ext>
                </a:extLst>
              </a:tr>
              <a:tr h="236697">
                <a:tc>
                  <a:txBody>
                    <a:bodyPr/>
                    <a:lstStyle/>
                    <a:p>
                      <a:pPr algn="l" fontAlgn="ctr"/>
                      <a:r>
                        <a:rPr lang="tr-TR" sz="900" b="0" i="0" u="none" strike="noStrike" dirty="0">
                          <a:solidFill>
                            <a:schemeClr val="tx1"/>
                          </a:solidFill>
                          <a:effectLst/>
                          <a:latin typeface="Arial Narrow" panose="020B0606020202030204" pitchFamily="34" charset="0"/>
                        </a:rPr>
                        <a:t>VALİLİK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chemeClr val="tx1"/>
                          </a:solidFill>
                          <a:effectLst/>
                          <a:latin typeface="Arial Narrow" panose="020B0606020202030204" pitchFamily="34" charset="0"/>
                        </a:rPr>
                        <a:t>İDARİ HİZMETLER ŞUBE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00B05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44503453"/>
                  </a:ext>
                </a:extLst>
              </a:tr>
              <a:tr h="236697">
                <a:tc>
                  <a:txBody>
                    <a:bodyPr/>
                    <a:lstStyle/>
                    <a:p>
                      <a:pPr algn="l" fontAlgn="ctr"/>
                      <a:r>
                        <a:rPr lang="tr-TR" sz="900" b="0" i="0" u="none" strike="noStrike" dirty="0">
                          <a:solidFill>
                            <a:schemeClr val="tx1"/>
                          </a:solidFill>
                          <a:effectLst/>
                          <a:latin typeface="Arial Narrow" panose="020B0606020202030204" pitchFamily="34" charset="0"/>
                        </a:rPr>
                        <a:t>VALİLİK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chemeClr val="tx1"/>
                          </a:solidFill>
                          <a:effectLst/>
                          <a:latin typeface="Arial Narrow" panose="020B0606020202030204" pitchFamily="34" charset="0"/>
                        </a:rPr>
                        <a:t>İL BASIN VE HALKLA İLİŞKİLER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00B05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8214150"/>
                  </a:ext>
                </a:extLst>
              </a:tr>
              <a:tr h="236697">
                <a:tc>
                  <a:txBody>
                    <a:bodyPr/>
                    <a:lstStyle/>
                    <a:p>
                      <a:pPr algn="l" fontAlgn="ctr"/>
                      <a:r>
                        <a:rPr lang="tr-TR" sz="900" b="0" i="0" u="none" strike="noStrike" dirty="0">
                          <a:solidFill>
                            <a:schemeClr val="tx1"/>
                          </a:solidFill>
                          <a:effectLst/>
                          <a:latin typeface="Arial Narrow" panose="020B0606020202030204" pitchFamily="34" charset="0"/>
                        </a:rPr>
                        <a:t>VALİLİK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chemeClr val="tx1"/>
                          </a:solidFill>
                          <a:effectLst/>
                          <a:latin typeface="Arial Narrow" panose="020B0606020202030204" pitchFamily="34" charset="0"/>
                        </a:rPr>
                        <a:t>İL İDARE KURULU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00B05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0994763"/>
                  </a:ext>
                </a:extLst>
              </a:tr>
              <a:tr h="236697">
                <a:tc>
                  <a:txBody>
                    <a:bodyPr/>
                    <a:lstStyle/>
                    <a:p>
                      <a:pPr algn="l" fontAlgn="ctr"/>
                      <a:r>
                        <a:rPr lang="tr-TR" sz="900" b="0" i="0" u="none" strike="noStrike" dirty="0">
                          <a:solidFill>
                            <a:schemeClr val="tx1"/>
                          </a:solidFill>
                          <a:effectLst/>
                          <a:latin typeface="Arial Narrow" panose="020B0606020202030204" pitchFamily="34" charset="0"/>
                        </a:rPr>
                        <a:t>VALİLİK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chemeClr val="tx1"/>
                          </a:solidFill>
                          <a:effectLst/>
                          <a:latin typeface="Arial Narrow" panose="020B0606020202030204" pitchFamily="34" charset="0"/>
                        </a:rPr>
                        <a:t>İL PLANLAMA VE KOORDİNASYON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00B05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49495763"/>
                  </a:ext>
                </a:extLst>
              </a:tr>
              <a:tr h="236697">
                <a:tc>
                  <a:txBody>
                    <a:bodyPr/>
                    <a:lstStyle/>
                    <a:p>
                      <a:pPr algn="l" fontAlgn="ctr"/>
                      <a:r>
                        <a:rPr lang="tr-TR" sz="900" b="0" i="0" u="none" strike="noStrike" dirty="0">
                          <a:solidFill>
                            <a:schemeClr val="tx1"/>
                          </a:solidFill>
                          <a:effectLst/>
                          <a:latin typeface="Arial Narrow" panose="020B0606020202030204" pitchFamily="34" charset="0"/>
                        </a:rPr>
                        <a:t>VALİLİK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chemeClr val="tx1"/>
                          </a:solidFill>
                          <a:effectLst/>
                          <a:latin typeface="Arial Narrow" panose="020B0606020202030204" pitchFamily="34" charset="0"/>
                        </a:rPr>
                        <a:t>İL SOSYAL ETÜT VE PROJE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00B05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1418543"/>
                  </a:ext>
                </a:extLst>
              </a:tr>
              <a:tr h="236697">
                <a:tc>
                  <a:txBody>
                    <a:bodyPr/>
                    <a:lstStyle/>
                    <a:p>
                      <a:pPr algn="l" fontAlgn="ctr"/>
                      <a:r>
                        <a:rPr lang="tr-TR" sz="900" b="0" i="0" u="none" strike="noStrike" dirty="0">
                          <a:solidFill>
                            <a:schemeClr val="tx1"/>
                          </a:solidFill>
                          <a:effectLst/>
                          <a:latin typeface="Arial Narrow" panose="020B0606020202030204" pitchFamily="34" charset="0"/>
                        </a:rPr>
                        <a:t>VALİLİK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chemeClr val="tx1"/>
                          </a:solidFill>
                          <a:effectLst/>
                          <a:latin typeface="Arial Narrow" panose="020B0606020202030204" pitchFamily="34" charset="0"/>
                        </a:rPr>
                        <a:t>İL YAZI İŞLERİ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00B05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40748944"/>
                  </a:ext>
                </a:extLst>
              </a:tr>
              <a:tr h="236697">
                <a:tc>
                  <a:txBody>
                    <a:bodyPr/>
                    <a:lstStyle/>
                    <a:p>
                      <a:pPr algn="l" fontAlgn="ctr"/>
                      <a:r>
                        <a:rPr lang="tr-TR" sz="900" b="0" i="0" u="none" strike="noStrike" dirty="0">
                          <a:solidFill>
                            <a:schemeClr val="tx1"/>
                          </a:solidFill>
                          <a:effectLst/>
                          <a:latin typeface="Arial Narrow" panose="020B0606020202030204" pitchFamily="34" charset="0"/>
                        </a:rPr>
                        <a:t>VALİLİK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chemeClr val="tx1"/>
                          </a:solidFill>
                          <a:effectLst/>
                          <a:latin typeface="Arial Narrow" panose="020B0606020202030204" pitchFamily="34" charset="0"/>
                        </a:rPr>
                        <a:t>ÖZEL KALEM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00B05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52469764"/>
                  </a:ext>
                </a:extLst>
              </a:tr>
              <a:tr h="236697">
                <a:tc>
                  <a:txBody>
                    <a:bodyPr/>
                    <a:lstStyle/>
                    <a:p>
                      <a:pPr algn="l" fontAlgn="ctr"/>
                      <a:r>
                        <a:rPr lang="tr-TR" sz="900" b="0" i="0" u="none" strike="noStrike" dirty="0">
                          <a:solidFill>
                            <a:schemeClr val="tx1"/>
                          </a:solidFill>
                          <a:effectLst/>
                          <a:latin typeface="Arial Narrow" panose="020B0606020202030204" pitchFamily="34" charset="0"/>
                        </a:rPr>
                        <a:t>VALİLİK BİRİMİ</a:t>
                      </a:r>
                    </a:p>
                  </a:txBody>
                  <a:tcPr marL="720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400" b="0" i="0" u="none" strike="noStrike" dirty="0">
                          <a:solidFill>
                            <a:schemeClr val="tx1"/>
                          </a:solidFill>
                          <a:effectLst/>
                          <a:latin typeface="Arial Narrow" panose="020B0606020202030204" pitchFamily="34" charset="0"/>
                        </a:rPr>
                        <a:t>PROTOKOL ŞUBE MÜDÜRLÜĞÜ</a:t>
                      </a:r>
                    </a:p>
                  </a:txBody>
                  <a:tcPr marL="11430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tr-TR" sz="900" b="0" i="0" u="none" strike="noStrike">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ctr"/>
                      <a:r>
                        <a:rPr lang="tr-TR" sz="900" b="0" i="0" u="none" strike="noStrike" dirty="0">
                          <a:solidFill>
                            <a:srgbClr val="00B050"/>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extLst>
                  <a:ext uri="{0D108BD9-81ED-4DB2-BD59-A6C34878D82A}">
                    <a16:rowId xmlns:a16="http://schemas.microsoft.com/office/drawing/2014/main" val="2256272813"/>
                  </a:ext>
                </a:extLst>
              </a:tr>
            </a:tbl>
          </a:graphicData>
        </a:graphic>
      </p:graphicFrame>
    </p:spTree>
    <p:extLst>
      <p:ext uri="{BB962C8B-B14F-4D97-AF65-F5344CB8AC3E}">
        <p14:creationId xmlns:p14="http://schemas.microsoft.com/office/powerpoint/2010/main" val="4099949084"/>
      </p:ext>
    </p:extLst>
  </p:cSld>
  <p:clrMapOvr>
    <a:masterClrMapping/>
  </p:clrMapOvr>
  <p:transition spd="slow">
    <p:circle/>
    <p:sndAc>
      <p:stSnd>
        <p:snd r:embed="rId3" name="arrow.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Slayt Numarası Yer Tutucusu"/>
          <p:cNvSpPr>
            <a:spLocks noGrp="1"/>
          </p:cNvSpPr>
          <p:nvPr>
            <p:ph type="sldNum" sz="quarter" idx="10"/>
          </p:nvPr>
        </p:nvSpPr>
        <p:spPr/>
        <p:txBody>
          <a:bodyPr/>
          <a:lstStyle/>
          <a:p>
            <a:pPr>
              <a:defRPr/>
            </a:pPr>
            <a:fld id="{27C0EF29-6A5A-4172-928A-8BEBD19439E1}" type="slidenum">
              <a:rPr/>
              <a:pPr>
                <a:defRPr/>
              </a:pPr>
              <a:t>9</a:t>
            </a:fld>
            <a:endParaRPr dirty="0"/>
          </a:p>
        </p:txBody>
      </p:sp>
      <p:sp>
        <p:nvSpPr>
          <p:cNvPr id="3" name="Dikdörtgen 2">
            <a:extLst>
              <a:ext uri="{FF2B5EF4-FFF2-40B4-BE49-F238E27FC236}">
                <a16:creationId xmlns:a16="http://schemas.microsoft.com/office/drawing/2014/main" id="{D4038721-BF4A-429D-84B1-F1A6CD0C81B5}"/>
              </a:ext>
            </a:extLst>
          </p:cNvPr>
          <p:cNvSpPr/>
          <p:nvPr/>
        </p:nvSpPr>
        <p:spPr>
          <a:xfrm>
            <a:off x="1335553" y="116632"/>
            <a:ext cx="7560841" cy="369332"/>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wrap="square">
            <a:spAutoFit/>
          </a:bodyPr>
          <a:lstStyle/>
          <a:p>
            <a:pPr>
              <a:tabLst>
                <a:tab pos="7620000" algn="l"/>
              </a:tabLst>
            </a:pPr>
            <a:r>
              <a:rPr lang="tr-TR" sz="1800" u="sng" dirty="0">
                <a:solidFill>
                  <a:schemeClr val="bg1"/>
                </a:solidFill>
                <a:effectLst>
                  <a:outerShdw blurRad="38100" dist="38100" dir="2700000" algn="tl">
                    <a:srgbClr val="000000">
                      <a:alpha val="43137"/>
                    </a:srgbClr>
                  </a:outerShdw>
                </a:effectLst>
              </a:rPr>
              <a:t>Bakanlıkların Mersin İli Teşkilatları</a:t>
            </a:r>
          </a:p>
        </p:txBody>
      </p:sp>
      <p:graphicFrame>
        <p:nvGraphicFramePr>
          <p:cNvPr id="2" name="Tablo 1">
            <a:extLst>
              <a:ext uri="{FF2B5EF4-FFF2-40B4-BE49-F238E27FC236}">
                <a16:creationId xmlns:a16="http://schemas.microsoft.com/office/drawing/2014/main" id="{56D6A93D-E11C-46F9-A675-C8196D553F90}"/>
              </a:ext>
            </a:extLst>
          </p:cNvPr>
          <p:cNvGraphicFramePr>
            <a:graphicFrameLocks noGrp="1"/>
          </p:cNvGraphicFramePr>
          <p:nvPr>
            <p:extLst>
              <p:ext uri="{D42A27DB-BD31-4B8C-83A1-F6EECF244321}">
                <p14:modId xmlns:p14="http://schemas.microsoft.com/office/powerpoint/2010/main" val="362565349"/>
              </p:ext>
            </p:extLst>
          </p:nvPr>
        </p:nvGraphicFramePr>
        <p:xfrm>
          <a:off x="1335553" y="908720"/>
          <a:ext cx="7560841" cy="5544927"/>
        </p:xfrm>
        <a:graphic>
          <a:graphicData uri="http://schemas.openxmlformats.org/drawingml/2006/table">
            <a:tbl>
              <a:tblPr/>
              <a:tblGrid>
                <a:gridCol w="1051112">
                  <a:extLst>
                    <a:ext uri="{9D8B030D-6E8A-4147-A177-3AD203B41FA5}">
                      <a16:colId xmlns:a16="http://schemas.microsoft.com/office/drawing/2014/main" val="2900737322"/>
                    </a:ext>
                  </a:extLst>
                </a:gridCol>
                <a:gridCol w="4096949">
                  <a:extLst>
                    <a:ext uri="{9D8B030D-6E8A-4147-A177-3AD203B41FA5}">
                      <a16:colId xmlns:a16="http://schemas.microsoft.com/office/drawing/2014/main" val="2629639407"/>
                    </a:ext>
                  </a:extLst>
                </a:gridCol>
                <a:gridCol w="1469168">
                  <a:extLst>
                    <a:ext uri="{9D8B030D-6E8A-4147-A177-3AD203B41FA5}">
                      <a16:colId xmlns:a16="http://schemas.microsoft.com/office/drawing/2014/main" val="345121469"/>
                    </a:ext>
                  </a:extLst>
                </a:gridCol>
                <a:gridCol w="943612">
                  <a:extLst>
                    <a:ext uri="{9D8B030D-6E8A-4147-A177-3AD203B41FA5}">
                      <a16:colId xmlns:a16="http://schemas.microsoft.com/office/drawing/2014/main" val="3139858647"/>
                    </a:ext>
                  </a:extLst>
                </a:gridCol>
              </a:tblGrid>
              <a:tr h="209924">
                <a:tc>
                  <a:txBody>
                    <a:bodyPr/>
                    <a:lstStyle/>
                    <a:p>
                      <a:pPr algn="l" fontAlgn="ctr"/>
                      <a:r>
                        <a:rPr lang="tr-TR" sz="1000" b="1" i="0" u="none" strike="noStrike" dirty="0">
                          <a:effectLst/>
                          <a:latin typeface="Arial Narrow" panose="020B0606020202030204" pitchFamily="34" charset="0"/>
                        </a:rPr>
                        <a:t>  KATEGORİSİ</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r>
                        <a:rPr lang="tr-TR" sz="1100" b="1" i="0" u="none" strike="noStrike" dirty="0">
                          <a:solidFill>
                            <a:srgbClr val="000000"/>
                          </a:solidFill>
                          <a:effectLst/>
                          <a:latin typeface="Arial Narrow" panose="020B0606020202030204" pitchFamily="34" charset="0"/>
                        </a:rPr>
                        <a:t>KURUM ADI</a:t>
                      </a:r>
                    </a:p>
                  </a:txBody>
                  <a:tcPr marL="223045"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r>
                        <a:rPr lang="tr-TR" sz="1000" b="1" i="0" u="none" strike="noStrike">
                          <a:effectLst/>
                          <a:latin typeface="Arial Narrow" panose="020B0606020202030204" pitchFamily="34" charset="0"/>
                        </a:rPr>
                        <a:t>BAKANLIK</a:t>
                      </a:r>
                    </a:p>
                  </a:txBody>
                  <a:tcPr marL="223045"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tc>
                  <a:txBody>
                    <a:bodyPr/>
                    <a:lstStyle/>
                    <a:p>
                      <a:pPr algn="l" fontAlgn="ctr"/>
                      <a:r>
                        <a:rPr lang="tr-TR" sz="1000" b="1" i="0" u="none" strike="noStrike">
                          <a:effectLst/>
                          <a:latin typeface="Arial Narrow" panose="020B0606020202030204" pitchFamily="34" charset="0"/>
                        </a:rPr>
                        <a:t>BAĞLILIK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B0F0"/>
                    </a:solidFill>
                  </a:tcPr>
                </a:tc>
                <a:extLst>
                  <a:ext uri="{0D108BD9-81ED-4DB2-BD59-A6C34878D82A}">
                    <a16:rowId xmlns:a16="http://schemas.microsoft.com/office/drawing/2014/main" val="1125811303"/>
                  </a:ext>
                </a:extLst>
              </a:tr>
              <a:tr h="221587">
                <a:tc>
                  <a:txBody>
                    <a:bodyPr/>
                    <a:lstStyle/>
                    <a:p>
                      <a:pPr marL="0" indent="85725" algn="l" fontAlgn="ctr"/>
                      <a:r>
                        <a:rPr lang="tr-TR" sz="900" b="0" i="0" u="none" strike="noStrike" dirty="0">
                          <a:effectLst/>
                          <a:latin typeface="Arial Narrow" panose="020B0606020202030204" pitchFamily="34" charset="0"/>
                        </a:rPr>
                        <a:t>LİMAN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1" i="0" u="none" strike="noStrike" dirty="0">
                          <a:effectLst/>
                          <a:latin typeface="Arial Narrow" panose="020B0606020202030204" pitchFamily="34" charset="0"/>
                        </a:rPr>
                        <a:t>ÇUKUROVA HAVALİMANI MÜLKİ İDARE AMİRLİĞİ</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Ulaştırma ve Altyapı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73005407"/>
                  </a:ext>
                </a:extLst>
              </a:tr>
              <a:tr h="221587">
                <a:tc>
                  <a:txBody>
                    <a:bodyPr/>
                    <a:lstStyle/>
                    <a:p>
                      <a:pPr marL="0" indent="85725" algn="l" fontAlgn="ctr"/>
                      <a:r>
                        <a:rPr lang="tr-TR" sz="900" b="0" i="0" u="none" strike="noStrike" dirty="0">
                          <a:solidFill>
                            <a:srgbClr val="538DD5"/>
                          </a:solidFill>
                          <a:effectLst/>
                          <a:latin typeface="Arial Narrow" panose="020B0606020202030204" pitchFamily="34" charset="0"/>
                        </a:rPr>
                        <a:t>LİMAN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1" i="0" u="none" strike="noStrike" dirty="0">
                          <a:solidFill>
                            <a:srgbClr val="538DD5"/>
                          </a:solidFill>
                          <a:effectLst/>
                          <a:latin typeface="Arial Narrow" panose="020B0606020202030204" pitchFamily="34" charset="0"/>
                        </a:rPr>
                        <a:t>MERSİN LİMANI MÜLKİ İDARE AMİRLİĞİ</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Ulaştırma ve Altyapı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538DD5"/>
                          </a:solidFill>
                          <a:effectLst/>
                          <a:latin typeface="Arial Narrow" panose="020B0606020202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51040363"/>
                  </a:ext>
                </a:extLst>
              </a:tr>
              <a:tr h="221587">
                <a:tc>
                  <a:txBody>
                    <a:bodyPr/>
                    <a:lstStyle/>
                    <a:p>
                      <a:pPr marL="0" indent="85725" algn="l" fontAlgn="ctr"/>
                      <a:r>
                        <a:rPr lang="tr-TR" sz="900" b="0" i="0" u="none" strike="noStrike" dirty="0">
                          <a:solidFill>
                            <a:srgbClr val="538DD5"/>
                          </a:solidFill>
                          <a:effectLst/>
                          <a:latin typeface="Arial Narrow" panose="020B0606020202030204" pitchFamily="34" charset="0"/>
                        </a:rPr>
                        <a:t>LİMAN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538DD5"/>
                          </a:solidFill>
                          <a:effectLst/>
                          <a:latin typeface="Arial Narrow" panose="020B0606020202030204" pitchFamily="34" charset="0"/>
                        </a:rPr>
                        <a:t>KIYI EMNİYETİ GENEL MÜDÜRLÜĞÜ MERSİN MÜDÜRLÜĞÜ</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Ulaştırma ve Altyapı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538DD5"/>
                          </a:solidFill>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04076526"/>
                  </a:ext>
                </a:extLst>
              </a:tr>
              <a:tr h="221587">
                <a:tc>
                  <a:txBody>
                    <a:bodyPr/>
                    <a:lstStyle/>
                    <a:p>
                      <a:pPr marL="0" indent="85725" algn="l" fontAlgn="ctr"/>
                      <a:r>
                        <a:rPr lang="tr-TR" sz="900" b="0" i="0" u="none" strike="noStrike" dirty="0">
                          <a:solidFill>
                            <a:srgbClr val="538DD5"/>
                          </a:solidFill>
                          <a:effectLst/>
                          <a:latin typeface="Arial Narrow" panose="020B0606020202030204" pitchFamily="34" charset="0"/>
                        </a:rPr>
                        <a:t>LİMAN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538DD5"/>
                          </a:solidFill>
                          <a:effectLst/>
                          <a:latin typeface="Arial Narrow" panose="020B0606020202030204" pitchFamily="34" charset="0"/>
                        </a:rPr>
                        <a:t>MERSİN GEMİ ADAMLARI SAĞLIK MERKEZİ</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Sağlık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538DD5"/>
                          </a:solidFill>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2919307"/>
                  </a:ext>
                </a:extLst>
              </a:tr>
              <a:tr h="221587">
                <a:tc>
                  <a:txBody>
                    <a:bodyPr/>
                    <a:lstStyle/>
                    <a:p>
                      <a:pPr marL="0" indent="85725" algn="l" fontAlgn="ctr"/>
                      <a:r>
                        <a:rPr lang="tr-TR" sz="900" b="0" i="0" u="none" strike="noStrike" dirty="0">
                          <a:solidFill>
                            <a:srgbClr val="538DD5"/>
                          </a:solidFill>
                          <a:effectLst/>
                          <a:latin typeface="Arial Narrow" panose="020B0606020202030204" pitchFamily="34" charset="0"/>
                        </a:rPr>
                        <a:t>LİMAN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538DD5"/>
                          </a:solidFill>
                          <a:effectLst/>
                          <a:latin typeface="Arial Narrow" panose="020B0606020202030204" pitchFamily="34" charset="0"/>
                        </a:rPr>
                        <a:t>MERSİN LİMAN BAŞKANLIĞI</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Ulaştırma ve Altyapı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538DD5"/>
                          </a:solidFill>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515709543"/>
                  </a:ext>
                </a:extLst>
              </a:tr>
              <a:tr h="221587">
                <a:tc>
                  <a:txBody>
                    <a:bodyPr/>
                    <a:lstStyle/>
                    <a:p>
                      <a:pPr marL="0" indent="85725" algn="l" fontAlgn="ctr"/>
                      <a:r>
                        <a:rPr lang="tr-TR" sz="900" b="0" i="0" u="none" strike="noStrike" dirty="0">
                          <a:solidFill>
                            <a:srgbClr val="538DD5"/>
                          </a:solidFill>
                          <a:effectLst/>
                          <a:latin typeface="Arial Narrow" panose="020B0606020202030204" pitchFamily="34" charset="0"/>
                        </a:rPr>
                        <a:t>LİMAN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538DD5"/>
                          </a:solidFill>
                          <a:effectLst/>
                          <a:latin typeface="Arial Narrow" panose="020B0606020202030204" pitchFamily="34" charset="0"/>
                        </a:rPr>
                        <a:t>MERSİN SERBEST </a:t>
                      </a:r>
                      <a:r>
                        <a:rPr lang="tr-TR" sz="1200" b="1" i="0" u="none" strike="noStrike" dirty="0">
                          <a:solidFill>
                            <a:srgbClr val="538DD5"/>
                          </a:solidFill>
                          <a:effectLst/>
                          <a:latin typeface="Arial Narrow" panose="020B0606020202030204" pitchFamily="34" charset="0"/>
                        </a:rPr>
                        <a:t>BÖLGE</a:t>
                      </a:r>
                      <a:r>
                        <a:rPr lang="tr-TR" sz="1200" b="0" i="0" u="none" strike="noStrike" dirty="0">
                          <a:solidFill>
                            <a:srgbClr val="538DD5"/>
                          </a:solidFill>
                          <a:effectLst/>
                          <a:latin typeface="Arial Narrow" panose="020B0606020202030204" pitchFamily="34" charset="0"/>
                        </a:rPr>
                        <a:t> MÜDÜRLÜĞÜ</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Ticaret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538DD5"/>
                          </a:solidFill>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63130417"/>
                  </a:ext>
                </a:extLst>
              </a:tr>
              <a:tr h="221587">
                <a:tc>
                  <a:txBody>
                    <a:bodyPr/>
                    <a:lstStyle/>
                    <a:p>
                      <a:pPr marL="0" indent="85725" algn="l" fontAlgn="ctr"/>
                      <a:r>
                        <a:rPr lang="tr-TR" sz="900" b="0" i="0" u="none" strike="noStrike" dirty="0">
                          <a:solidFill>
                            <a:srgbClr val="538DD5"/>
                          </a:solidFill>
                          <a:effectLst/>
                          <a:latin typeface="Arial Narrow" panose="020B0606020202030204" pitchFamily="34" charset="0"/>
                        </a:rPr>
                        <a:t>LİMAN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538DD5"/>
                          </a:solidFill>
                          <a:effectLst/>
                          <a:latin typeface="Arial Narrow" panose="020B0606020202030204" pitchFamily="34" charset="0"/>
                        </a:rPr>
                        <a:t>SAHİL SAĞLIK DENETLEME MERKEZİ BAŞTABİPLİĞİ</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Sağlık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538DD5"/>
                          </a:solidFill>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11489251"/>
                  </a:ext>
                </a:extLst>
              </a:tr>
              <a:tr h="221587">
                <a:tc>
                  <a:txBody>
                    <a:bodyPr/>
                    <a:lstStyle/>
                    <a:p>
                      <a:pPr marL="0" indent="85725" algn="l" fontAlgn="ctr"/>
                      <a:r>
                        <a:rPr lang="tr-TR" sz="900" b="0" i="0" u="none" strike="noStrike" dirty="0">
                          <a:solidFill>
                            <a:srgbClr val="538DD5"/>
                          </a:solidFill>
                          <a:effectLst/>
                          <a:latin typeface="Arial Narrow" panose="020B0606020202030204" pitchFamily="34" charset="0"/>
                        </a:rPr>
                        <a:t>LİMAN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538DD5"/>
                          </a:solidFill>
                          <a:effectLst/>
                          <a:latin typeface="Arial Narrow" panose="020B0606020202030204" pitchFamily="34" charset="0"/>
                        </a:rPr>
                        <a:t>TCDD MERSİN LİMAN İŞLETMESİ KONTROL MÜDÜRLÜĞÜ</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Ulaştırma ve Altyapı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538DD5"/>
                          </a:solidFill>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1548504"/>
                  </a:ext>
                </a:extLst>
              </a:tr>
              <a:tr h="221587">
                <a:tc>
                  <a:txBody>
                    <a:bodyPr/>
                    <a:lstStyle/>
                    <a:p>
                      <a:pPr marL="0" indent="85725" algn="l" fontAlgn="ctr"/>
                      <a:r>
                        <a:rPr lang="tr-TR" sz="900" b="0" i="0" u="none" strike="noStrike" dirty="0">
                          <a:solidFill>
                            <a:srgbClr val="538DD5"/>
                          </a:solidFill>
                          <a:effectLst/>
                          <a:latin typeface="Arial Narrow" panose="020B0606020202030204" pitchFamily="34" charset="0"/>
                        </a:rPr>
                        <a:t>LİMAN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538DD5"/>
                          </a:solidFill>
                          <a:effectLst/>
                          <a:latin typeface="Arial Narrow" panose="020B0606020202030204" pitchFamily="34" charset="0"/>
                        </a:rPr>
                        <a:t>TCDD TAŞIMACILIK A.Ş. MERSİN LOJİSTİK MÜDÜRLÜĞÜ</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Ulaştırma ve Altyapı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538DD5"/>
                          </a:solidFill>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52702900"/>
                  </a:ext>
                </a:extLst>
              </a:tr>
              <a:tr h="221587">
                <a:tc>
                  <a:txBody>
                    <a:bodyPr/>
                    <a:lstStyle/>
                    <a:p>
                      <a:pPr marL="0" indent="85725" algn="l" fontAlgn="ctr"/>
                      <a:r>
                        <a:rPr lang="tr-TR" sz="900" b="0" i="0" u="none" strike="noStrike" dirty="0">
                          <a:solidFill>
                            <a:srgbClr val="538DD5"/>
                          </a:solidFill>
                          <a:effectLst/>
                          <a:latin typeface="Arial Narrow" panose="020B0606020202030204" pitchFamily="34" charset="0"/>
                        </a:rPr>
                        <a:t>LİMAN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538DD5"/>
                          </a:solidFill>
                          <a:effectLst/>
                          <a:latin typeface="Arial Narrow" panose="020B0606020202030204" pitchFamily="34" charset="0"/>
                        </a:rPr>
                        <a:t>VETERİNER SINIR KONTROL NOKTASI MÜDÜRLÜĞÜ</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Tarım ve Orman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538DD5"/>
                          </a:solidFill>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71836797"/>
                  </a:ext>
                </a:extLst>
              </a:tr>
              <a:tr h="238502">
                <a:tc>
                  <a:txBody>
                    <a:bodyPr/>
                    <a:lstStyle/>
                    <a:p>
                      <a:pPr marL="0" indent="85725" algn="l" fontAlgn="ctr"/>
                      <a:r>
                        <a:rPr lang="tr-TR" sz="900" b="0" i="0" u="none" strike="noStrike" dirty="0">
                          <a:solidFill>
                            <a:srgbClr val="538DD5"/>
                          </a:solidFill>
                          <a:effectLst/>
                          <a:latin typeface="Arial Narrow" panose="020B0606020202030204" pitchFamily="34" charset="0"/>
                        </a:rPr>
                        <a:t>LİMAN-BÖLGE MD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1200" b="0" i="0" u="none" strike="noStrike" dirty="0">
                          <a:solidFill>
                            <a:srgbClr val="538DD5"/>
                          </a:solidFill>
                          <a:effectLst/>
                          <a:latin typeface="Arial Narrow" panose="020B0606020202030204" pitchFamily="34" charset="0"/>
                        </a:rPr>
                        <a:t>ORTA AKDENİZ GÜMRÜK VE DIŞ TİCARET </a:t>
                      </a:r>
                      <a:r>
                        <a:rPr lang="tr-TR" sz="1200" b="1" i="0" u="none" strike="noStrike" dirty="0">
                          <a:solidFill>
                            <a:srgbClr val="538DD5"/>
                          </a:solidFill>
                          <a:effectLst/>
                          <a:latin typeface="Arial Narrow" panose="020B0606020202030204" pitchFamily="34" charset="0"/>
                        </a:rPr>
                        <a:t>BÖLGE</a:t>
                      </a:r>
                      <a:r>
                        <a:rPr lang="tr-TR" sz="1200" b="0" i="0" u="none" strike="noStrike" dirty="0">
                          <a:solidFill>
                            <a:srgbClr val="538DD5"/>
                          </a:solidFill>
                          <a:effectLst/>
                          <a:latin typeface="Arial Narrow" panose="020B0606020202030204" pitchFamily="34" charset="0"/>
                        </a:rPr>
                        <a:t> MÜDÜRLÜĞÜ</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effectLst/>
                          <a:latin typeface="Arial Narrow" panose="020B0606020202030204" pitchFamily="34" charset="0"/>
                        </a:rPr>
                        <a:t>Ticaret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rgbClr val="538DD5"/>
                          </a:solidFill>
                          <a:effectLst/>
                          <a:latin typeface="Arial Narrow" panose="020B0606020202030204" pitchFamily="34" charset="0"/>
                        </a:rPr>
                        <a:t>MERKEZE_BAĞLI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85403988"/>
                  </a:ext>
                </a:extLst>
              </a:tr>
              <a:tr h="221587">
                <a:tc>
                  <a:txBody>
                    <a:bodyPr/>
                    <a:lstStyle/>
                    <a:p>
                      <a:pPr marL="0" indent="85725" algn="l" fontAlgn="ctr"/>
                      <a:r>
                        <a:rPr lang="tr-TR" sz="900" b="1" i="0" u="none" strike="noStrike" dirty="0">
                          <a:solidFill>
                            <a:schemeClr val="tx1"/>
                          </a:solidFill>
                          <a:effectLst/>
                          <a:latin typeface="Arial Narrow" panose="020B0606020202030204" pitchFamily="34" charset="0"/>
                        </a:rPr>
                        <a:t>KAYMAKAMLIK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tab pos="2419350" algn="r"/>
                        </a:tabLst>
                        <a:defRPr/>
                      </a:pPr>
                      <a:r>
                        <a:rPr lang="tr-TR" sz="1050" b="1" i="0" u="none" strike="noStrike" dirty="0">
                          <a:solidFill>
                            <a:srgbClr val="7030A0"/>
                          </a:solidFill>
                          <a:effectLst/>
                          <a:latin typeface="Arial Narrow" panose="020B0606020202030204" pitchFamily="34" charset="0"/>
                        </a:rPr>
                        <a:t>AKDENİZ KAYMAKAMLIĞI	</a:t>
                      </a:r>
                      <a:r>
                        <a:rPr lang="tr-TR" sz="1050" b="1" i="0" u="none" strike="noStrike" dirty="0">
                          <a:solidFill>
                            <a:schemeClr val="tx1"/>
                          </a:solidFill>
                          <a:effectLst/>
                          <a:latin typeface="Arial Narrow" panose="020B0606020202030204" pitchFamily="34" charset="0"/>
                        </a:rPr>
                        <a:t>İlçe Sınıfı: 1</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chemeClr val="tx1"/>
                          </a:solidFill>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900" b="1" i="0" u="none" strike="noStrike" dirty="0">
                        <a:solidFill>
                          <a:schemeClr val="tx1"/>
                        </a:solidFill>
                        <a:effectLst/>
                        <a:latin typeface="Arial Narrow" panose="020B0606020202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93252448"/>
                  </a:ext>
                </a:extLst>
              </a:tr>
              <a:tr h="221587">
                <a:tc>
                  <a:txBody>
                    <a:bodyPr/>
                    <a:lstStyle/>
                    <a:p>
                      <a:pPr marL="0" indent="85725" algn="l" fontAlgn="ctr"/>
                      <a:r>
                        <a:rPr lang="tr-TR" sz="900" b="1" i="0" u="none" strike="noStrike" dirty="0">
                          <a:solidFill>
                            <a:schemeClr val="tx1"/>
                          </a:solidFill>
                          <a:effectLst/>
                          <a:latin typeface="Arial Narrow" panose="020B0606020202030204" pitchFamily="34" charset="0"/>
                        </a:rPr>
                        <a:t>KAYMAKAMLIK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tabLst>
                          <a:tab pos="2419350" algn="r"/>
                        </a:tabLst>
                      </a:pPr>
                      <a:r>
                        <a:rPr lang="tr-TR" sz="1050" b="1" i="0" u="none" strike="noStrike" dirty="0">
                          <a:solidFill>
                            <a:srgbClr val="7030A0"/>
                          </a:solidFill>
                          <a:effectLst/>
                          <a:latin typeface="Arial Narrow" panose="020B0606020202030204" pitchFamily="34" charset="0"/>
                        </a:rPr>
                        <a:t>TOROSLAR KAYMAKAMLIĞI	</a:t>
                      </a:r>
                      <a:r>
                        <a:rPr lang="tr-TR" sz="1050" b="1" i="0" u="none" strike="noStrike" dirty="0">
                          <a:solidFill>
                            <a:schemeClr val="tx1"/>
                          </a:solidFill>
                          <a:effectLst/>
                          <a:latin typeface="Arial Narrow" panose="020B0606020202030204" pitchFamily="34" charset="0"/>
                        </a:rPr>
                        <a:t>1</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chemeClr val="tx1"/>
                          </a:solidFill>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900" b="1" i="0" u="none" strike="noStrike" dirty="0">
                        <a:solidFill>
                          <a:schemeClr val="tx1"/>
                        </a:solidFill>
                        <a:effectLst/>
                        <a:latin typeface="Arial Narrow" panose="020B0606020202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25875931"/>
                  </a:ext>
                </a:extLst>
              </a:tr>
              <a:tr h="221587">
                <a:tc>
                  <a:txBody>
                    <a:bodyPr/>
                    <a:lstStyle/>
                    <a:p>
                      <a:pPr marL="0" indent="85725" algn="l" fontAlgn="ctr"/>
                      <a:r>
                        <a:rPr lang="tr-TR" sz="900" b="1" i="0" u="none" strike="noStrike" dirty="0">
                          <a:solidFill>
                            <a:schemeClr val="tx1"/>
                          </a:solidFill>
                          <a:effectLst/>
                          <a:latin typeface="Arial Narrow" panose="020B0606020202030204" pitchFamily="34" charset="0"/>
                        </a:rPr>
                        <a:t>KAYMAKAMLIK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tabLst>
                          <a:tab pos="2419350" algn="r"/>
                        </a:tabLst>
                      </a:pPr>
                      <a:r>
                        <a:rPr lang="tr-TR" sz="1050" b="1" i="0" u="none" strike="noStrike" dirty="0">
                          <a:solidFill>
                            <a:srgbClr val="7030A0"/>
                          </a:solidFill>
                          <a:effectLst/>
                          <a:latin typeface="Arial Narrow" panose="020B0606020202030204" pitchFamily="34" charset="0"/>
                        </a:rPr>
                        <a:t>YENİŞEHİR KAYMAKAMLIĞI	</a:t>
                      </a:r>
                      <a:r>
                        <a:rPr lang="tr-TR" sz="1050" b="1" i="0" u="none" strike="noStrike" dirty="0">
                          <a:solidFill>
                            <a:schemeClr val="tx1"/>
                          </a:solidFill>
                          <a:effectLst/>
                          <a:latin typeface="Arial Narrow" panose="020B0606020202030204" pitchFamily="34" charset="0"/>
                        </a:rPr>
                        <a:t>1</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chemeClr val="tx1"/>
                          </a:solidFill>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900" b="1" i="0" u="none" strike="noStrike" dirty="0">
                        <a:solidFill>
                          <a:schemeClr val="tx1"/>
                        </a:solidFill>
                        <a:effectLst/>
                        <a:latin typeface="Arial Narrow" panose="020B0606020202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615037754"/>
                  </a:ext>
                </a:extLst>
              </a:tr>
              <a:tr h="221587">
                <a:tc>
                  <a:txBody>
                    <a:bodyPr/>
                    <a:lstStyle/>
                    <a:p>
                      <a:pPr marL="0" indent="85725" algn="l" fontAlgn="ctr"/>
                      <a:r>
                        <a:rPr lang="tr-TR" sz="900" b="1" i="0" u="none" strike="noStrike" dirty="0">
                          <a:solidFill>
                            <a:schemeClr val="tx1"/>
                          </a:solidFill>
                          <a:effectLst/>
                          <a:latin typeface="Arial Narrow" panose="020B0606020202030204" pitchFamily="34" charset="0"/>
                        </a:rPr>
                        <a:t>KAYMAKAMLIK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tabLst>
                          <a:tab pos="2419350" algn="r"/>
                        </a:tabLst>
                      </a:pPr>
                      <a:r>
                        <a:rPr lang="tr-TR" sz="1050" b="1" i="0" u="none" strike="noStrike" dirty="0">
                          <a:solidFill>
                            <a:srgbClr val="7030A0"/>
                          </a:solidFill>
                          <a:effectLst/>
                          <a:latin typeface="Arial Narrow" panose="020B0606020202030204" pitchFamily="34" charset="0"/>
                        </a:rPr>
                        <a:t>MEZİTLİ KAYMAKAMLIĞI	</a:t>
                      </a:r>
                      <a:r>
                        <a:rPr lang="tr-TR" sz="1050" b="1" i="0" u="none" strike="noStrike" dirty="0">
                          <a:solidFill>
                            <a:schemeClr val="tx1"/>
                          </a:solidFill>
                          <a:effectLst/>
                          <a:latin typeface="Arial Narrow" panose="020B0606020202030204" pitchFamily="34" charset="0"/>
                        </a:rPr>
                        <a:t>1</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chemeClr val="tx1"/>
                          </a:solidFill>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900" b="1" i="0" u="none" strike="noStrike" dirty="0">
                        <a:solidFill>
                          <a:schemeClr val="tx1"/>
                        </a:solidFill>
                        <a:effectLst/>
                        <a:latin typeface="Arial Narrow" panose="020B0606020202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211299565"/>
                  </a:ext>
                </a:extLst>
              </a:tr>
              <a:tr h="221587">
                <a:tc>
                  <a:txBody>
                    <a:bodyPr/>
                    <a:lstStyle/>
                    <a:p>
                      <a:pPr marL="0" indent="85725" algn="l" fontAlgn="ctr"/>
                      <a:r>
                        <a:rPr lang="tr-TR" sz="900" b="1" i="0" u="none" strike="noStrike" dirty="0">
                          <a:solidFill>
                            <a:schemeClr val="tx1"/>
                          </a:solidFill>
                          <a:effectLst/>
                          <a:latin typeface="Arial Narrow" panose="020B0606020202030204" pitchFamily="34" charset="0"/>
                        </a:rPr>
                        <a:t>KAYMAKAMLIK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tabLst>
                          <a:tab pos="2419350" algn="r"/>
                        </a:tabLst>
                      </a:pPr>
                      <a:r>
                        <a:rPr lang="tr-TR" sz="1050" b="1" i="0" u="none" strike="noStrike" dirty="0">
                          <a:solidFill>
                            <a:schemeClr val="tx1"/>
                          </a:solidFill>
                          <a:effectLst/>
                          <a:latin typeface="Arial Narrow" panose="020B0606020202030204" pitchFamily="34" charset="0"/>
                        </a:rPr>
                        <a:t>ANAMUR KAYMAKAMLIĞI	1</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chemeClr val="tx1"/>
                          </a:solidFill>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900" b="1" i="0" u="none" strike="noStrike" dirty="0">
                        <a:solidFill>
                          <a:schemeClr val="tx1"/>
                        </a:solidFill>
                        <a:effectLst/>
                        <a:latin typeface="Arial Narrow" panose="020B0606020202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3221590"/>
                  </a:ext>
                </a:extLst>
              </a:tr>
              <a:tr h="221587">
                <a:tc>
                  <a:txBody>
                    <a:bodyPr/>
                    <a:lstStyle/>
                    <a:p>
                      <a:pPr marL="0" indent="85725" algn="l" fontAlgn="ctr"/>
                      <a:r>
                        <a:rPr lang="tr-TR" sz="900" b="1" i="0" u="none" strike="noStrike" dirty="0">
                          <a:solidFill>
                            <a:schemeClr val="tx1"/>
                          </a:solidFill>
                          <a:effectLst/>
                          <a:latin typeface="Arial Narrow" panose="020B0606020202030204" pitchFamily="34" charset="0"/>
                        </a:rPr>
                        <a:t>KAYMAKAMLIK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tabLst>
                          <a:tab pos="2419350" algn="r"/>
                        </a:tabLst>
                      </a:pPr>
                      <a:r>
                        <a:rPr lang="tr-TR" sz="1050" b="1" i="0" u="none" strike="noStrike" dirty="0">
                          <a:solidFill>
                            <a:schemeClr val="tx1"/>
                          </a:solidFill>
                          <a:effectLst/>
                          <a:latin typeface="Arial Narrow" panose="020B0606020202030204" pitchFamily="34" charset="0"/>
                        </a:rPr>
                        <a:t>ERDEMLİ KAYMAKAMLIĞI	1</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chemeClr val="tx1"/>
                          </a:solidFill>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900" b="1" i="0" u="none" strike="noStrike" dirty="0">
                        <a:solidFill>
                          <a:schemeClr val="tx1"/>
                        </a:solidFill>
                        <a:effectLst/>
                        <a:latin typeface="Arial Narrow" panose="020B0606020202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91350839"/>
                  </a:ext>
                </a:extLst>
              </a:tr>
              <a:tr h="221587">
                <a:tc>
                  <a:txBody>
                    <a:bodyPr/>
                    <a:lstStyle/>
                    <a:p>
                      <a:pPr marL="0" indent="85725" algn="l" fontAlgn="ctr"/>
                      <a:r>
                        <a:rPr lang="tr-TR" sz="900" b="1" i="0" u="none" strike="noStrike" dirty="0">
                          <a:solidFill>
                            <a:schemeClr val="tx1"/>
                          </a:solidFill>
                          <a:effectLst/>
                          <a:latin typeface="Arial Narrow" panose="020B0606020202030204" pitchFamily="34" charset="0"/>
                        </a:rPr>
                        <a:t>KAYMAKAMLIK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tabLst>
                          <a:tab pos="2419350" algn="r"/>
                        </a:tabLst>
                      </a:pPr>
                      <a:r>
                        <a:rPr lang="tr-TR" sz="1050" b="1" i="0" u="none" strike="noStrike" dirty="0">
                          <a:solidFill>
                            <a:schemeClr val="tx1"/>
                          </a:solidFill>
                          <a:effectLst/>
                          <a:latin typeface="Arial Narrow" panose="020B0606020202030204" pitchFamily="34" charset="0"/>
                        </a:rPr>
                        <a:t>SİLİFKE KAYMAKAMLIĞI	1</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chemeClr val="tx1"/>
                          </a:solidFill>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900" b="1" i="0" u="none" strike="noStrike" dirty="0">
                        <a:solidFill>
                          <a:schemeClr val="tx1"/>
                        </a:solidFill>
                        <a:effectLst/>
                        <a:latin typeface="Arial Narrow" panose="020B0606020202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62371919"/>
                  </a:ext>
                </a:extLst>
              </a:tr>
              <a:tr h="221587">
                <a:tc>
                  <a:txBody>
                    <a:bodyPr/>
                    <a:lstStyle/>
                    <a:p>
                      <a:pPr marL="0" indent="85725" algn="l" fontAlgn="ctr"/>
                      <a:r>
                        <a:rPr lang="tr-TR" sz="900" b="1" i="0" u="none" strike="noStrike" dirty="0">
                          <a:solidFill>
                            <a:schemeClr val="tx1"/>
                          </a:solidFill>
                          <a:effectLst/>
                          <a:latin typeface="Arial Narrow" panose="020B0606020202030204" pitchFamily="34" charset="0"/>
                        </a:rPr>
                        <a:t>KAYMAKAMLIK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tabLst>
                          <a:tab pos="2419350" algn="r"/>
                        </a:tabLst>
                      </a:pPr>
                      <a:r>
                        <a:rPr lang="tr-TR" sz="1050" b="1" i="0" u="none" strike="noStrike" dirty="0">
                          <a:solidFill>
                            <a:schemeClr val="tx1"/>
                          </a:solidFill>
                          <a:effectLst/>
                          <a:latin typeface="Arial Narrow" panose="020B0606020202030204" pitchFamily="34" charset="0"/>
                        </a:rPr>
                        <a:t>TARSUS KAYMAKAMLIĞI	1</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chemeClr val="tx1"/>
                          </a:solidFill>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900" b="1" i="0" u="none" strike="noStrike" dirty="0">
                        <a:solidFill>
                          <a:schemeClr val="tx1"/>
                        </a:solidFill>
                        <a:effectLst/>
                        <a:latin typeface="Arial Narrow" panose="020B0606020202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44305605"/>
                  </a:ext>
                </a:extLst>
              </a:tr>
              <a:tr h="221587">
                <a:tc>
                  <a:txBody>
                    <a:bodyPr/>
                    <a:lstStyle/>
                    <a:p>
                      <a:pPr marL="0" indent="85725" algn="l" fontAlgn="ctr"/>
                      <a:r>
                        <a:rPr lang="tr-TR" sz="900" b="1" i="0" u="none" strike="noStrike" dirty="0">
                          <a:solidFill>
                            <a:schemeClr val="tx1"/>
                          </a:solidFill>
                          <a:effectLst/>
                          <a:latin typeface="Arial Narrow" panose="020B0606020202030204" pitchFamily="34" charset="0"/>
                        </a:rPr>
                        <a:t>KAYMAKAMLIK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tabLst>
                          <a:tab pos="2419350" algn="r"/>
                        </a:tabLst>
                      </a:pPr>
                      <a:r>
                        <a:rPr lang="tr-TR" sz="1050" b="1" i="0" u="none" strike="noStrike" dirty="0">
                          <a:solidFill>
                            <a:schemeClr val="tx1"/>
                          </a:solidFill>
                          <a:effectLst/>
                          <a:latin typeface="Arial Narrow" panose="020B0606020202030204" pitchFamily="34" charset="0"/>
                        </a:rPr>
                        <a:t>BOZYAZI KAYMAKAMLIĞI	2</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chemeClr val="tx1"/>
                          </a:solidFill>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900" b="1" i="0" u="none" strike="noStrike" dirty="0">
                        <a:solidFill>
                          <a:schemeClr val="tx1"/>
                        </a:solidFill>
                        <a:effectLst/>
                        <a:latin typeface="Arial Narrow" panose="020B0606020202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25789369"/>
                  </a:ext>
                </a:extLst>
              </a:tr>
              <a:tr h="221587">
                <a:tc>
                  <a:txBody>
                    <a:bodyPr/>
                    <a:lstStyle/>
                    <a:p>
                      <a:pPr marL="0" indent="85725" algn="l" fontAlgn="ctr"/>
                      <a:r>
                        <a:rPr lang="tr-TR" sz="900" b="1" i="0" u="none" strike="noStrike" dirty="0">
                          <a:solidFill>
                            <a:schemeClr val="tx1"/>
                          </a:solidFill>
                          <a:effectLst/>
                          <a:latin typeface="Arial Narrow" panose="020B0606020202030204" pitchFamily="34" charset="0"/>
                        </a:rPr>
                        <a:t>KAYMAKAMLIK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tabLst>
                          <a:tab pos="2419350" algn="r"/>
                        </a:tabLst>
                      </a:pPr>
                      <a:r>
                        <a:rPr lang="tr-TR" sz="1050" b="1" i="0" u="none" strike="noStrike" dirty="0">
                          <a:solidFill>
                            <a:schemeClr val="tx1"/>
                          </a:solidFill>
                          <a:effectLst/>
                          <a:latin typeface="Arial Narrow" panose="020B0606020202030204" pitchFamily="34" charset="0"/>
                        </a:rPr>
                        <a:t>MUT KAYMAKAMLIĞI	3</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chemeClr val="tx1"/>
                          </a:solidFill>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900" b="1" i="0" u="none" strike="noStrike" dirty="0">
                        <a:solidFill>
                          <a:schemeClr val="tx1"/>
                        </a:solidFill>
                        <a:effectLst/>
                        <a:latin typeface="Arial Narrow" panose="020B0606020202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47163164"/>
                  </a:ext>
                </a:extLst>
              </a:tr>
              <a:tr h="221587">
                <a:tc>
                  <a:txBody>
                    <a:bodyPr/>
                    <a:lstStyle/>
                    <a:p>
                      <a:pPr marL="0" indent="85725" algn="l" fontAlgn="ctr"/>
                      <a:r>
                        <a:rPr lang="tr-TR" sz="900" b="1" i="0" u="none" strike="noStrike" dirty="0">
                          <a:solidFill>
                            <a:schemeClr val="tx1"/>
                          </a:solidFill>
                          <a:effectLst/>
                          <a:latin typeface="Arial Narrow" panose="020B0606020202030204" pitchFamily="34" charset="0"/>
                        </a:rPr>
                        <a:t>KAYMAKAMLIK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tabLst>
                          <a:tab pos="2419350" algn="r"/>
                        </a:tabLst>
                      </a:pPr>
                      <a:r>
                        <a:rPr lang="tr-TR" sz="1050" b="1" i="0" u="none" strike="noStrike" dirty="0">
                          <a:solidFill>
                            <a:schemeClr val="tx1"/>
                          </a:solidFill>
                          <a:effectLst/>
                          <a:latin typeface="Arial Narrow" panose="020B0606020202030204" pitchFamily="34" charset="0"/>
                        </a:rPr>
                        <a:t>AYDINCIK KAYMAKAMLIĞI	4</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chemeClr val="tx1"/>
                          </a:solidFill>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900" b="1" i="0" u="none" strike="noStrike" dirty="0">
                        <a:solidFill>
                          <a:schemeClr val="tx1"/>
                        </a:solidFill>
                        <a:effectLst/>
                        <a:latin typeface="Arial Narrow" panose="020B0606020202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95831281"/>
                  </a:ext>
                </a:extLst>
              </a:tr>
              <a:tr h="221587">
                <a:tc>
                  <a:txBody>
                    <a:bodyPr/>
                    <a:lstStyle/>
                    <a:p>
                      <a:pPr marL="0" indent="85725" algn="l" fontAlgn="ctr"/>
                      <a:r>
                        <a:rPr lang="tr-TR" sz="900" b="1" i="0" u="none" strike="noStrike" dirty="0">
                          <a:solidFill>
                            <a:schemeClr val="tx1"/>
                          </a:solidFill>
                          <a:effectLst/>
                          <a:latin typeface="Arial Narrow" panose="020B0606020202030204" pitchFamily="34" charset="0"/>
                        </a:rPr>
                        <a:t>KAYMAKAMLIK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tabLst>
                          <a:tab pos="2419350" algn="r"/>
                        </a:tabLst>
                      </a:pPr>
                      <a:r>
                        <a:rPr lang="tr-TR" sz="1050" b="1" i="0" u="none" strike="noStrike" dirty="0">
                          <a:solidFill>
                            <a:schemeClr val="tx1"/>
                          </a:solidFill>
                          <a:effectLst/>
                          <a:latin typeface="Arial Narrow" panose="020B0606020202030204" pitchFamily="34" charset="0"/>
                        </a:rPr>
                        <a:t>GÜLNAR KAYMAKAMLIĞI	4</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dirty="0">
                          <a:solidFill>
                            <a:schemeClr val="tx1"/>
                          </a:solidFill>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900" b="1" i="0" u="none" strike="noStrike" dirty="0">
                        <a:solidFill>
                          <a:schemeClr val="tx1"/>
                        </a:solidFill>
                        <a:effectLst/>
                        <a:latin typeface="Arial Narrow" panose="020B0606020202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66206330"/>
                  </a:ext>
                </a:extLst>
              </a:tr>
              <a:tr h="221587">
                <a:tc>
                  <a:txBody>
                    <a:bodyPr/>
                    <a:lstStyle/>
                    <a:p>
                      <a:pPr marL="0" indent="85725" algn="l" fontAlgn="ctr"/>
                      <a:r>
                        <a:rPr lang="tr-TR" sz="900" b="1" i="0" u="none" strike="noStrike" dirty="0">
                          <a:solidFill>
                            <a:schemeClr val="tx1"/>
                          </a:solidFill>
                          <a:effectLst/>
                          <a:latin typeface="Arial Narrow" panose="020B0606020202030204" pitchFamily="34" charset="0"/>
                        </a:rPr>
                        <a:t>KAYMAKAMLIK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tabLst>
                          <a:tab pos="2419350" algn="r"/>
                        </a:tabLst>
                      </a:pPr>
                      <a:r>
                        <a:rPr lang="tr-TR" sz="1050" b="1" i="0" u="none" strike="noStrike" dirty="0">
                          <a:solidFill>
                            <a:schemeClr val="tx1"/>
                          </a:solidFill>
                          <a:effectLst/>
                          <a:latin typeface="Arial Narrow" panose="020B0606020202030204" pitchFamily="34" charset="0"/>
                        </a:rPr>
                        <a:t>ÇAMLIYAYLA KAYMAKAMLIĞI	5</a:t>
                      </a:r>
                    </a:p>
                  </a:txBody>
                  <a:tcPr marL="111523"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900" b="0" i="0" u="none" strike="noStrike">
                          <a:solidFill>
                            <a:schemeClr val="tx1"/>
                          </a:solidFill>
                          <a:effectLst/>
                          <a:latin typeface="Arial Narrow" panose="020B0606020202030204" pitchFamily="34" charset="0"/>
                        </a:rPr>
                        <a:t>İçişleri Bak.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900" b="1" i="0" u="none" strike="noStrike" dirty="0">
                        <a:solidFill>
                          <a:schemeClr val="tx1"/>
                        </a:solidFill>
                        <a:effectLst/>
                        <a:latin typeface="Arial Narrow" panose="020B0606020202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623810200"/>
                  </a:ext>
                </a:extLst>
              </a:tr>
            </a:tbl>
          </a:graphicData>
        </a:graphic>
      </p:graphicFrame>
      <p:sp>
        <p:nvSpPr>
          <p:cNvPr id="6" name="Sağ Ayraç 5">
            <a:extLst>
              <a:ext uri="{FF2B5EF4-FFF2-40B4-BE49-F238E27FC236}">
                <a16:creationId xmlns:a16="http://schemas.microsoft.com/office/drawing/2014/main" id="{92ED4707-0081-4FC1-ADCC-86B23652FAE7}"/>
              </a:ext>
            </a:extLst>
          </p:cNvPr>
          <p:cNvSpPr/>
          <p:nvPr/>
        </p:nvSpPr>
        <p:spPr bwMode="auto">
          <a:xfrm flipH="1">
            <a:off x="975513" y="3573016"/>
            <a:ext cx="360040" cy="864096"/>
          </a:xfrm>
          <a:prstGeom prst="rightBrace">
            <a:avLst>
              <a:gd name="adj1" fmla="val 42725"/>
              <a:gd name="adj2" fmla="val 50000"/>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r-TR" sz="1600" b="0" i="0" u="none" strike="noStrike" cap="none" normalizeH="0" baseline="0">
              <a:ln>
                <a:noFill/>
              </a:ln>
              <a:solidFill>
                <a:schemeClr val="tx1"/>
              </a:solidFill>
              <a:effectLst/>
              <a:latin typeface="Arial" charset="0"/>
            </a:endParaRPr>
          </a:p>
        </p:txBody>
      </p:sp>
      <p:sp>
        <p:nvSpPr>
          <p:cNvPr id="9" name="Dikdörtgen 8">
            <a:extLst>
              <a:ext uri="{FF2B5EF4-FFF2-40B4-BE49-F238E27FC236}">
                <a16:creationId xmlns:a16="http://schemas.microsoft.com/office/drawing/2014/main" id="{47A3C5F0-0AF7-4A14-AFDD-EE03D70640C9}"/>
              </a:ext>
            </a:extLst>
          </p:cNvPr>
          <p:cNvSpPr/>
          <p:nvPr/>
        </p:nvSpPr>
        <p:spPr>
          <a:xfrm>
            <a:off x="122475" y="3774231"/>
            <a:ext cx="853038" cy="461665"/>
          </a:xfrm>
          <a:prstGeom prst="rect">
            <a:avLst/>
          </a:prstGeom>
        </p:spPr>
        <p:txBody>
          <a:bodyPr wrap="square">
            <a:spAutoFit/>
          </a:bodyPr>
          <a:lstStyle/>
          <a:p>
            <a:pPr algn="r"/>
            <a:r>
              <a:rPr lang="tr-TR" sz="1200" dirty="0">
                <a:solidFill>
                  <a:srgbClr val="0070C0"/>
                </a:solidFill>
                <a:latin typeface="Arial Narrow" panose="020B0606020202030204" pitchFamily="34" charset="0"/>
              </a:rPr>
              <a:t>Merkezdeki İlçeler</a:t>
            </a:r>
            <a:endParaRPr lang="tr-TR" sz="1200" dirty="0">
              <a:solidFill>
                <a:srgbClr val="0070C0"/>
              </a:solidFill>
            </a:endParaRPr>
          </a:p>
        </p:txBody>
      </p:sp>
    </p:spTree>
    <p:extLst>
      <p:ext uri="{BB962C8B-B14F-4D97-AF65-F5344CB8AC3E}">
        <p14:creationId xmlns:p14="http://schemas.microsoft.com/office/powerpoint/2010/main" val="716333988"/>
      </p:ext>
    </p:extLst>
  </p:cSld>
  <p:clrMapOvr>
    <a:masterClrMapping/>
  </p:clrMapOvr>
  <p:transition spd="slow">
    <p:circle/>
    <p:sndAc>
      <p:stSnd>
        <p:snd r:embed="rId3" name="arrow.wav"/>
      </p:stSnd>
    </p:sndAc>
  </p:transition>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FF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1600" b="0" i="0" u="none" strike="noStrike" cap="none" normalizeH="0" baseline="0" smtClean="0">
            <a:ln>
              <a:noFill/>
            </a:ln>
            <a:solidFill>
              <a:schemeClr val="tx1"/>
            </a:solidFill>
            <a:effectLst/>
            <a:latin typeface="Arial" charset="0"/>
          </a:defRPr>
        </a:defPPr>
      </a:lstStyle>
    </a:lnDef>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1996</TotalTime>
  <Words>15319</Words>
  <Application>Microsoft Office PowerPoint</Application>
  <PresentationFormat>Ekran Gösterisi (4:3)</PresentationFormat>
  <Paragraphs>1465</Paragraphs>
  <Slides>77</Slides>
  <Notes>52</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77</vt:i4>
      </vt:variant>
    </vt:vector>
  </HeadingPairs>
  <TitlesOfParts>
    <vt:vector size="85" baseType="lpstr">
      <vt:lpstr>Arial</vt:lpstr>
      <vt:lpstr>Arial Narrow</vt:lpstr>
      <vt:lpstr>Arial Unicode MS</vt:lpstr>
      <vt:lpstr>Calibri</vt:lpstr>
      <vt:lpstr>New York</vt:lpstr>
      <vt:lpstr>Times New Roman</vt:lpstr>
      <vt:lpstr>ヒラギノ明朝 Pro W3</vt:lpstr>
      <vt:lpstr>Varsayılan Tasarım</vt:lpstr>
      <vt:lpstr>1 sayılı Cumhurbaşkanlığı Teşkilatı Hakkında Cumhurbaşkanlığı Kararnamesi’nden Bazı Hükümler ile İçişleri Bakanlığı Teşkilatı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VALİLİK VE KAYMAKAMLIK BİRİMLERİ  TEŞKİLAT, GÖREV VE ÇALIŞMA YÖNETMELİĞİ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VALİLİK VE KAYMAKAMLIK BÜROLARI KURULUŞ, GÖREV VE ÇALIŞMA YÖNETMELİĞİ</dc:title>
  <dc:creator>CENNET</dc:creator>
  <cp:lastModifiedBy>Remzi KUYUGÖZ</cp:lastModifiedBy>
  <cp:revision>216</cp:revision>
  <dcterms:created xsi:type="dcterms:W3CDTF">2007-12-01T06:53:14Z</dcterms:created>
  <dcterms:modified xsi:type="dcterms:W3CDTF">2023-09-29T06:23:57Z</dcterms:modified>
</cp:coreProperties>
</file>